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92" r:id="rId3"/>
    <p:sldId id="293" r:id="rId4"/>
    <p:sldId id="294" r:id="rId5"/>
    <p:sldId id="295" r:id="rId6"/>
    <p:sldId id="297" r:id="rId7"/>
    <p:sldId id="299" r:id="rId8"/>
    <p:sldId id="298" r:id="rId9"/>
    <p:sldId id="302" r:id="rId10"/>
    <p:sldId id="303" r:id="rId11"/>
    <p:sldId id="304" r:id="rId12"/>
    <p:sldId id="307" r:id="rId13"/>
    <p:sldId id="311" r:id="rId14"/>
    <p:sldId id="308" r:id="rId15"/>
    <p:sldId id="309" r:id="rId16"/>
    <p:sldId id="31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3" autoAdjust="0"/>
    <p:restoredTop sz="94660"/>
  </p:normalViewPr>
  <p:slideViewPr>
    <p:cSldViewPr snapToGrid="0" showGuides="1">
      <p:cViewPr varScale="1">
        <p:scale>
          <a:sx n="72" d="100"/>
          <a:sy n="72" d="100"/>
        </p:scale>
        <p:origin x="29" y="4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90AAB0-3F82-4DDA-B2F0-5962D515077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84450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0AAB0-3F82-4DDA-B2F0-5962D515077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1641238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0AAB0-3F82-4DDA-B2F0-5962D515077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88405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0AAB0-3F82-4DDA-B2F0-5962D515077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115935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90AAB0-3F82-4DDA-B2F0-5962D515077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2886759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90AAB0-3F82-4DDA-B2F0-5962D5150778}"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376944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90AAB0-3F82-4DDA-B2F0-5962D5150778}" type="datetimeFigureOut">
              <a:rPr lang="en-GB" smtClean="0"/>
              <a:t>16/05/2024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123395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90AAB0-3F82-4DDA-B2F0-5962D5150778}" type="datetimeFigureOut">
              <a:rPr lang="en-GB" smtClean="0"/>
              <a:t>16/05/2024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527810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0AAB0-3F82-4DDA-B2F0-5962D5150778}" type="datetimeFigureOut">
              <a:rPr lang="en-GB" smtClean="0"/>
              <a:t>16/05/2024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10801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90AAB0-3F82-4DDA-B2F0-5962D5150778}"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384993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90AAB0-3F82-4DDA-B2F0-5962D5150778}"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E05983-6986-4051-861B-5036963F95B9}" type="slidenum">
              <a:rPr lang="en-GB" smtClean="0"/>
              <a:t>‹#›</a:t>
            </a:fld>
            <a:endParaRPr lang="en-GB"/>
          </a:p>
        </p:txBody>
      </p:sp>
    </p:spTree>
    <p:extLst>
      <p:ext uri="{BB962C8B-B14F-4D97-AF65-F5344CB8AC3E}">
        <p14:creationId xmlns:p14="http://schemas.microsoft.com/office/powerpoint/2010/main" val="372886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0AAB0-3F82-4DDA-B2F0-5962D5150778}" type="datetimeFigureOut">
              <a:rPr lang="en-GB" smtClean="0"/>
              <a:t>16/05/2024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05983-6986-4051-861B-5036963F95B9}" type="slidenum">
              <a:rPr lang="en-GB" smtClean="0"/>
              <a:t>‹#›</a:t>
            </a:fld>
            <a:endParaRPr lang="en-GB"/>
          </a:p>
        </p:txBody>
      </p:sp>
    </p:spTree>
    <p:extLst>
      <p:ext uri="{BB962C8B-B14F-4D97-AF65-F5344CB8AC3E}">
        <p14:creationId xmlns:p14="http://schemas.microsoft.com/office/powerpoint/2010/main" val="4764478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nimationlibrary.com/animation/25624/Fire_2/" TargetMode="External"/><Relationship Id="rId2" Type="http://schemas.openxmlformats.org/officeDocument/2006/relationships/image" Target="../media/image11.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7.wmf"/><Relationship Id="rId12" Type="http://schemas.openxmlformats.org/officeDocument/2006/relationships/image" Target="../media/image20.wmf"/><Relationship Id="rId2" Type="http://schemas.openxmlformats.org/officeDocument/2006/relationships/image" Target="../media/image1.jpg"/><Relationship Id="rId16" Type="http://schemas.microsoft.com/office/2007/relationships/hdphoto" Target="../media/hdphoto8.wdp"/><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6.wdp"/><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ctrTitle"/>
          </p:nvPr>
        </p:nvSpPr>
        <p:spPr>
          <a:xfrm>
            <a:off x="2209800" y="260648"/>
            <a:ext cx="7772400" cy="5913140"/>
          </a:xfrm>
        </p:spPr>
        <p:txBody>
          <a:bodyPr/>
          <a:lstStyle/>
          <a:p>
            <a:pPr eaLnBrk="1" hangingPunct="1">
              <a:defRPr/>
            </a:pPr>
            <a:r>
              <a:rPr lang="en-GB" altLang="en-US" sz="3600" b="1" dirty="0">
                <a:solidFill>
                  <a:schemeClr val="bg1"/>
                </a:solidFill>
                <a:latin typeface="Freestyle Script" panose="030804020302050B0404" pitchFamily="66" charset="0"/>
              </a:rPr>
              <a:t> </a:t>
            </a:r>
            <a:endParaRPr lang="en-US" altLang="en-US" sz="2800" b="1" dirty="0">
              <a:solidFill>
                <a:schemeClr val="bg1"/>
              </a:solidFill>
              <a:effectLst>
                <a:outerShdw blurRad="38100" dist="38100" dir="2700000" algn="tl">
                  <a:srgbClr val="FFFFFF"/>
                </a:outerShdw>
              </a:effectLst>
              <a:latin typeface="Freestyle Script" panose="030804020302050B0404" pitchFamily="66" charset="0"/>
            </a:endParaRPr>
          </a:p>
        </p:txBody>
      </p:sp>
      <p:sp>
        <p:nvSpPr>
          <p:cNvPr id="4" name="TextBox 3"/>
          <p:cNvSpPr txBox="1"/>
          <p:nvPr/>
        </p:nvSpPr>
        <p:spPr>
          <a:xfrm>
            <a:off x="9840914" y="6173789"/>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a:t>
            </a:r>
          </a:p>
        </p:txBody>
      </p:sp>
      <p:sp>
        <p:nvSpPr>
          <p:cNvPr id="12" name="TextBox 11"/>
          <p:cNvSpPr txBox="1"/>
          <p:nvPr/>
        </p:nvSpPr>
        <p:spPr>
          <a:xfrm>
            <a:off x="0" y="332333"/>
            <a:ext cx="12192000" cy="6432530"/>
          </a:xfrm>
          <a:prstGeom prst="rect">
            <a:avLst/>
          </a:prstGeom>
          <a:solidFill>
            <a:schemeClr val="bg1"/>
          </a:solidFill>
        </p:spPr>
        <p:txBody>
          <a:bodyPr wrap="square">
            <a:spAutoFit/>
          </a:bodyPr>
          <a:lstStyle/>
          <a:p>
            <a:pPr algn="ctr">
              <a:defRPr/>
            </a:pPr>
            <a:r>
              <a:rPr lang="en-GB"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following Bible presentation includes references to dates from </a:t>
            </a:r>
          </a:p>
          <a:p>
            <a:pPr algn="ctr">
              <a:defRPr/>
            </a:pPr>
            <a:r>
              <a:rPr lang="en-GB"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ANNALS THE WORLD By James Ussher, Archbishop of Armagh</a:t>
            </a:r>
          </a:p>
          <a:p>
            <a:pPr algn="ctr">
              <a:defRPr/>
            </a:pPr>
            <a:r>
              <a:rPr lang="en-GB"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Printed in 1658</a:t>
            </a:r>
          </a:p>
          <a:p>
            <a:pPr algn="ctr">
              <a:defRPr/>
            </a:pPr>
            <a:endParaRPr lang="en-GB"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800" b="1" dirty="0">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picture of the Tabernacle is taken from the CANDLE BOOKS – ‘Essential Bible Reference Series’ – ‘The Tabernacle’ by Tim </a:t>
            </a:r>
            <a:r>
              <a:rPr lang="en-GB" sz="2800" b="1" dirty="0" err="1">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Dowley</a:t>
            </a:r>
            <a:r>
              <a:rPr lang="en-GB" sz="2800" b="1" dirty="0">
                <a:solidFill>
                  <a:srgbClr val="FFFFFF"/>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 permission applied for.</a:t>
            </a:r>
          </a:p>
          <a:p>
            <a:pPr algn="ctr">
              <a:defRPr/>
            </a:pPr>
            <a:endParaRPr lang="en-GB" sz="24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endParaRPr lang="en-GB"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Maps are taken from</a:t>
            </a:r>
          </a:p>
          <a:p>
            <a:pPr algn="ctr">
              <a:defRPr/>
            </a:pPr>
            <a:r>
              <a:rPr lang="en-GB"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Nelsons Complete Book of Bible Maps &amp; Charts</a:t>
            </a:r>
          </a:p>
          <a:p>
            <a:pPr algn="ctr">
              <a:defRPr/>
            </a:pPr>
            <a:endParaRPr lang="en-GB"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4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Presentation Compiled by</a:t>
            </a:r>
          </a:p>
          <a:p>
            <a:pPr algn="ctr">
              <a:defRPr/>
            </a:pPr>
            <a:r>
              <a:rPr lang="en-GB" sz="24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Mark Stapleton</a:t>
            </a:r>
          </a:p>
          <a:p>
            <a:pPr algn="ctr">
              <a:defRPr/>
            </a:pPr>
            <a:endParaRPr lang="en-GB"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defRPr/>
            </a:pPr>
            <a:r>
              <a:rPr lang="en-GB" sz="24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©Mark Stapleton 2024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2000" fill="hold"/>
                                        <p:tgtEl>
                                          <p:spTgt spid="12"/>
                                        </p:tgtEl>
                                        <p:attrNameLst>
                                          <p:attrName>ppt_x</p:attrName>
                                        </p:attrNameLst>
                                      </p:cBhvr>
                                      <p:tavLst>
                                        <p:tav tm="0">
                                          <p:val>
                                            <p:strVal val="#ppt_x"/>
                                          </p:val>
                                        </p:tav>
                                        <p:tav tm="100000">
                                          <p:val>
                                            <p:strVal val="#ppt_x"/>
                                          </p:val>
                                        </p:tav>
                                      </p:tavLst>
                                    </p:anim>
                                    <p:anim calcmode="lin" valueType="num">
                                      <p:cBhvr>
                                        <p:cTn id="8" dur="12000" fill="hold"/>
                                        <p:tgtEl>
                                          <p:spTgt spid="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75BF22E-E759-6CAD-0702-B32B7C885507}"/>
              </a:ext>
            </a:extLst>
          </p:cNvPr>
          <p:cNvSpPr/>
          <p:nvPr/>
        </p:nvSpPr>
        <p:spPr>
          <a:xfrm>
            <a:off x="8980978" y="5316281"/>
            <a:ext cx="602512" cy="439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5" name="Rectangle 14">
            <a:extLst>
              <a:ext uri="{FF2B5EF4-FFF2-40B4-BE49-F238E27FC236}">
                <a16:creationId xmlns:a16="http://schemas.microsoft.com/office/drawing/2014/main" id="{C169D11E-8B89-2754-68E8-DD307A4743AC}"/>
              </a:ext>
            </a:extLst>
          </p:cNvPr>
          <p:cNvSpPr/>
          <p:nvPr/>
        </p:nvSpPr>
        <p:spPr>
          <a:xfrm>
            <a:off x="9115647" y="3429000"/>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FB6D68A-B891-59C4-D005-0EA26325CA22}"/>
              </a:ext>
            </a:extLst>
          </p:cNvPr>
          <p:cNvSpPr txBox="1"/>
          <p:nvPr/>
        </p:nvSpPr>
        <p:spPr>
          <a:xfrm>
            <a:off x="0" y="35441"/>
            <a:ext cx="12192000" cy="1077218"/>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King Solomon’s Reign</a:t>
            </a:r>
          </a:p>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c1004BC</a:t>
            </a:r>
            <a:endParaRPr lang="en-GB"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1AFC518-6AF0-5035-B122-8CAAFB6E13E4}"/>
              </a:ext>
            </a:extLst>
          </p:cNvPr>
          <p:cNvSpPr/>
          <p:nvPr/>
        </p:nvSpPr>
        <p:spPr>
          <a:xfrm>
            <a:off x="8633639" y="5068186"/>
            <a:ext cx="368595" cy="425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3" name="Rectangle 12">
            <a:extLst>
              <a:ext uri="{FF2B5EF4-FFF2-40B4-BE49-F238E27FC236}">
                <a16:creationId xmlns:a16="http://schemas.microsoft.com/office/drawing/2014/main" id="{362A8C0E-48B8-C404-C48F-76D68F752DF7}"/>
              </a:ext>
            </a:extLst>
          </p:cNvPr>
          <p:cNvSpPr/>
          <p:nvPr/>
        </p:nvSpPr>
        <p:spPr>
          <a:xfrm>
            <a:off x="3012556" y="1942220"/>
            <a:ext cx="616689" cy="206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179C03-724C-6314-A426-429FE96CABD6}"/>
              </a:ext>
            </a:extLst>
          </p:cNvPr>
          <p:cNvSpPr/>
          <p:nvPr/>
        </p:nvSpPr>
        <p:spPr>
          <a:xfrm>
            <a:off x="9080212" y="5316283"/>
            <a:ext cx="730102" cy="439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936C3D-4152-BF90-BCAB-9951193EE401}"/>
              </a:ext>
            </a:extLst>
          </p:cNvPr>
          <p:cNvSpPr/>
          <p:nvPr/>
        </p:nvSpPr>
        <p:spPr>
          <a:xfrm>
            <a:off x="2835348" y="5316279"/>
            <a:ext cx="808071" cy="418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2" name="Rectangle 11">
            <a:extLst>
              <a:ext uri="{FF2B5EF4-FFF2-40B4-BE49-F238E27FC236}">
                <a16:creationId xmlns:a16="http://schemas.microsoft.com/office/drawing/2014/main" id="{23747DD5-845E-7B7E-3D09-AE68982CCC24}"/>
              </a:ext>
            </a:extLst>
          </p:cNvPr>
          <p:cNvSpPr/>
          <p:nvPr/>
        </p:nvSpPr>
        <p:spPr>
          <a:xfrm>
            <a:off x="8534406" y="1609063"/>
            <a:ext cx="1502735" cy="2197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text, clipart">
            <a:extLst>
              <a:ext uri="{FF2B5EF4-FFF2-40B4-BE49-F238E27FC236}">
                <a16:creationId xmlns:a16="http://schemas.microsoft.com/office/drawing/2014/main" id="{BB925735-E7BD-F139-6F2C-4D64F2267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472" y="1153715"/>
            <a:ext cx="6453445" cy="4627257"/>
          </a:xfrm>
          <a:prstGeom prst="rect">
            <a:avLst/>
          </a:prstGeom>
          <a:ln w="66675">
            <a:solidFill>
              <a:srgbClr val="FF0000"/>
            </a:solidFill>
          </a:ln>
        </p:spPr>
      </p:pic>
      <p:sp>
        <p:nvSpPr>
          <p:cNvPr id="2" name="TextBox 1">
            <a:extLst>
              <a:ext uri="{FF2B5EF4-FFF2-40B4-BE49-F238E27FC236}">
                <a16:creationId xmlns:a16="http://schemas.microsoft.com/office/drawing/2014/main" id="{EAEEE04F-3CC8-F679-66EB-B04686C5B259}"/>
              </a:ext>
            </a:extLst>
          </p:cNvPr>
          <p:cNvSpPr txBox="1"/>
          <p:nvPr/>
        </p:nvSpPr>
        <p:spPr>
          <a:xfrm>
            <a:off x="2227699" y="5903711"/>
            <a:ext cx="7689552" cy="830997"/>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Temple is completed after 7½ years in building</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Kings 6:1, 38</a:t>
            </a:r>
            <a:endParaRPr lang="en-GB"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2A453-DD70-C8D7-F3CD-389428D34BDB}"/>
              </a:ext>
            </a:extLst>
          </p:cNvPr>
          <p:cNvSpPr txBox="1"/>
          <p:nvPr/>
        </p:nvSpPr>
        <p:spPr>
          <a:xfrm>
            <a:off x="76584" y="1264204"/>
            <a:ext cx="2406265" cy="3416320"/>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Ark is brought from the temporary tabernacle in the  City of David, and is </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placed in the  Most Holy Place in the Temple</a:t>
            </a:r>
            <a:endParaRPr lang="en-GB"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descr="Diagram&#10;&#10;Description automatically generated">
            <a:extLst>
              <a:ext uri="{FF2B5EF4-FFF2-40B4-BE49-F238E27FC236}">
                <a16:creationId xmlns:a16="http://schemas.microsoft.com/office/drawing/2014/main" id="{6CE82AC0-FB74-2622-E579-2021587C5FAB}"/>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29043" b="85532" l="21982" r="80180">
                        <a14:foregroundMark x1="78318" y1="70745" x2="78318" y2="70745"/>
                        <a14:foregroundMark x1="21982" y1="72447" x2="21982" y2="72447"/>
                        <a14:foregroundMark x1="53453" y1="82766" x2="53453" y2="82766"/>
                        <a14:foregroundMark x1="54054" y1="85532" x2="54054" y2="85532"/>
                        <a14:foregroundMark x1="42282" y1="29787" x2="42282" y2="29787"/>
                        <a14:foregroundMark x1="52733" y1="37340" x2="52733" y2="37340"/>
                        <a14:foregroundMark x1="52432" y1="37766" x2="52432" y2="37766"/>
                        <a14:foregroundMark x1="51952" y1="38511" x2="51952" y2="38511"/>
                        <a14:foregroundMark x1="51832" y1="39255" x2="51832" y2="39255"/>
                        <a14:foregroundMark x1="47387" y1="37340" x2="47387" y2="37340"/>
                        <a14:foregroundMark x1="57357" y1="29043" x2="57357" y2="29043"/>
                        <a14:foregroundMark x1="35616" y1="31702" x2="35616" y2="31702"/>
                        <a14:foregroundMark x1="40120" y1="29043" x2="40120" y2="29043"/>
                        <a14:foregroundMark x1="38919" y1="29681" x2="38919" y2="29681"/>
                        <a14:foregroundMark x1="80180" y1="71170" x2="80180" y2="71170"/>
                        <a14:backgroundMark x1="7207" y1="7447" x2="7207" y2="7447"/>
                        <a14:backgroundMark x1="24084" y1="39255" x2="24084" y2="39255"/>
                        <a14:backgroundMark x1="24084" y1="39255" x2="24084" y2="39255"/>
                        <a14:backgroundMark x1="24084" y1="39255" x2="24084" y2="39255"/>
                        <a14:backgroundMark x1="52072" y1="47234" x2="52072" y2="47234"/>
                        <a14:backgroundMark x1="53814" y1="44255" x2="53814" y2="44255"/>
                        <a14:backgroundMark x1="50150" y1="49362" x2="50150" y2="49362"/>
                        <a14:backgroundMark x1="50511" y1="51915" x2="50511" y2="51915"/>
                        <a14:backgroundMark x1="50811" y1="51383" x2="50811" y2="51383"/>
                        <a14:backgroundMark x1="45826" y1="34468" x2="45646" y2="33936"/>
                        <a14:backgroundMark x1="44865" y1="34043" x2="44865" y2="34043"/>
                        <a14:backgroundMark x1="58198" y1="33298" x2="58198" y2="33298"/>
                        <a14:backgroundMark x1="58619" y1="33191" x2="58619" y2="33191"/>
                        <a14:backgroundMark x1="58859" y1="33511" x2="58859" y2="33511"/>
                      </a14:backgroundRemoval>
                    </a14:imgEffect>
                  </a14:imgLayer>
                </a14:imgProps>
              </a:ext>
              <a:ext uri="{28A0092B-C50C-407E-A947-70E740481C1C}">
                <a14:useLocalDpi xmlns:a14="http://schemas.microsoft.com/office/drawing/2010/main" val="0"/>
              </a:ext>
            </a:extLst>
          </a:blip>
          <a:srcRect l="18139" t="23469" r="16532" b="10369"/>
          <a:stretch/>
        </p:blipFill>
        <p:spPr>
          <a:xfrm>
            <a:off x="0" y="4629316"/>
            <a:ext cx="2671259" cy="1526987"/>
          </a:xfrm>
          <a:prstGeom prst="rect">
            <a:avLst/>
          </a:prstGeom>
          <a:noFill/>
          <a:effectLst/>
        </p:spPr>
      </p:pic>
      <p:sp>
        <p:nvSpPr>
          <p:cNvPr id="7" name="TextBox 6">
            <a:extLst>
              <a:ext uri="{FF2B5EF4-FFF2-40B4-BE49-F238E27FC236}">
                <a16:creationId xmlns:a16="http://schemas.microsoft.com/office/drawing/2014/main" id="{4B3F6041-C621-DB2A-73BC-E57E96478AD2}"/>
              </a:ext>
            </a:extLst>
          </p:cNvPr>
          <p:cNvSpPr txBox="1"/>
          <p:nvPr/>
        </p:nvSpPr>
        <p:spPr>
          <a:xfrm>
            <a:off x="9612324" y="1293865"/>
            <a:ext cx="2406265" cy="3785652"/>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and all the holy furnishings were brought up from Gibeon. </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Kings 8: 4</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(NB. Probably placed in</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Temple Treasury)</a:t>
            </a:r>
          </a:p>
        </p:txBody>
      </p:sp>
      <p:sp>
        <p:nvSpPr>
          <p:cNvPr id="5" name="TextBox 4">
            <a:extLst>
              <a:ext uri="{FF2B5EF4-FFF2-40B4-BE49-F238E27FC236}">
                <a16:creationId xmlns:a16="http://schemas.microsoft.com/office/drawing/2014/main" id="{EF69A408-3AA5-5B60-3F67-34A028C06081}"/>
              </a:ext>
            </a:extLst>
          </p:cNvPr>
          <p:cNvSpPr txBox="1"/>
          <p:nvPr/>
        </p:nvSpPr>
        <p:spPr>
          <a:xfrm>
            <a:off x="11476027" y="6382444"/>
            <a:ext cx="47881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10</a:t>
            </a:r>
          </a:p>
        </p:txBody>
      </p:sp>
    </p:spTree>
    <p:extLst>
      <p:ext uri="{BB962C8B-B14F-4D97-AF65-F5344CB8AC3E}">
        <p14:creationId xmlns:p14="http://schemas.microsoft.com/office/powerpoint/2010/main" val="672578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4000"/>
                                        <p:tgtEl>
                                          <p:spTgt spid="19"/>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000"/>
                                        <p:tgtEl>
                                          <p:spTgt spid="4"/>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75BF22E-E759-6CAD-0702-B32B7C885507}"/>
              </a:ext>
            </a:extLst>
          </p:cNvPr>
          <p:cNvSpPr/>
          <p:nvPr/>
        </p:nvSpPr>
        <p:spPr>
          <a:xfrm>
            <a:off x="8980978" y="5316281"/>
            <a:ext cx="602512" cy="439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5" name="Rectangle 14">
            <a:extLst>
              <a:ext uri="{FF2B5EF4-FFF2-40B4-BE49-F238E27FC236}">
                <a16:creationId xmlns:a16="http://schemas.microsoft.com/office/drawing/2014/main" id="{C169D11E-8B89-2754-68E8-DD307A4743AC}"/>
              </a:ext>
            </a:extLst>
          </p:cNvPr>
          <p:cNvSpPr/>
          <p:nvPr/>
        </p:nvSpPr>
        <p:spPr>
          <a:xfrm>
            <a:off x="9134058" y="3429000"/>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FB6D68A-B891-59C4-D005-0EA26325CA22}"/>
              </a:ext>
            </a:extLst>
          </p:cNvPr>
          <p:cNvSpPr txBox="1"/>
          <p:nvPr/>
        </p:nvSpPr>
        <p:spPr>
          <a:xfrm>
            <a:off x="0" y="0"/>
            <a:ext cx="12192000" cy="1046440"/>
          </a:xfrm>
          <a:prstGeom prst="rect">
            <a:avLst/>
          </a:prstGeom>
          <a:noFill/>
        </p:spPr>
        <p:txBody>
          <a:bodyPr wrap="square" rtlCol="0">
            <a:spAutoFit/>
          </a:bodyPr>
          <a:lstStyle/>
          <a:p>
            <a:pPr algn="ctr"/>
            <a:r>
              <a:rPr lang="en-US"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Jerusalem Plundered by Nebuchadnezzar (8</a:t>
            </a:r>
            <a:r>
              <a:rPr lang="en-US" sz="3000" b="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year of his reign)</a:t>
            </a:r>
          </a:p>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c599BC</a:t>
            </a:r>
            <a:endParaRPr lang="en-GB"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1AFC518-6AF0-5035-B122-8CAAFB6E13E4}"/>
              </a:ext>
            </a:extLst>
          </p:cNvPr>
          <p:cNvSpPr/>
          <p:nvPr/>
        </p:nvSpPr>
        <p:spPr>
          <a:xfrm>
            <a:off x="8633639" y="5068186"/>
            <a:ext cx="368595" cy="425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3" name="Rectangle 12">
            <a:extLst>
              <a:ext uri="{FF2B5EF4-FFF2-40B4-BE49-F238E27FC236}">
                <a16:creationId xmlns:a16="http://schemas.microsoft.com/office/drawing/2014/main" id="{362A8C0E-48B8-C404-C48F-76D68F752DF7}"/>
              </a:ext>
            </a:extLst>
          </p:cNvPr>
          <p:cNvSpPr/>
          <p:nvPr/>
        </p:nvSpPr>
        <p:spPr>
          <a:xfrm>
            <a:off x="3012556" y="1942220"/>
            <a:ext cx="616689" cy="206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179C03-724C-6314-A426-429FE96CABD6}"/>
              </a:ext>
            </a:extLst>
          </p:cNvPr>
          <p:cNvSpPr/>
          <p:nvPr/>
        </p:nvSpPr>
        <p:spPr>
          <a:xfrm>
            <a:off x="9080212" y="5316283"/>
            <a:ext cx="730102" cy="439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936C3D-4152-BF90-BCAB-9951193EE401}"/>
              </a:ext>
            </a:extLst>
          </p:cNvPr>
          <p:cNvSpPr/>
          <p:nvPr/>
        </p:nvSpPr>
        <p:spPr>
          <a:xfrm>
            <a:off x="2835348" y="5316279"/>
            <a:ext cx="808071" cy="418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2" name="Rectangle 11">
            <a:extLst>
              <a:ext uri="{FF2B5EF4-FFF2-40B4-BE49-F238E27FC236}">
                <a16:creationId xmlns:a16="http://schemas.microsoft.com/office/drawing/2014/main" id="{23747DD5-845E-7B7E-3D09-AE68982CCC24}"/>
              </a:ext>
            </a:extLst>
          </p:cNvPr>
          <p:cNvSpPr/>
          <p:nvPr/>
        </p:nvSpPr>
        <p:spPr>
          <a:xfrm>
            <a:off x="8534406" y="1609063"/>
            <a:ext cx="1502735" cy="2197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text, clipart">
            <a:extLst>
              <a:ext uri="{FF2B5EF4-FFF2-40B4-BE49-F238E27FC236}">
                <a16:creationId xmlns:a16="http://schemas.microsoft.com/office/drawing/2014/main" id="{BB925735-E7BD-F139-6F2C-4D64F2267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472" y="1153715"/>
            <a:ext cx="6453445" cy="4627257"/>
          </a:xfrm>
          <a:prstGeom prst="rect">
            <a:avLst/>
          </a:prstGeom>
          <a:ln w="66675">
            <a:solidFill>
              <a:srgbClr val="FF0000"/>
            </a:solidFill>
          </a:ln>
        </p:spPr>
      </p:pic>
      <p:sp>
        <p:nvSpPr>
          <p:cNvPr id="5" name="Rectangle: Rounded Corners 4">
            <a:extLst>
              <a:ext uri="{FF2B5EF4-FFF2-40B4-BE49-F238E27FC236}">
                <a16:creationId xmlns:a16="http://schemas.microsoft.com/office/drawing/2014/main" id="{EFCD36D3-EC75-6CCB-5608-5927C72235A9}"/>
              </a:ext>
            </a:extLst>
          </p:cNvPr>
          <p:cNvSpPr/>
          <p:nvPr/>
        </p:nvSpPr>
        <p:spPr>
          <a:xfrm rot="20544863">
            <a:off x="196384" y="1822663"/>
            <a:ext cx="2534545" cy="13439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Treasures of the House of the LORD taken</a:t>
            </a:r>
            <a:endParaRPr lang="en-GB" sz="24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95632EB-6280-D320-47E0-DAB9C8CDF1DD}"/>
              </a:ext>
            </a:extLst>
          </p:cNvPr>
          <p:cNvSpPr/>
          <p:nvPr/>
        </p:nvSpPr>
        <p:spPr>
          <a:xfrm rot="1357523">
            <a:off x="9449823" y="1815504"/>
            <a:ext cx="2534545" cy="13439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Treasures of the King’s house taken</a:t>
            </a:r>
            <a:endParaRPr lang="en-GB" sz="24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31A2279-24E3-17A0-1E0D-9390DB12E09C}"/>
              </a:ext>
            </a:extLst>
          </p:cNvPr>
          <p:cNvSpPr/>
          <p:nvPr/>
        </p:nvSpPr>
        <p:spPr>
          <a:xfrm>
            <a:off x="4841000" y="3251542"/>
            <a:ext cx="2534545" cy="13439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Temple items of Gold cut in pieces</a:t>
            </a:r>
            <a:endParaRPr lang="en-GB" sz="2400" dirty="0">
              <a:solidFill>
                <a:schemeClr val="tx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5E13852-09F4-01A6-99ED-CE1EA13B7A78}"/>
              </a:ext>
            </a:extLst>
          </p:cNvPr>
          <p:cNvSpPr txBox="1"/>
          <p:nvPr/>
        </p:nvSpPr>
        <p:spPr>
          <a:xfrm>
            <a:off x="2976403" y="5983483"/>
            <a:ext cx="6449895" cy="523220"/>
          </a:xfrm>
          <a:prstGeom prst="rect">
            <a:avLst/>
          </a:prstGeom>
          <a:noFill/>
        </p:spPr>
        <p:txBody>
          <a:bodyPr wrap="square" rtlCol="0">
            <a:spAutoFit/>
          </a:bodyPr>
          <a:lstStyle/>
          <a:p>
            <a:pPr algn="ct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Kings 24: 12-13; Jeremiah 20: 5</a:t>
            </a:r>
            <a:endParaRPr lang="en-GB"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1EE7F85-C952-F243-290A-2DF209991581}"/>
              </a:ext>
            </a:extLst>
          </p:cNvPr>
          <p:cNvSpPr txBox="1"/>
          <p:nvPr/>
        </p:nvSpPr>
        <p:spPr>
          <a:xfrm>
            <a:off x="11476027" y="6382444"/>
            <a:ext cx="47881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11</a:t>
            </a:r>
          </a:p>
        </p:txBody>
      </p:sp>
    </p:spTree>
    <p:extLst>
      <p:ext uri="{BB962C8B-B14F-4D97-AF65-F5344CB8AC3E}">
        <p14:creationId xmlns:p14="http://schemas.microsoft.com/office/powerpoint/2010/main" val="3930487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500" fill="hold"/>
                                        <p:tgtEl>
                                          <p:spTgt spid="9"/>
                                        </p:tgtEl>
                                        <p:attrNameLst>
                                          <p:attrName>ppt_w</p:attrName>
                                        </p:attrNameLst>
                                      </p:cBhvr>
                                      <p:tavLst>
                                        <p:tav tm="0">
                                          <p:val>
                                            <p:fltVal val="0"/>
                                          </p:val>
                                        </p:tav>
                                        <p:tav tm="100000">
                                          <p:val>
                                            <p:strVal val="#ppt_w"/>
                                          </p:val>
                                        </p:tav>
                                      </p:tavLst>
                                    </p:anim>
                                    <p:anim calcmode="lin" valueType="num">
                                      <p:cBhvr>
                                        <p:cTn id="15" dur="1500" fill="hold"/>
                                        <p:tgtEl>
                                          <p:spTgt spid="9"/>
                                        </p:tgtEl>
                                        <p:attrNameLst>
                                          <p:attrName>ppt_h</p:attrName>
                                        </p:attrNameLst>
                                      </p:cBhvr>
                                      <p:tavLst>
                                        <p:tav tm="0">
                                          <p:val>
                                            <p:fltVal val="0"/>
                                          </p:val>
                                        </p:tav>
                                        <p:tav tm="100000">
                                          <p:val>
                                            <p:strVal val="#ppt_h"/>
                                          </p:val>
                                        </p:tav>
                                      </p:tavLst>
                                    </p:anim>
                                    <p:animEffect transition="in" filter="fade">
                                      <p:cBhvr>
                                        <p:cTn id="16" dur="1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1500"/>
                                  </p:stCondLst>
                                  <p:childTnLst>
                                    <p:set>
                                      <p:cBhvr>
                                        <p:cTn id="19" dur="1" fill="hold">
                                          <p:stCondLst>
                                            <p:cond delay="0"/>
                                          </p:stCondLst>
                                        </p:cTn>
                                        <p:tgtEl>
                                          <p:spTgt spid="5"/>
                                        </p:tgtEl>
                                        <p:attrNameLst>
                                          <p:attrName>style.visibility</p:attrName>
                                        </p:attrNameLst>
                                      </p:cBhvr>
                                      <p:to>
                                        <p:strVal val="visible"/>
                                      </p:to>
                                    </p:set>
                                    <p:anim calcmode="lin" valueType="num">
                                      <p:cBhvr>
                                        <p:cTn id="20" dur="1500" fill="hold"/>
                                        <p:tgtEl>
                                          <p:spTgt spid="5"/>
                                        </p:tgtEl>
                                        <p:attrNameLst>
                                          <p:attrName>ppt_w</p:attrName>
                                        </p:attrNameLst>
                                      </p:cBhvr>
                                      <p:tavLst>
                                        <p:tav tm="0">
                                          <p:val>
                                            <p:fltVal val="0"/>
                                          </p:val>
                                        </p:tav>
                                        <p:tav tm="100000">
                                          <p:val>
                                            <p:strVal val="#ppt_w"/>
                                          </p:val>
                                        </p:tav>
                                      </p:tavLst>
                                    </p:anim>
                                    <p:anim calcmode="lin" valueType="num">
                                      <p:cBhvr>
                                        <p:cTn id="21" dur="1500" fill="hold"/>
                                        <p:tgtEl>
                                          <p:spTgt spid="5"/>
                                        </p:tgtEl>
                                        <p:attrNameLst>
                                          <p:attrName>ppt_h</p:attrName>
                                        </p:attrNameLst>
                                      </p:cBhvr>
                                      <p:tavLst>
                                        <p:tav tm="0">
                                          <p:val>
                                            <p:fltVal val="0"/>
                                          </p:val>
                                        </p:tav>
                                        <p:tav tm="100000">
                                          <p:val>
                                            <p:strVal val="#ppt_h"/>
                                          </p:val>
                                        </p:tav>
                                      </p:tavLst>
                                    </p:anim>
                                    <p:animEffect transition="in" filter="fade">
                                      <p:cBhvr>
                                        <p:cTn id="22" dur="1500"/>
                                        <p:tgtEl>
                                          <p:spTgt spid="5"/>
                                        </p:tgtEl>
                                      </p:cBhvr>
                                    </p:animEffect>
                                  </p:childTnLst>
                                </p:cTn>
                              </p:par>
                            </p:childTnLst>
                          </p:cTn>
                        </p:par>
                        <p:par>
                          <p:cTn id="23" fill="hold">
                            <p:stCondLst>
                              <p:cond delay="4500"/>
                            </p:stCondLst>
                            <p:childTnLst>
                              <p:par>
                                <p:cTn id="24" presetID="53" presetClass="entr" presetSubtype="16" fill="hold" grpId="0" nodeType="afterEffect">
                                  <p:stCondLst>
                                    <p:cond delay="1500"/>
                                  </p:stCondLst>
                                  <p:childTnLst>
                                    <p:set>
                                      <p:cBhvr>
                                        <p:cTn id="25" dur="1" fill="hold">
                                          <p:stCondLst>
                                            <p:cond delay="0"/>
                                          </p:stCondLst>
                                        </p:cTn>
                                        <p:tgtEl>
                                          <p:spTgt spid="8"/>
                                        </p:tgtEl>
                                        <p:attrNameLst>
                                          <p:attrName>style.visibility</p:attrName>
                                        </p:attrNameLst>
                                      </p:cBhvr>
                                      <p:to>
                                        <p:strVal val="visible"/>
                                      </p:to>
                                    </p:set>
                                    <p:anim calcmode="lin" valueType="num">
                                      <p:cBhvr>
                                        <p:cTn id="26" dur="1500" fill="hold"/>
                                        <p:tgtEl>
                                          <p:spTgt spid="8"/>
                                        </p:tgtEl>
                                        <p:attrNameLst>
                                          <p:attrName>ppt_w</p:attrName>
                                        </p:attrNameLst>
                                      </p:cBhvr>
                                      <p:tavLst>
                                        <p:tav tm="0">
                                          <p:val>
                                            <p:fltVal val="0"/>
                                          </p:val>
                                        </p:tav>
                                        <p:tav tm="100000">
                                          <p:val>
                                            <p:strVal val="#ppt_w"/>
                                          </p:val>
                                        </p:tav>
                                      </p:tavLst>
                                    </p:anim>
                                    <p:anim calcmode="lin" valueType="num">
                                      <p:cBhvr>
                                        <p:cTn id="27" dur="1500" fill="hold"/>
                                        <p:tgtEl>
                                          <p:spTgt spid="8"/>
                                        </p:tgtEl>
                                        <p:attrNameLst>
                                          <p:attrName>ppt_h</p:attrName>
                                        </p:attrNameLst>
                                      </p:cBhvr>
                                      <p:tavLst>
                                        <p:tav tm="0">
                                          <p:val>
                                            <p:fltVal val="0"/>
                                          </p:val>
                                        </p:tav>
                                        <p:tav tm="100000">
                                          <p:val>
                                            <p:strVal val="#ppt_h"/>
                                          </p:val>
                                        </p:tav>
                                      </p:tavLst>
                                    </p:anim>
                                    <p:animEffect transition="in" filter="fade">
                                      <p:cBhvr>
                                        <p:cTn id="28" dur="1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75BF22E-E759-6CAD-0702-B32B7C885507}"/>
              </a:ext>
            </a:extLst>
          </p:cNvPr>
          <p:cNvSpPr/>
          <p:nvPr/>
        </p:nvSpPr>
        <p:spPr>
          <a:xfrm>
            <a:off x="8980978" y="5316281"/>
            <a:ext cx="602512" cy="439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5" name="Rectangle 14">
            <a:extLst>
              <a:ext uri="{FF2B5EF4-FFF2-40B4-BE49-F238E27FC236}">
                <a16:creationId xmlns:a16="http://schemas.microsoft.com/office/drawing/2014/main" id="{C169D11E-8B89-2754-68E8-DD307A4743AC}"/>
              </a:ext>
            </a:extLst>
          </p:cNvPr>
          <p:cNvSpPr/>
          <p:nvPr/>
        </p:nvSpPr>
        <p:spPr>
          <a:xfrm>
            <a:off x="9115647" y="3429000"/>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FB6D68A-B891-59C4-D005-0EA26325CA22}"/>
              </a:ext>
            </a:extLst>
          </p:cNvPr>
          <p:cNvSpPr txBox="1"/>
          <p:nvPr/>
        </p:nvSpPr>
        <p:spPr>
          <a:xfrm>
            <a:off x="0" y="0"/>
            <a:ext cx="12192000" cy="1077218"/>
          </a:xfrm>
          <a:prstGeom prst="rect">
            <a:avLst/>
          </a:prstGeom>
          <a:noFill/>
        </p:spPr>
        <p:txBody>
          <a:bodyPr wrap="square" rtlCol="0">
            <a:spAutoFit/>
          </a:bodyPr>
          <a:lstStyle/>
          <a:p>
            <a:pPr algn="ctr"/>
            <a:r>
              <a:rPr lang="en-US"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Jerusalem burned by Nebuchadnezzar (19</a:t>
            </a:r>
            <a:r>
              <a:rPr lang="en-US" sz="3000" b="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year of his reign)</a:t>
            </a:r>
          </a:p>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c588BC</a:t>
            </a:r>
            <a:endParaRPr lang="en-GB"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1AFC518-6AF0-5035-B122-8CAAFB6E13E4}"/>
              </a:ext>
            </a:extLst>
          </p:cNvPr>
          <p:cNvSpPr/>
          <p:nvPr/>
        </p:nvSpPr>
        <p:spPr>
          <a:xfrm>
            <a:off x="8633639" y="5068186"/>
            <a:ext cx="368595" cy="425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3" name="Rectangle 12">
            <a:extLst>
              <a:ext uri="{FF2B5EF4-FFF2-40B4-BE49-F238E27FC236}">
                <a16:creationId xmlns:a16="http://schemas.microsoft.com/office/drawing/2014/main" id="{362A8C0E-48B8-C404-C48F-76D68F752DF7}"/>
              </a:ext>
            </a:extLst>
          </p:cNvPr>
          <p:cNvSpPr/>
          <p:nvPr/>
        </p:nvSpPr>
        <p:spPr>
          <a:xfrm>
            <a:off x="3012556" y="1942220"/>
            <a:ext cx="616689" cy="206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179C03-724C-6314-A426-429FE96CABD6}"/>
              </a:ext>
            </a:extLst>
          </p:cNvPr>
          <p:cNvSpPr/>
          <p:nvPr/>
        </p:nvSpPr>
        <p:spPr>
          <a:xfrm>
            <a:off x="9080212" y="5316283"/>
            <a:ext cx="730102" cy="439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936C3D-4152-BF90-BCAB-9951193EE401}"/>
              </a:ext>
            </a:extLst>
          </p:cNvPr>
          <p:cNvSpPr/>
          <p:nvPr/>
        </p:nvSpPr>
        <p:spPr>
          <a:xfrm>
            <a:off x="2835348" y="5316279"/>
            <a:ext cx="808071" cy="418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2" name="Rectangle 11">
            <a:extLst>
              <a:ext uri="{FF2B5EF4-FFF2-40B4-BE49-F238E27FC236}">
                <a16:creationId xmlns:a16="http://schemas.microsoft.com/office/drawing/2014/main" id="{23747DD5-845E-7B7E-3D09-AE68982CCC24}"/>
              </a:ext>
            </a:extLst>
          </p:cNvPr>
          <p:cNvSpPr/>
          <p:nvPr/>
        </p:nvSpPr>
        <p:spPr>
          <a:xfrm>
            <a:off x="8571228" y="1676569"/>
            <a:ext cx="1502735" cy="2197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text, clipart">
            <a:extLst>
              <a:ext uri="{FF2B5EF4-FFF2-40B4-BE49-F238E27FC236}">
                <a16:creationId xmlns:a16="http://schemas.microsoft.com/office/drawing/2014/main" id="{BB925735-E7BD-F139-6F2C-4D64F2267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277" y="1158330"/>
            <a:ext cx="6453445" cy="4627257"/>
          </a:xfrm>
          <a:prstGeom prst="rect">
            <a:avLst/>
          </a:prstGeom>
          <a:ln w="66675">
            <a:solidFill>
              <a:srgbClr val="FF0000"/>
            </a:solidFill>
          </a:ln>
        </p:spPr>
      </p:pic>
      <p:sp>
        <p:nvSpPr>
          <p:cNvPr id="17" name="TextBox 16">
            <a:extLst>
              <a:ext uri="{FF2B5EF4-FFF2-40B4-BE49-F238E27FC236}">
                <a16:creationId xmlns:a16="http://schemas.microsoft.com/office/drawing/2014/main" id="{45E13852-09F4-01A6-99ED-CE1EA13B7A78}"/>
              </a:ext>
            </a:extLst>
          </p:cNvPr>
          <p:cNvSpPr txBox="1"/>
          <p:nvPr/>
        </p:nvSpPr>
        <p:spPr>
          <a:xfrm>
            <a:off x="2831160" y="6093952"/>
            <a:ext cx="6529680" cy="523220"/>
          </a:xfrm>
          <a:prstGeom prst="rect">
            <a:avLst/>
          </a:prstGeom>
          <a:noFill/>
        </p:spPr>
        <p:txBody>
          <a:bodyPr wrap="square" rtlCol="0">
            <a:spAutoFit/>
          </a:bodyPr>
          <a:lstStyle/>
          <a:p>
            <a:pPr algn="ct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Kings 25: 9; Jeremiah 39: 8; 52: 12-14</a:t>
            </a:r>
            <a:endParaRPr lang="en-GB"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21B99B2-23E0-2A50-8626-09433C1D9093}"/>
              </a:ext>
            </a:extLst>
          </p:cNvPr>
          <p:cNvSpPr txBox="1"/>
          <p:nvPr/>
        </p:nvSpPr>
        <p:spPr>
          <a:xfrm>
            <a:off x="0" y="1190561"/>
            <a:ext cx="2730926" cy="2308324"/>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Bronze items, together with more gold and silver taken by Nebuchadnezzar’s army</a:t>
            </a:r>
            <a:endParaRPr lang="en-GB"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CBBFFD9-2B35-1851-3BD4-96F460803EEC}"/>
              </a:ext>
            </a:extLst>
          </p:cNvPr>
          <p:cNvSpPr txBox="1"/>
          <p:nvPr/>
        </p:nvSpPr>
        <p:spPr>
          <a:xfrm>
            <a:off x="9414024" y="1189539"/>
            <a:ext cx="2766727" cy="2308324"/>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rest of the Temple and the city destroyed by fire. Some people were captured and taken to Babylon</a:t>
            </a:r>
            <a:endParaRPr lang="en-GB"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Fire 2">
            <a:hlinkClick r:id="rId3"/>
            <a:extLst>
              <a:ext uri="{FF2B5EF4-FFF2-40B4-BE49-F238E27FC236}">
                <a16:creationId xmlns:a16="http://schemas.microsoft.com/office/drawing/2014/main" id="{BB3781E1-8E5E-C996-8706-5706EC64D4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89737" y="4344934"/>
            <a:ext cx="1832997" cy="183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Fire 2">
            <a:hlinkClick r:id="rId3"/>
            <a:extLst>
              <a:ext uri="{FF2B5EF4-FFF2-40B4-BE49-F238E27FC236}">
                <a16:creationId xmlns:a16="http://schemas.microsoft.com/office/drawing/2014/main" id="{60754F95-4054-A9B7-C53B-C4A6C1ADF28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94368" y="4227310"/>
            <a:ext cx="1832997" cy="183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Fire 2">
            <a:hlinkClick r:id="rId3"/>
            <a:extLst>
              <a:ext uri="{FF2B5EF4-FFF2-40B4-BE49-F238E27FC236}">
                <a16:creationId xmlns:a16="http://schemas.microsoft.com/office/drawing/2014/main" id="{E5C9DC94-E811-78EA-A47C-31FA25AD054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56763" y="4343911"/>
            <a:ext cx="1832997" cy="183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Fire 2">
            <a:hlinkClick r:id="rId3"/>
            <a:extLst>
              <a:ext uri="{FF2B5EF4-FFF2-40B4-BE49-F238E27FC236}">
                <a16:creationId xmlns:a16="http://schemas.microsoft.com/office/drawing/2014/main" id="{CC074729-9883-3D0E-2642-48A020FF0C7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97127" y="4405281"/>
            <a:ext cx="1832997" cy="183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Fire 2">
            <a:hlinkClick r:id="rId3"/>
            <a:extLst>
              <a:ext uri="{FF2B5EF4-FFF2-40B4-BE49-F238E27FC236}">
                <a16:creationId xmlns:a16="http://schemas.microsoft.com/office/drawing/2014/main" id="{3FDE30E1-3D8D-1684-4B2C-8245294D1FD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59522" y="4442102"/>
            <a:ext cx="1832997" cy="183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Mark\Documents\My Scans\temple ruins.jpg">
            <a:extLst>
              <a:ext uri="{FF2B5EF4-FFF2-40B4-BE49-F238E27FC236}">
                <a16:creationId xmlns:a16="http://schemas.microsoft.com/office/drawing/2014/main" id="{8F4B9D78-C0BB-BA01-2B13-C007C74324D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82" b="96773" l="495" r="98487"/>
                    </a14:imgEffect>
                  </a14:imgLayer>
                </a14:imgProps>
              </a:ext>
              <a:ext uri="{28A0092B-C50C-407E-A947-70E740481C1C}">
                <a14:useLocalDpi xmlns:a14="http://schemas.microsoft.com/office/drawing/2010/main" val="0"/>
              </a:ext>
            </a:extLst>
          </a:blip>
          <a:srcRect/>
          <a:stretch>
            <a:fillRect/>
          </a:stretch>
        </p:blipFill>
        <p:spPr bwMode="auto">
          <a:xfrm>
            <a:off x="2899243" y="1190375"/>
            <a:ext cx="6393513" cy="4626495"/>
          </a:xfrm>
          <a:prstGeom prst="rect">
            <a:avLst/>
          </a:prstGeom>
          <a:noFill/>
          <a:ln w="69850">
            <a:solidFill>
              <a:srgbClr val="FF0000"/>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F4358-9DE3-B24E-E090-39646209E5BE}"/>
              </a:ext>
            </a:extLst>
          </p:cNvPr>
          <p:cNvSpPr txBox="1"/>
          <p:nvPr/>
        </p:nvSpPr>
        <p:spPr>
          <a:xfrm>
            <a:off x="11476027" y="6382444"/>
            <a:ext cx="47881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12</a:t>
            </a:r>
          </a:p>
        </p:txBody>
      </p:sp>
    </p:spTree>
    <p:extLst>
      <p:ext uri="{BB962C8B-B14F-4D97-AF65-F5344CB8AC3E}">
        <p14:creationId xmlns:p14="http://schemas.microsoft.com/office/powerpoint/2010/main" val="3238179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3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2500"/>
                                        <p:tgtEl>
                                          <p:spTgt spid="17"/>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3000"/>
                                        <p:tgtEl>
                                          <p:spTgt spid="4"/>
                                        </p:tgtEl>
                                      </p:cBhvr>
                                    </p:animEffect>
                                  </p:childTnLst>
                                </p:cTn>
                              </p:par>
                            </p:childTnLst>
                          </p:cTn>
                        </p:par>
                        <p:par>
                          <p:cTn id="24" fill="hold">
                            <p:stCondLst>
                              <p:cond delay="5500"/>
                            </p:stCondLst>
                            <p:childTnLst>
                              <p:par>
                                <p:cTn id="25" presetID="10" presetClass="exit" presetSubtype="0" fill="hold" nodeType="afterEffect">
                                  <p:stCondLst>
                                    <p:cond delay="0"/>
                                  </p:stCondLst>
                                  <p:childTnLst>
                                    <p:animEffect transition="out" filter="fade">
                                      <p:cBhvr>
                                        <p:cTn id="26" dur="1500"/>
                                        <p:tgtEl>
                                          <p:spTgt spid="19"/>
                                        </p:tgtEl>
                                      </p:cBhvr>
                                    </p:animEffect>
                                    <p:set>
                                      <p:cBhvr>
                                        <p:cTn id="27" dur="1" fill="hold">
                                          <p:stCondLst>
                                            <p:cond delay="1499"/>
                                          </p:stCondLst>
                                        </p:cTn>
                                        <p:tgtEl>
                                          <p:spTgt spid="1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500"/>
                                        <p:tgtEl>
                                          <p:spTgt spid="6"/>
                                        </p:tgtEl>
                                      </p:cBhvr>
                                    </p:animEffect>
                                  </p:childTnLst>
                                </p:cTn>
                              </p:par>
                              <p:par>
                                <p:cTn id="31" presetID="10" presetClass="entr" presetSubtype="0"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0"/>
                                        <p:tgtEl>
                                          <p:spTgt spid="5"/>
                                        </p:tgtEl>
                                      </p:cBhvr>
                                    </p:animEffect>
                                  </p:childTnLst>
                                </p:cTn>
                              </p:par>
                              <p:par>
                                <p:cTn id="34" presetID="10" presetClass="entr" presetSubtype="0" fill="hold" nodeType="withEffect">
                                  <p:stCondLst>
                                    <p:cond delay="75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0"/>
                                        <p:tgtEl>
                                          <p:spTgt spid="18"/>
                                        </p:tgtEl>
                                      </p:cBhvr>
                                    </p:animEffect>
                                  </p:childTnLst>
                                </p:cTn>
                              </p:par>
                              <p:par>
                                <p:cTn id="37" presetID="10" presetClass="entr" presetSubtype="0" fill="hold" nodeType="withEffect">
                                  <p:stCondLst>
                                    <p:cond delay="75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0"/>
                                        <p:tgtEl>
                                          <p:spTgt spid="20"/>
                                        </p:tgtEl>
                                      </p:cBhvr>
                                    </p:animEffect>
                                  </p:childTnLst>
                                </p:cTn>
                              </p:par>
                              <p:par>
                                <p:cTn id="40" presetID="10" presetClass="entr" presetSubtype="0" fill="hold" nodeType="withEffect">
                                  <p:stCondLst>
                                    <p:cond delay="7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0"/>
                                        <p:tgtEl>
                                          <p:spTgt spid="21"/>
                                        </p:tgtEl>
                                      </p:cBhvr>
                                    </p:animEffect>
                                  </p:childTnLst>
                                </p:cTn>
                              </p:par>
                              <p:par>
                                <p:cTn id="43" presetID="10" presetClass="entr" presetSubtype="0" fill="hold" nodeType="withEffect">
                                  <p:stCondLst>
                                    <p:cond delay="75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2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DA8031C1-EE90-9146-E383-16F91A31A455}"/>
              </a:ext>
            </a:extLst>
          </p:cNvPr>
          <p:cNvPicPr>
            <a:picLocks noChangeAspect="1"/>
          </p:cNvPicPr>
          <p:nvPr/>
        </p:nvPicPr>
        <p:blipFill rotWithShape="1">
          <a:blip r:embed="rId2">
            <a:alphaModFix/>
            <a:lum bright="70000" contrast="-70000"/>
            <a:extLst>
              <a:ext uri="{BEBA8EAE-BF5A-486C-A8C5-ECC9F3942E4B}">
                <a14:imgProps xmlns:a14="http://schemas.microsoft.com/office/drawing/2010/main">
                  <a14:imgLayer r:embed="rId3">
                    <a14:imgEffect>
                      <a14:backgroundRemoval t="29043" b="85532" l="21982" r="80180">
                        <a14:foregroundMark x1="78318" y1="70745" x2="78318" y2="70745"/>
                        <a14:foregroundMark x1="21982" y1="72447" x2="21982" y2="72447"/>
                        <a14:foregroundMark x1="53453" y1="82766" x2="53453" y2="82766"/>
                        <a14:foregroundMark x1="54054" y1="85532" x2="54054" y2="85532"/>
                        <a14:foregroundMark x1="42282" y1="29787" x2="42282" y2="29787"/>
                        <a14:foregroundMark x1="52733" y1="37340" x2="52733" y2="37340"/>
                        <a14:foregroundMark x1="52432" y1="37766" x2="52432" y2="37766"/>
                        <a14:foregroundMark x1="51952" y1="38511" x2="51952" y2="38511"/>
                        <a14:foregroundMark x1="51832" y1="39255" x2="51832" y2="39255"/>
                        <a14:foregroundMark x1="47387" y1="37340" x2="47387" y2="37340"/>
                        <a14:foregroundMark x1="57357" y1="29043" x2="57357" y2="29043"/>
                        <a14:foregroundMark x1="35616" y1="31702" x2="35616" y2="31702"/>
                        <a14:foregroundMark x1="40120" y1="29043" x2="40120" y2="29043"/>
                        <a14:foregroundMark x1="38919" y1="29681" x2="38919" y2="29681"/>
                        <a14:foregroundMark x1="80180" y1="71170" x2="80180" y2="71170"/>
                        <a14:backgroundMark x1="7207" y1="7447" x2="7207" y2="7447"/>
                        <a14:backgroundMark x1="24084" y1="39255" x2="24084" y2="39255"/>
                        <a14:backgroundMark x1="24084" y1="39255" x2="24084" y2="39255"/>
                        <a14:backgroundMark x1="24084" y1="39255" x2="24084" y2="39255"/>
                        <a14:backgroundMark x1="52072" y1="47234" x2="52072" y2="47234"/>
                        <a14:backgroundMark x1="53814" y1="44255" x2="53814" y2="44255"/>
                        <a14:backgroundMark x1="50150" y1="49362" x2="50150" y2="49362"/>
                        <a14:backgroundMark x1="50511" y1="51915" x2="50511" y2="51915"/>
                        <a14:backgroundMark x1="50811" y1="51383" x2="50811" y2="51383"/>
                        <a14:backgroundMark x1="45826" y1="34468" x2="45646" y2="33936"/>
                        <a14:backgroundMark x1="44865" y1="34043" x2="44865" y2="34043"/>
                        <a14:backgroundMark x1="58198" y1="33298" x2="58198" y2="33298"/>
                        <a14:backgroundMark x1="58619" y1="33191" x2="58619" y2="33191"/>
                        <a14:backgroundMark x1="58859" y1="33511" x2="58859" y2="33511"/>
                      </a14:backgroundRemoval>
                    </a14:imgEffect>
                    <a14:imgEffect>
                      <a14:colorTemperature colorTemp="7200"/>
                    </a14:imgEffect>
                  </a14:imgLayer>
                </a14:imgProps>
              </a:ext>
              <a:ext uri="{28A0092B-C50C-407E-A947-70E740481C1C}">
                <a14:useLocalDpi xmlns:a14="http://schemas.microsoft.com/office/drawing/2010/main" val="0"/>
              </a:ext>
            </a:extLst>
          </a:blip>
          <a:srcRect l="18139" t="23469" r="16532" b="10369"/>
          <a:stretch/>
        </p:blipFill>
        <p:spPr>
          <a:xfrm>
            <a:off x="3741737" y="3457584"/>
            <a:ext cx="4708525" cy="2691765"/>
          </a:xfrm>
          <a:prstGeom prst="rect">
            <a:avLst/>
          </a:prstGeom>
          <a:noFill/>
          <a:effectLst/>
        </p:spPr>
      </p:pic>
      <p:sp useBgFill="1">
        <p:nvSpPr>
          <p:cNvPr id="16" name="Rectangle 15">
            <a:extLst>
              <a:ext uri="{FF2B5EF4-FFF2-40B4-BE49-F238E27FC236}">
                <a16:creationId xmlns:a16="http://schemas.microsoft.com/office/drawing/2014/main" id="{E75BF22E-E759-6CAD-0702-B32B7C885507}"/>
              </a:ext>
            </a:extLst>
          </p:cNvPr>
          <p:cNvSpPr/>
          <p:nvPr/>
        </p:nvSpPr>
        <p:spPr>
          <a:xfrm>
            <a:off x="8980978" y="5316281"/>
            <a:ext cx="602512" cy="439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3" name="Rectangle 12">
            <a:extLst>
              <a:ext uri="{FF2B5EF4-FFF2-40B4-BE49-F238E27FC236}">
                <a16:creationId xmlns:a16="http://schemas.microsoft.com/office/drawing/2014/main" id="{362A8C0E-48B8-C404-C48F-76D68F752DF7}"/>
              </a:ext>
            </a:extLst>
          </p:cNvPr>
          <p:cNvSpPr/>
          <p:nvPr/>
        </p:nvSpPr>
        <p:spPr>
          <a:xfrm>
            <a:off x="3012556" y="1942220"/>
            <a:ext cx="616689" cy="206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179C03-724C-6314-A426-429FE96CABD6}"/>
              </a:ext>
            </a:extLst>
          </p:cNvPr>
          <p:cNvSpPr/>
          <p:nvPr/>
        </p:nvSpPr>
        <p:spPr>
          <a:xfrm>
            <a:off x="9080212" y="5316283"/>
            <a:ext cx="730102" cy="439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936C3D-4152-BF90-BCAB-9951193EE401}"/>
              </a:ext>
            </a:extLst>
          </p:cNvPr>
          <p:cNvSpPr/>
          <p:nvPr/>
        </p:nvSpPr>
        <p:spPr>
          <a:xfrm>
            <a:off x="2980019" y="1115485"/>
            <a:ext cx="6231961" cy="1964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a:t>
            </a:r>
          </a:p>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Ark was a sign of God’s presence with His people – no longer necessary, as God’s Holy Spirit now dwells in the lives of individuals and in the local Church.</a:t>
            </a:r>
          </a:p>
          <a:p>
            <a:pPr algn="ctr"/>
            <a:endPar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DEA0293-AC94-4043-B8DA-0E8DBCF7BFE1}"/>
              </a:ext>
            </a:extLst>
          </p:cNvPr>
          <p:cNvSpPr txBox="1"/>
          <p:nvPr/>
        </p:nvSpPr>
        <p:spPr>
          <a:xfrm>
            <a:off x="0" y="135686"/>
            <a:ext cx="12192000" cy="523220"/>
          </a:xfrm>
          <a:prstGeom prst="rect">
            <a:avLst/>
          </a:prstGeom>
          <a:noFill/>
        </p:spPr>
        <p:txBody>
          <a:bodyPr wrap="square" rtlCol="0">
            <a:spAutoFit/>
          </a:bodyPr>
          <a:lstStyle/>
          <a:p>
            <a:pPr algn="ctr"/>
            <a:r>
              <a:rPr lang="en-US" sz="28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happened to the Ark of the Covenant?</a:t>
            </a:r>
          </a:p>
        </p:txBody>
      </p:sp>
      <p:sp>
        <p:nvSpPr>
          <p:cNvPr id="4" name="TextBox 3">
            <a:extLst>
              <a:ext uri="{FF2B5EF4-FFF2-40B4-BE49-F238E27FC236}">
                <a16:creationId xmlns:a16="http://schemas.microsoft.com/office/drawing/2014/main" id="{ED63AD8C-E8D4-145C-133B-0D0D281B3A86}"/>
              </a:ext>
            </a:extLst>
          </p:cNvPr>
          <p:cNvSpPr txBox="1"/>
          <p:nvPr/>
        </p:nvSpPr>
        <p:spPr>
          <a:xfrm>
            <a:off x="11476027" y="6382444"/>
            <a:ext cx="47881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13</a:t>
            </a:r>
          </a:p>
        </p:txBody>
      </p:sp>
      <p:sp>
        <p:nvSpPr>
          <p:cNvPr id="12" name="TextBox 11">
            <a:extLst>
              <a:ext uri="{FF2B5EF4-FFF2-40B4-BE49-F238E27FC236}">
                <a16:creationId xmlns:a16="http://schemas.microsoft.com/office/drawing/2014/main" id="{DE3057B8-8B39-88E8-FD6F-19C5B4700A6A}"/>
              </a:ext>
            </a:extLst>
          </p:cNvPr>
          <p:cNvSpPr txBox="1"/>
          <p:nvPr/>
        </p:nvSpPr>
        <p:spPr>
          <a:xfrm>
            <a:off x="3005817" y="941258"/>
            <a:ext cx="6180365" cy="2677656"/>
          </a:xfrm>
          <a:prstGeom prst="rect">
            <a:avLst/>
          </a:prstGeom>
          <a:noFill/>
        </p:spPr>
        <p:txBody>
          <a:bodyPr wrap="square">
            <a:spAutoFit/>
          </a:bodyPr>
          <a:lstStyle/>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return from Captivity, the people set about to re-build the Temple. The Altar was re-built and some items of silver and gold were brought back to Jerusalem by King Cyrus of Persia (Ezra chapters 1-6) – no mention of the Ark</a:t>
            </a:r>
          </a:p>
        </p:txBody>
      </p:sp>
      <p:sp>
        <p:nvSpPr>
          <p:cNvPr id="17" name="TextBox 16">
            <a:extLst>
              <a:ext uri="{FF2B5EF4-FFF2-40B4-BE49-F238E27FC236}">
                <a16:creationId xmlns:a16="http://schemas.microsoft.com/office/drawing/2014/main" id="{6E8268EA-FD28-CCDF-8B3C-922231247655}"/>
              </a:ext>
            </a:extLst>
          </p:cNvPr>
          <p:cNvSpPr txBox="1"/>
          <p:nvPr/>
        </p:nvSpPr>
        <p:spPr>
          <a:xfrm>
            <a:off x="3005817" y="931163"/>
            <a:ext cx="6180365" cy="1569660"/>
          </a:xfrm>
          <a:prstGeom prst="rect">
            <a:avLst/>
          </a:prstGeom>
          <a:noFill/>
        </p:spPr>
        <p:txBody>
          <a:bodyPr wrap="square">
            <a:spAutoFit/>
          </a:bodyPr>
          <a:lstStyle/>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is no mention of an Ark in the Most Holy Place in Ezekiel’s Temple, described in Ezekiel chapters 40 - 47 </a:t>
            </a:r>
          </a:p>
        </p:txBody>
      </p:sp>
      <p:sp>
        <p:nvSpPr>
          <p:cNvPr id="18" name="TextBox 17">
            <a:extLst>
              <a:ext uri="{FF2B5EF4-FFF2-40B4-BE49-F238E27FC236}">
                <a16:creationId xmlns:a16="http://schemas.microsoft.com/office/drawing/2014/main" id="{E4364316-6B41-FA2A-4B58-1702D918BC91}"/>
              </a:ext>
            </a:extLst>
          </p:cNvPr>
          <p:cNvSpPr txBox="1"/>
          <p:nvPr/>
        </p:nvSpPr>
        <p:spPr>
          <a:xfrm>
            <a:off x="3005817" y="920473"/>
            <a:ext cx="6180365" cy="1938992"/>
          </a:xfrm>
          <a:prstGeom prst="rect">
            <a:avLst/>
          </a:prstGeom>
          <a:noFill/>
        </p:spPr>
        <p:txBody>
          <a:bodyPr wrap="square">
            <a:spAutoFit/>
          </a:bodyPr>
          <a:lstStyle/>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has been suggested that the Ark was probably destroyed in the destruction of Jerusalem and the temple by Nebuchadnezzar.</a:t>
            </a:r>
          </a:p>
        </p:txBody>
      </p:sp>
      <p:sp>
        <p:nvSpPr>
          <p:cNvPr id="20" name="TextBox 19">
            <a:extLst>
              <a:ext uri="{FF2B5EF4-FFF2-40B4-BE49-F238E27FC236}">
                <a16:creationId xmlns:a16="http://schemas.microsoft.com/office/drawing/2014/main" id="{C818E7CB-F51B-928C-DAEC-DD50E082C4A6}"/>
              </a:ext>
            </a:extLst>
          </p:cNvPr>
          <p:cNvSpPr txBox="1"/>
          <p:nvPr/>
        </p:nvSpPr>
        <p:spPr>
          <a:xfrm>
            <a:off x="3012113" y="960900"/>
            <a:ext cx="6167774" cy="2308324"/>
          </a:xfrm>
          <a:prstGeom prst="rect">
            <a:avLst/>
          </a:prstGeom>
          <a:noFill/>
        </p:spPr>
        <p:txBody>
          <a:bodyPr wrap="square">
            <a:spAutoFit/>
          </a:bodyPr>
          <a:lstStyle/>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prophet Jeremiah declared that the Ark  - “… shall not come to mind, nor shall they remember it, nor shall they visit it, nor shall it be made anymore (Jeremiah 3: 16).</a:t>
            </a:r>
          </a:p>
        </p:txBody>
      </p:sp>
    </p:spTree>
    <p:extLst>
      <p:ext uri="{BB962C8B-B14F-4D97-AF65-F5344CB8AC3E}">
        <p14:creationId xmlns:p14="http://schemas.microsoft.com/office/powerpoint/2010/main" val="238969487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500"/>
                                        <p:tgtEl>
                                          <p:spTgt spid="18"/>
                                        </p:tgtEl>
                                      </p:cBhvr>
                                    </p:animEffect>
                                    <p:set>
                                      <p:cBhvr>
                                        <p:cTn id="12" dur="1" fill="hold">
                                          <p:stCondLst>
                                            <p:cond delay="1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500"/>
                                        <p:tgtEl>
                                          <p:spTgt spid="12"/>
                                        </p:tgtEl>
                                      </p:cBhvr>
                                    </p:animEffect>
                                    <p:set>
                                      <p:cBhvr>
                                        <p:cTn id="20" dur="1" fill="hold">
                                          <p:stCondLst>
                                            <p:cond delay="1499"/>
                                          </p:stCondLst>
                                        </p:cTn>
                                        <p:tgtEl>
                                          <p:spTgt spid="12"/>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500"/>
                                        <p:tgtEl>
                                          <p:spTgt spid="17"/>
                                        </p:tgtEl>
                                      </p:cBhvr>
                                    </p:animEffect>
                                    <p:set>
                                      <p:cBhvr>
                                        <p:cTn id="28" dur="1" fill="hold">
                                          <p:stCondLst>
                                            <p:cond delay="1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500"/>
                                        <p:tgtEl>
                                          <p:spTgt spid="20"/>
                                        </p:tgtEl>
                                      </p:cBhvr>
                                    </p:animEffect>
                                    <p:set>
                                      <p:cBhvr>
                                        <p:cTn id="36" dur="1" fill="hold">
                                          <p:stCondLst>
                                            <p:cond delay="1499"/>
                                          </p:stCondLst>
                                        </p:cTn>
                                        <p:tgtEl>
                                          <p:spTgt spid="2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7" grpId="0"/>
      <p:bldP spid="17" grpId="1"/>
      <p:bldP spid="18" grpId="0"/>
      <p:bldP spid="18" grpId="1"/>
      <p:bldP spid="20" grpId="0"/>
      <p:bldP spid="2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75BF22E-E759-6CAD-0702-B32B7C885507}"/>
              </a:ext>
            </a:extLst>
          </p:cNvPr>
          <p:cNvSpPr/>
          <p:nvPr/>
        </p:nvSpPr>
        <p:spPr>
          <a:xfrm>
            <a:off x="8980978" y="5316281"/>
            <a:ext cx="602512" cy="439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3" name="Rectangle 12">
            <a:extLst>
              <a:ext uri="{FF2B5EF4-FFF2-40B4-BE49-F238E27FC236}">
                <a16:creationId xmlns:a16="http://schemas.microsoft.com/office/drawing/2014/main" id="{362A8C0E-48B8-C404-C48F-76D68F752DF7}"/>
              </a:ext>
            </a:extLst>
          </p:cNvPr>
          <p:cNvSpPr/>
          <p:nvPr/>
        </p:nvSpPr>
        <p:spPr>
          <a:xfrm>
            <a:off x="3012556" y="1942220"/>
            <a:ext cx="616689" cy="206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179C03-724C-6314-A426-429FE96CABD6}"/>
              </a:ext>
            </a:extLst>
          </p:cNvPr>
          <p:cNvSpPr/>
          <p:nvPr/>
        </p:nvSpPr>
        <p:spPr>
          <a:xfrm>
            <a:off x="9080212" y="5316283"/>
            <a:ext cx="730102" cy="439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936C3D-4152-BF90-BCAB-9951193EE401}"/>
              </a:ext>
            </a:extLst>
          </p:cNvPr>
          <p:cNvSpPr/>
          <p:nvPr/>
        </p:nvSpPr>
        <p:spPr>
          <a:xfrm>
            <a:off x="2835348" y="5316279"/>
            <a:ext cx="808071" cy="418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F03F20B-698E-DED3-49FC-6D0955C2E8D9}"/>
              </a:ext>
            </a:extLst>
          </p:cNvPr>
          <p:cNvSpPr txBox="1"/>
          <p:nvPr/>
        </p:nvSpPr>
        <p:spPr>
          <a:xfrm>
            <a:off x="0" y="-42958"/>
            <a:ext cx="12192000"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TODAY</a:t>
            </a:r>
            <a:endParaRPr lang="en-GB"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B743DB31-22EE-5C76-DB2A-9E872628A95E}"/>
              </a:ext>
            </a:extLst>
          </p:cNvPr>
          <p:cNvGrpSpPr/>
          <p:nvPr/>
        </p:nvGrpSpPr>
        <p:grpSpPr>
          <a:xfrm>
            <a:off x="337521" y="552315"/>
            <a:ext cx="2651155" cy="2485458"/>
            <a:chOff x="3853975" y="1049411"/>
            <a:chExt cx="2661084" cy="2638875"/>
          </a:xfrm>
        </p:grpSpPr>
        <p:sp>
          <p:nvSpPr>
            <p:cNvPr id="29" name="Rectangle 28">
              <a:extLst>
                <a:ext uri="{FF2B5EF4-FFF2-40B4-BE49-F238E27FC236}">
                  <a16:creationId xmlns:a16="http://schemas.microsoft.com/office/drawing/2014/main" id="{1C3E5A77-A1F5-C1F1-9C68-CECF16A870E8}"/>
                </a:ext>
              </a:extLst>
            </p:cNvPr>
            <p:cNvSpPr/>
            <p:nvPr/>
          </p:nvSpPr>
          <p:spPr>
            <a:xfrm>
              <a:off x="3853975" y="1049411"/>
              <a:ext cx="2657283" cy="261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Christ is the head of the church - Ephesians 5: 23</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28" name="Picture 27">
              <a:extLst>
                <a:ext uri="{FF2B5EF4-FFF2-40B4-BE49-F238E27FC236}">
                  <a16:creationId xmlns:a16="http://schemas.microsoft.com/office/drawing/2014/main" id="{D62AAEDA-4160-943F-D8C6-28C7997DB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980" y="2015645"/>
              <a:ext cx="2661079" cy="1672641"/>
            </a:xfrm>
            <a:prstGeom prst="rect">
              <a:avLst/>
            </a:prstGeom>
          </p:spPr>
        </p:pic>
      </p:grpSp>
      <p:grpSp>
        <p:nvGrpSpPr>
          <p:cNvPr id="4" name="Group 3">
            <a:extLst>
              <a:ext uri="{FF2B5EF4-FFF2-40B4-BE49-F238E27FC236}">
                <a16:creationId xmlns:a16="http://schemas.microsoft.com/office/drawing/2014/main" id="{40E61BD3-36B3-E4B7-FFD8-43CB614BFD9D}"/>
              </a:ext>
            </a:extLst>
          </p:cNvPr>
          <p:cNvGrpSpPr/>
          <p:nvPr/>
        </p:nvGrpSpPr>
        <p:grpSpPr>
          <a:xfrm>
            <a:off x="3282218" y="563566"/>
            <a:ext cx="2647368" cy="2462335"/>
            <a:chOff x="3282218" y="594251"/>
            <a:chExt cx="2647368" cy="2462335"/>
          </a:xfrm>
        </p:grpSpPr>
        <p:sp>
          <p:nvSpPr>
            <p:cNvPr id="32" name="Rectangle 31">
              <a:extLst>
                <a:ext uri="{FF2B5EF4-FFF2-40B4-BE49-F238E27FC236}">
                  <a16:creationId xmlns:a16="http://schemas.microsoft.com/office/drawing/2014/main" id="{18A25142-BEED-63D8-DEEF-20C4A59085CF}"/>
                </a:ext>
              </a:extLst>
            </p:cNvPr>
            <p:cNvSpPr/>
            <p:nvPr/>
          </p:nvSpPr>
          <p:spPr>
            <a:xfrm>
              <a:off x="3282218" y="594251"/>
              <a:ext cx="2647368" cy="2462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God will bring His people to their heavenly home</a:t>
              </a:r>
            </a:p>
            <a:p>
              <a:pPr algn="ctr"/>
              <a:r>
                <a:rPr lang="en-US" dirty="0"/>
                <a:t>John 14: 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34" name="Picture 33">
              <a:extLst>
                <a:ext uri="{FF2B5EF4-FFF2-40B4-BE49-F238E27FC236}">
                  <a16:creationId xmlns:a16="http://schemas.microsoft.com/office/drawing/2014/main" id="{8FF54A98-4491-5387-ED2C-EE29931795E1}"/>
                </a:ext>
              </a:extLst>
            </p:cNvPr>
            <p:cNvPicPr>
              <a:picLocks noChangeAspect="1"/>
            </p:cNvPicPr>
            <p:nvPr/>
          </p:nvPicPr>
          <p:blipFill rotWithShape="1">
            <a:blip r:embed="rId3"/>
            <a:srcRect l="25988" t="19060" r="27535" b="5325"/>
            <a:stretch/>
          </p:blipFill>
          <p:spPr>
            <a:xfrm>
              <a:off x="3837620" y="1491271"/>
              <a:ext cx="1532950" cy="1558776"/>
            </a:xfrm>
            <a:prstGeom prst="rect">
              <a:avLst/>
            </a:prstGeom>
          </p:spPr>
        </p:pic>
      </p:grpSp>
      <p:grpSp>
        <p:nvGrpSpPr>
          <p:cNvPr id="9" name="Group 8">
            <a:extLst>
              <a:ext uri="{FF2B5EF4-FFF2-40B4-BE49-F238E27FC236}">
                <a16:creationId xmlns:a16="http://schemas.microsoft.com/office/drawing/2014/main" id="{9857A74F-0196-D80F-A32B-82044E8425C1}"/>
              </a:ext>
            </a:extLst>
          </p:cNvPr>
          <p:cNvGrpSpPr/>
          <p:nvPr/>
        </p:nvGrpSpPr>
        <p:grpSpPr>
          <a:xfrm>
            <a:off x="9221726" y="562544"/>
            <a:ext cx="2647368" cy="2462335"/>
            <a:chOff x="9221726" y="519585"/>
            <a:chExt cx="2647368" cy="2462335"/>
          </a:xfrm>
        </p:grpSpPr>
        <p:sp>
          <p:nvSpPr>
            <p:cNvPr id="36" name="Rectangle 35">
              <a:extLst>
                <a:ext uri="{FF2B5EF4-FFF2-40B4-BE49-F238E27FC236}">
                  <a16:creationId xmlns:a16="http://schemas.microsoft.com/office/drawing/2014/main" id="{4A63278A-3F14-E15F-06C6-4B7CAE680523}"/>
                </a:ext>
              </a:extLst>
            </p:cNvPr>
            <p:cNvSpPr/>
            <p:nvPr/>
          </p:nvSpPr>
          <p:spPr>
            <a:xfrm>
              <a:off x="9221726" y="519585"/>
              <a:ext cx="2647368" cy="2462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God’s laws are to be obeyed– John 14: 15</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6" name="Picture 5">
              <a:extLst>
                <a:ext uri="{FF2B5EF4-FFF2-40B4-BE49-F238E27FC236}">
                  <a16:creationId xmlns:a16="http://schemas.microsoft.com/office/drawing/2014/main" id="{1F6E0FC0-ABEC-E359-E452-874A40E66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8324" y="1454188"/>
              <a:ext cx="1382475" cy="1268220"/>
            </a:xfrm>
            <a:prstGeom prst="rect">
              <a:avLst/>
            </a:prstGeom>
          </p:spPr>
        </p:pic>
      </p:grpSp>
      <p:grpSp>
        <p:nvGrpSpPr>
          <p:cNvPr id="19" name="Group 18">
            <a:extLst>
              <a:ext uri="{FF2B5EF4-FFF2-40B4-BE49-F238E27FC236}">
                <a16:creationId xmlns:a16="http://schemas.microsoft.com/office/drawing/2014/main" id="{08B3211E-AE68-21ED-30D8-E613C88297FD}"/>
              </a:ext>
            </a:extLst>
          </p:cNvPr>
          <p:cNvGrpSpPr/>
          <p:nvPr/>
        </p:nvGrpSpPr>
        <p:grpSpPr>
          <a:xfrm>
            <a:off x="303770" y="3429000"/>
            <a:ext cx="2647368" cy="2462335"/>
            <a:chOff x="260811" y="3429000"/>
            <a:chExt cx="2647368" cy="2462335"/>
          </a:xfrm>
        </p:grpSpPr>
        <p:sp>
          <p:nvSpPr>
            <p:cNvPr id="7" name="Rectangle 6">
              <a:extLst>
                <a:ext uri="{FF2B5EF4-FFF2-40B4-BE49-F238E27FC236}">
                  <a16:creationId xmlns:a16="http://schemas.microsoft.com/office/drawing/2014/main" id="{ACE49186-F255-558C-C5FC-121FCF58538B}"/>
                </a:ext>
              </a:extLst>
            </p:cNvPr>
            <p:cNvSpPr/>
            <p:nvPr/>
          </p:nvSpPr>
          <p:spPr>
            <a:xfrm>
              <a:off x="260811" y="3429000"/>
              <a:ext cx="2647368" cy="2462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to worship God – John 4: 23</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grpSp>
          <p:nvGrpSpPr>
            <p:cNvPr id="12" name="Group 11">
              <a:extLst>
                <a:ext uri="{FF2B5EF4-FFF2-40B4-BE49-F238E27FC236}">
                  <a16:creationId xmlns:a16="http://schemas.microsoft.com/office/drawing/2014/main" id="{7D5F0E3A-0B76-86D1-8664-AAF34FADAEC2}"/>
                </a:ext>
              </a:extLst>
            </p:cNvPr>
            <p:cNvGrpSpPr/>
            <p:nvPr/>
          </p:nvGrpSpPr>
          <p:grpSpPr>
            <a:xfrm>
              <a:off x="312561" y="4564895"/>
              <a:ext cx="2516556" cy="857217"/>
              <a:chOff x="3230245" y="306941"/>
              <a:chExt cx="6992094" cy="3073082"/>
            </a:xfrm>
          </p:grpSpPr>
          <p:pic>
            <p:nvPicPr>
              <p:cNvPr id="15" name="Picture 14" descr="Diagram&#10;&#10;Description automatically generated">
                <a:extLst>
                  <a:ext uri="{FF2B5EF4-FFF2-40B4-BE49-F238E27FC236}">
                    <a16:creationId xmlns:a16="http://schemas.microsoft.com/office/drawing/2014/main" id="{DD2CE697-787D-6404-2263-2F7676F09A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97" b="93196" l="5978" r="96649">
                            <a14:foregroundMark x1="50453" y1="86598" x2="50453" y2="86598"/>
                            <a14:foregroundMark x1="69837" y1="88866" x2="69837" y2="88866"/>
                            <a14:foregroundMark x1="79257" y1="85773" x2="79257" y2="85773"/>
                            <a14:foregroundMark x1="83605" y1="86186" x2="83605" y2="86186"/>
                            <a14:foregroundMark x1="87138" y1="39381" x2="87138" y2="39381"/>
                            <a14:foregroundMark x1="87772" y1="48866" x2="87772" y2="48866"/>
                            <a14:foregroundMark x1="92754" y1="35258" x2="92754" y2="35258"/>
                            <a14:foregroundMark x1="96377" y1="29897" x2="96377" y2="29897"/>
                            <a14:foregroundMark x1="96739" y1="18144" x2="96739" y2="18144"/>
                            <a14:foregroundMark x1="15308" y1="14227" x2="15308" y2="14227"/>
                            <a14:foregroundMark x1="10598" y1="93196" x2="10598" y2="93196"/>
                            <a14:foregroundMark x1="5978" y1="88041" x2="5978" y2="88041"/>
                            <a14:foregroundMark x1="20652" y1="10103" x2="20652" y2="10103"/>
                            <a14:backgroundMark x1="70652" y1="14227" x2="70652" y2="14227"/>
                            <a14:backgroundMark x1="75272" y1="14845" x2="75272" y2="14845"/>
                            <a14:backgroundMark x1="54257" y1="14021" x2="54257" y2="14021"/>
                            <a14:backgroundMark x1="52536" y1="13608" x2="52536" y2="13608"/>
                            <a14:backgroundMark x1="71467" y1="14845" x2="71467" y2="14845"/>
                            <a14:backgroundMark x1="78623" y1="15052" x2="78623" y2="15052"/>
                            <a14:backgroundMark x1="79620" y1="15052" x2="79620" y2="15052"/>
                            <a14:backgroundMark x1="76540" y1="15258" x2="76540" y2="15258"/>
                            <a14:backgroundMark x1="86685" y1="15670" x2="86685" y2="15670"/>
                            <a14:backgroundMark x1="52989" y1="14021" x2="52989" y2="14021"/>
                          </a14:backgroundRemoval>
                        </a14:imgEffect>
                      </a14:imgLayer>
                    </a14:imgProps>
                  </a:ext>
                  <a:ext uri="{28A0092B-C50C-407E-A947-70E740481C1C}">
                    <a14:useLocalDpi xmlns:a14="http://schemas.microsoft.com/office/drawing/2010/main" val="0"/>
                  </a:ext>
                </a:extLst>
              </a:blip>
              <a:srcRect/>
              <a:stretch>
                <a:fillRect/>
              </a:stretch>
            </p:blipFill>
            <p:spPr bwMode="auto">
              <a:xfrm>
                <a:off x="3230245" y="306941"/>
                <a:ext cx="6992094" cy="3073082"/>
              </a:xfrm>
              <a:prstGeom prst="rect">
                <a:avLst/>
              </a:prstGeom>
              <a:noFill/>
              <a:ln>
                <a:noFill/>
              </a:ln>
            </p:spPr>
          </p:pic>
          <p:cxnSp>
            <p:nvCxnSpPr>
              <p:cNvPr id="17" name="Straight Connector 16">
                <a:extLst>
                  <a:ext uri="{FF2B5EF4-FFF2-40B4-BE49-F238E27FC236}">
                    <a16:creationId xmlns:a16="http://schemas.microsoft.com/office/drawing/2014/main" id="{50375A44-A15C-0BA2-B591-3EC6615EBEF7}"/>
                  </a:ext>
                </a:extLst>
              </p:cNvPr>
              <p:cNvCxnSpPr>
                <a:cxnSpLocks/>
              </p:cNvCxnSpPr>
              <p:nvPr/>
            </p:nvCxnSpPr>
            <p:spPr>
              <a:xfrm>
                <a:off x="6172199" y="2026918"/>
                <a:ext cx="3794760" cy="106681"/>
              </a:xfrm>
              <a:prstGeom prst="line">
                <a:avLst/>
              </a:prstGeom>
              <a:ln w="12700"/>
            </p:spPr>
            <p:style>
              <a:lnRef idx="1">
                <a:schemeClr val="dk1"/>
              </a:lnRef>
              <a:fillRef idx="0">
                <a:schemeClr val="dk1"/>
              </a:fillRef>
              <a:effectRef idx="0">
                <a:schemeClr val="dk1"/>
              </a:effectRef>
              <a:fontRef idx="minor">
                <a:schemeClr val="tx1"/>
              </a:fontRef>
            </p:style>
          </p:cxnSp>
        </p:grpSp>
      </p:grpSp>
      <p:grpSp>
        <p:nvGrpSpPr>
          <p:cNvPr id="21" name="Group 20">
            <a:extLst>
              <a:ext uri="{FF2B5EF4-FFF2-40B4-BE49-F238E27FC236}">
                <a16:creationId xmlns:a16="http://schemas.microsoft.com/office/drawing/2014/main" id="{FB96BE7F-5881-07A8-BFB8-4D048486A60C}"/>
              </a:ext>
            </a:extLst>
          </p:cNvPr>
          <p:cNvGrpSpPr/>
          <p:nvPr/>
        </p:nvGrpSpPr>
        <p:grpSpPr>
          <a:xfrm>
            <a:off x="6252485" y="555384"/>
            <a:ext cx="2651458" cy="2462335"/>
            <a:chOff x="6252485" y="555384"/>
            <a:chExt cx="2651458" cy="2462335"/>
          </a:xfrm>
        </p:grpSpPr>
        <p:grpSp>
          <p:nvGrpSpPr>
            <p:cNvPr id="3" name="Group 2">
              <a:extLst>
                <a:ext uri="{FF2B5EF4-FFF2-40B4-BE49-F238E27FC236}">
                  <a16:creationId xmlns:a16="http://schemas.microsoft.com/office/drawing/2014/main" id="{2EB6C441-ED0A-D6C7-BB17-96C8B37F1DA7}"/>
                </a:ext>
              </a:extLst>
            </p:cNvPr>
            <p:cNvGrpSpPr/>
            <p:nvPr/>
          </p:nvGrpSpPr>
          <p:grpSpPr>
            <a:xfrm>
              <a:off x="6252485" y="555384"/>
              <a:ext cx="2651458" cy="2462335"/>
              <a:chOff x="6252485" y="555384"/>
              <a:chExt cx="2651458" cy="2462335"/>
            </a:xfrm>
          </p:grpSpPr>
          <p:sp>
            <p:nvSpPr>
              <p:cNvPr id="40" name="Rectangle 39">
                <a:extLst>
                  <a:ext uri="{FF2B5EF4-FFF2-40B4-BE49-F238E27FC236}">
                    <a16:creationId xmlns:a16="http://schemas.microsoft.com/office/drawing/2014/main" id="{892306B5-9DA6-5B0F-0CB2-EC545968252F}"/>
                  </a:ext>
                </a:extLst>
              </p:cNvPr>
              <p:cNvSpPr/>
              <p:nvPr/>
            </p:nvSpPr>
            <p:spPr>
              <a:xfrm>
                <a:off x="6256575" y="555384"/>
                <a:ext cx="2647368" cy="2462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One way into God’s presence – John 14: 6</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37" name="Picture 36">
                <a:extLst>
                  <a:ext uri="{FF2B5EF4-FFF2-40B4-BE49-F238E27FC236}">
                    <a16:creationId xmlns:a16="http://schemas.microsoft.com/office/drawing/2014/main" id="{FA06C0C9-4B39-0706-AD35-47F68594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85" y="1436796"/>
                <a:ext cx="2651150" cy="1575398"/>
              </a:xfrm>
              <a:prstGeom prst="rect">
                <a:avLst/>
              </a:prstGeom>
            </p:spPr>
          </p:pic>
        </p:grpSp>
        <p:sp>
          <p:nvSpPr>
            <p:cNvPr id="20" name="Flowchart: Connector 19">
              <a:extLst>
                <a:ext uri="{FF2B5EF4-FFF2-40B4-BE49-F238E27FC236}">
                  <a16:creationId xmlns:a16="http://schemas.microsoft.com/office/drawing/2014/main" id="{859038F2-0895-A4A3-B0E9-4D65E9AEB45D}"/>
                </a:ext>
              </a:extLst>
            </p:cNvPr>
            <p:cNvSpPr/>
            <p:nvPr/>
          </p:nvSpPr>
          <p:spPr>
            <a:xfrm>
              <a:off x="7799333" y="2160954"/>
              <a:ext cx="841439" cy="576109"/>
            </a:xfrm>
            <a:prstGeom prst="flowChartConnector">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300DEEED-A272-9569-6A19-34313CCC3C11}"/>
              </a:ext>
            </a:extLst>
          </p:cNvPr>
          <p:cNvGrpSpPr/>
          <p:nvPr/>
        </p:nvGrpSpPr>
        <p:grpSpPr>
          <a:xfrm>
            <a:off x="3237212" y="3429000"/>
            <a:ext cx="2647368" cy="2462335"/>
            <a:chOff x="3237212" y="3429000"/>
            <a:chExt cx="2647368" cy="2462335"/>
          </a:xfrm>
        </p:grpSpPr>
        <p:sp>
          <p:nvSpPr>
            <p:cNvPr id="8" name="Rectangle 7">
              <a:extLst>
                <a:ext uri="{FF2B5EF4-FFF2-40B4-BE49-F238E27FC236}">
                  <a16:creationId xmlns:a16="http://schemas.microsoft.com/office/drawing/2014/main" id="{A0AE7A28-B3BC-0DA7-D3B5-8A5E27857259}"/>
                </a:ext>
              </a:extLst>
            </p:cNvPr>
            <p:cNvSpPr/>
            <p:nvPr/>
          </p:nvSpPr>
          <p:spPr>
            <a:xfrm>
              <a:off x="3237212" y="3429000"/>
              <a:ext cx="2647368" cy="2462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God’s provision of a sacrifice – Hebrews 9: 22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grpSp>
          <p:nvGrpSpPr>
            <p:cNvPr id="22" name="Group 21">
              <a:extLst>
                <a:ext uri="{FF2B5EF4-FFF2-40B4-BE49-F238E27FC236}">
                  <a16:creationId xmlns:a16="http://schemas.microsoft.com/office/drawing/2014/main" id="{6FFF1995-063A-E648-9CC6-49B8EBF1334A}"/>
                </a:ext>
              </a:extLst>
            </p:cNvPr>
            <p:cNvGrpSpPr/>
            <p:nvPr/>
          </p:nvGrpSpPr>
          <p:grpSpPr>
            <a:xfrm>
              <a:off x="3609869" y="4457802"/>
              <a:ext cx="1968586" cy="1175883"/>
              <a:chOff x="9660863" y="2935849"/>
              <a:chExt cx="2278571" cy="1298198"/>
            </a:xfrm>
          </p:grpSpPr>
          <p:pic>
            <p:nvPicPr>
              <p:cNvPr id="23" name="Picture 2" descr="C:\Users\Mark\AppData\Local\Microsoft\Windows\Temporary Internet Files\Content.IE5\56R2KZA5\MC900057355[1].wmf">
                <a:extLst>
                  <a:ext uri="{FF2B5EF4-FFF2-40B4-BE49-F238E27FC236}">
                    <a16:creationId xmlns:a16="http://schemas.microsoft.com/office/drawing/2014/main" id="{8175597B-D9BD-0E2A-2562-2BCF4328F1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4152" y="3667362"/>
                <a:ext cx="503841" cy="56668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D12EE243-91B2-13E4-DBBF-A62ECDE957EE}"/>
                  </a:ext>
                </a:extLst>
              </p:cNvPr>
              <p:cNvGrpSpPr/>
              <p:nvPr/>
            </p:nvGrpSpPr>
            <p:grpSpPr>
              <a:xfrm>
                <a:off x="9660863" y="2935849"/>
                <a:ext cx="770681" cy="1252357"/>
                <a:chOff x="9660863" y="2935849"/>
                <a:chExt cx="770681" cy="1252357"/>
              </a:xfrm>
            </p:grpSpPr>
            <p:pic>
              <p:nvPicPr>
                <p:cNvPr id="26" name="Picture 25" descr="A black cow with a white background&#10;&#10;Description automatically generated with low confidence">
                  <a:extLst>
                    <a:ext uri="{FF2B5EF4-FFF2-40B4-BE49-F238E27FC236}">
                      <a16:creationId xmlns:a16="http://schemas.microsoft.com/office/drawing/2014/main" id="{24284423-5BE6-827C-02DD-536D4143D8A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245" b="95755" l="5462" r="92437">
                              <a14:foregroundMark x1="93697" y1="54245" x2="93697" y2="54245"/>
                              <a14:foregroundMark x1="89496" y1="95283" x2="89496" y2="95283"/>
                              <a14:foregroundMark x1="39076" y1="95755" x2="39076" y2="95755"/>
                              <a14:foregroundMark x1="5882" y1="13208" x2="5882" y2="13208"/>
                              <a14:foregroundMark x1="14706" y1="4245" x2="14706" y2="4245"/>
                            </a14:backgroundRemoval>
                          </a14:imgEffect>
                        </a14:imgLayer>
                      </a14:imgProps>
                    </a:ext>
                    <a:ext uri="{28A0092B-C50C-407E-A947-70E740481C1C}">
                      <a14:useLocalDpi xmlns:a14="http://schemas.microsoft.com/office/drawing/2010/main" val="0"/>
                    </a:ext>
                  </a:extLst>
                </a:blip>
                <a:stretch>
                  <a:fillRect/>
                </a:stretch>
              </p:blipFill>
              <p:spPr>
                <a:xfrm>
                  <a:off x="9660863" y="3643693"/>
                  <a:ext cx="611293" cy="544513"/>
                </a:xfrm>
                <a:prstGeom prst="rect">
                  <a:avLst/>
                </a:prstGeom>
              </p:spPr>
            </p:pic>
            <p:pic>
              <p:nvPicPr>
                <p:cNvPr id="27" name="Picture 26" descr="A picture containing silhouette&#10;&#10;Description automatically generated">
                  <a:extLst>
                    <a:ext uri="{FF2B5EF4-FFF2-40B4-BE49-F238E27FC236}">
                      <a16:creationId xmlns:a16="http://schemas.microsoft.com/office/drawing/2014/main" id="{1D174179-54A1-562E-58F8-1E28F3F829C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274" b="90323" l="9360" r="90640">
                              <a14:foregroundMark x1="91133" y1="23790" x2="91133" y2="23790"/>
                              <a14:foregroundMark x1="58621" y1="90323" x2="58621" y2="90323"/>
                            </a14:backgroundRemoval>
                          </a14:imgEffect>
                        </a14:imgLayer>
                      </a14:imgProps>
                    </a:ext>
                    <a:ext uri="{28A0092B-C50C-407E-A947-70E740481C1C}">
                      <a14:useLocalDpi xmlns:a14="http://schemas.microsoft.com/office/drawing/2010/main" val="0"/>
                    </a:ext>
                  </a:extLst>
                </a:blip>
                <a:stretch>
                  <a:fillRect/>
                </a:stretch>
              </p:blipFill>
              <p:spPr>
                <a:xfrm>
                  <a:off x="9816095" y="2935849"/>
                  <a:ext cx="615449" cy="751879"/>
                </a:xfrm>
                <a:prstGeom prst="rect">
                  <a:avLst/>
                </a:prstGeom>
              </p:spPr>
            </p:pic>
          </p:grpSp>
          <p:pic>
            <p:nvPicPr>
              <p:cNvPr id="25" name="Picture 3" descr="C:\Users\Mark\AppData\Local\Microsoft\Windows\Temporary Internet Files\Content.IE5\IM97PCAQ\MC900318944[1].wmf">
                <a:extLst>
                  <a:ext uri="{FF2B5EF4-FFF2-40B4-BE49-F238E27FC236}">
                    <a16:creationId xmlns:a16="http://schemas.microsoft.com/office/drawing/2014/main" id="{2184A650-0C6C-D68D-A949-6E57ED77FD86}"/>
                  </a:ext>
                </a:extLst>
              </p:cNvPr>
              <p:cNvPicPr>
                <a:picLocks noChangeAspect="1" noChangeArrowheads="1"/>
              </p:cNvPicPr>
              <p:nvPr/>
            </p:nvPicPr>
            <p:blipFill>
              <a:blip r:embed="rId12" cstate="print">
                <a:biLevel thresh="50000"/>
                <a:extLst>
                  <a:ext uri="{28A0092B-C50C-407E-A947-70E740481C1C}">
                    <a14:useLocalDpi xmlns:a14="http://schemas.microsoft.com/office/drawing/2010/main" val="0"/>
                  </a:ext>
                </a:extLst>
              </a:blip>
              <a:srcRect/>
              <a:stretch>
                <a:fillRect/>
              </a:stretch>
            </p:blipFill>
            <p:spPr bwMode="auto">
              <a:xfrm flipH="1">
                <a:off x="10703999" y="3094846"/>
                <a:ext cx="1235435" cy="113013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4" name="Group 43">
            <a:extLst>
              <a:ext uri="{FF2B5EF4-FFF2-40B4-BE49-F238E27FC236}">
                <a16:creationId xmlns:a16="http://schemas.microsoft.com/office/drawing/2014/main" id="{633E08EC-DF53-B1CC-E09C-DC31E4D8AE5E}"/>
              </a:ext>
            </a:extLst>
          </p:cNvPr>
          <p:cNvGrpSpPr/>
          <p:nvPr/>
        </p:nvGrpSpPr>
        <p:grpSpPr>
          <a:xfrm>
            <a:off x="6249415" y="3429000"/>
            <a:ext cx="2647368" cy="2462335"/>
            <a:chOff x="6341469" y="3429000"/>
            <a:chExt cx="2647368" cy="2462335"/>
          </a:xfrm>
        </p:grpSpPr>
        <p:sp>
          <p:nvSpPr>
            <p:cNvPr id="33" name="Rectangle 32">
              <a:extLst>
                <a:ext uri="{FF2B5EF4-FFF2-40B4-BE49-F238E27FC236}">
                  <a16:creationId xmlns:a16="http://schemas.microsoft.com/office/drawing/2014/main" id="{A6C26C91-66DF-3B59-1F8A-42751CC9A835}"/>
                </a:ext>
              </a:extLst>
            </p:cNvPr>
            <p:cNvSpPr/>
            <p:nvPr/>
          </p:nvSpPr>
          <p:spPr>
            <a:xfrm>
              <a:off x="6341469" y="3429000"/>
              <a:ext cx="2647368" cy="2462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God’s presence with His people – Matthew 28: 20</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42" name="Picture 41" descr="Diagram&#10;&#10;Description automatically generated">
              <a:extLst>
                <a:ext uri="{FF2B5EF4-FFF2-40B4-BE49-F238E27FC236}">
                  <a16:creationId xmlns:a16="http://schemas.microsoft.com/office/drawing/2014/main" id="{D681721B-38D5-A5D9-934B-7C50D1DE2BE1}"/>
                </a:ext>
              </a:extLst>
            </p:cNvPr>
            <p:cNvPicPr>
              <a:picLocks noChangeAspect="1"/>
            </p:cNvPicPr>
            <p:nvPr/>
          </p:nvPicPr>
          <p:blipFill rotWithShape="1">
            <a:blip r:embed="rId13">
              <a:alphaModFix/>
              <a:extLst>
                <a:ext uri="{BEBA8EAE-BF5A-486C-A8C5-ECC9F3942E4B}">
                  <a14:imgProps xmlns:a14="http://schemas.microsoft.com/office/drawing/2010/main">
                    <a14:imgLayer r:embed="rId14">
                      <a14:imgEffect>
                        <a14:backgroundRemoval t="29043" b="85532" l="21982" r="80180">
                          <a14:foregroundMark x1="78318" y1="70745" x2="78318" y2="70745"/>
                          <a14:foregroundMark x1="21982" y1="72447" x2="21982" y2="72447"/>
                          <a14:foregroundMark x1="53453" y1="82766" x2="53453" y2="82766"/>
                          <a14:foregroundMark x1="54054" y1="85532" x2="54054" y2="85532"/>
                          <a14:foregroundMark x1="42282" y1="29787" x2="42282" y2="29787"/>
                          <a14:foregroundMark x1="52733" y1="37340" x2="52733" y2="37340"/>
                          <a14:foregroundMark x1="52432" y1="37766" x2="52432" y2="37766"/>
                          <a14:foregroundMark x1="51952" y1="38511" x2="51952" y2="38511"/>
                          <a14:foregroundMark x1="51832" y1="39255" x2="51832" y2="39255"/>
                          <a14:foregroundMark x1="47387" y1="37340" x2="47387" y2="37340"/>
                          <a14:foregroundMark x1="57357" y1="29043" x2="57357" y2="29043"/>
                          <a14:foregroundMark x1="35616" y1="31702" x2="35616" y2="31702"/>
                          <a14:foregroundMark x1="40120" y1="29043" x2="40120" y2="29043"/>
                          <a14:foregroundMark x1="38919" y1="29681" x2="38919" y2="29681"/>
                          <a14:foregroundMark x1="80180" y1="71170" x2="80180" y2="71170"/>
                          <a14:backgroundMark x1="7207" y1="7447" x2="7207" y2="7447"/>
                          <a14:backgroundMark x1="24084" y1="39255" x2="24084" y2="39255"/>
                          <a14:backgroundMark x1="24084" y1="39255" x2="24084" y2="39255"/>
                          <a14:backgroundMark x1="24084" y1="39255" x2="24084" y2="39255"/>
                          <a14:backgroundMark x1="52072" y1="47234" x2="52072" y2="47234"/>
                          <a14:backgroundMark x1="53814" y1="44255" x2="53814" y2="44255"/>
                          <a14:backgroundMark x1="50150" y1="49362" x2="50150" y2="49362"/>
                          <a14:backgroundMark x1="50511" y1="51915" x2="50511" y2="51915"/>
                          <a14:backgroundMark x1="50811" y1="51383" x2="50811" y2="51383"/>
                          <a14:backgroundMark x1="45826" y1="34468" x2="45646" y2="33936"/>
                          <a14:backgroundMark x1="44865" y1="34043" x2="44865" y2="34043"/>
                          <a14:backgroundMark x1="58198" y1="33298" x2="58198" y2="33298"/>
                          <a14:backgroundMark x1="58619" y1="33191" x2="58619" y2="33191"/>
                          <a14:backgroundMark x1="58859" y1="33511" x2="58859" y2="33511"/>
                        </a14:backgroundRemoval>
                      </a14:imgEffect>
                    </a14:imgLayer>
                  </a14:imgProps>
                </a:ext>
                <a:ext uri="{28A0092B-C50C-407E-A947-70E740481C1C}">
                  <a14:useLocalDpi xmlns:a14="http://schemas.microsoft.com/office/drawing/2010/main" val="0"/>
                </a:ext>
              </a:extLst>
            </a:blip>
            <a:srcRect l="18139" t="23469" r="16532" b="10369"/>
            <a:stretch/>
          </p:blipFill>
          <p:spPr>
            <a:xfrm>
              <a:off x="6582567" y="4448998"/>
              <a:ext cx="2236178" cy="1278280"/>
            </a:xfrm>
            <a:prstGeom prst="rect">
              <a:avLst/>
            </a:prstGeom>
            <a:noFill/>
            <a:effectLst/>
          </p:spPr>
        </p:pic>
      </p:grpSp>
      <p:grpSp>
        <p:nvGrpSpPr>
          <p:cNvPr id="50" name="Group 49">
            <a:extLst>
              <a:ext uri="{FF2B5EF4-FFF2-40B4-BE49-F238E27FC236}">
                <a16:creationId xmlns:a16="http://schemas.microsoft.com/office/drawing/2014/main" id="{2C7BBCEE-3AD0-9713-AA65-CF4653713A9F}"/>
              </a:ext>
            </a:extLst>
          </p:cNvPr>
          <p:cNvGrpSpPr/>
          <p:nvPr/>
        </p:nvGrpSpPr>
        <p:grpSpPr>
          <a:xfrm>
            <a:off x="9218657" y="3429000"/>
            <a:ext cx="2647368" cy="2462335"/>
            <a:chOff x="9286164" y="3429000"/>
            <a:chExt cx="2647368" cy="2462335"/>
          </a:xfrm>
        </p:grpSpPr>
        <p:sp>
          <p:nvSpPr>
            <p:cNvPr id="43" name="Rectangle 42">
              <a:extLst>
                <a:ext uri="{FF2B5EF4-FFF2-40B4-BE49-F238E27FC236}">
                  <a16:creationId xmlns:a16="http://schemas.microsoft.com/office/drawing/2014/main" id="{EBCFBDF2-1FBF-D7FD-3671-E9AD9B298236}"/>
                </a:ext>
              </a:extLst>
            </p:cNvPr>
            <p:cNvSpPr/>
            <p:nvPr/>
          </p:nvSpPr>
          <p:spPr>
            <a:xfrm>
              <a:off x="9286164" y="3429000"/>
              <a:ext cx="2647368" cy="2462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God’s provision for His people – Philippians 4: 19</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47" name="Picture 46" descr="Shape, circle&#10;&#10;Description automatically generated">
              <a:extLst>
                <a:ext uri="{FF2B5EF4-FFF2-40B4-BE49-F238E27FC236}">
                  <a16:creationId xmlns:a16="http://schemas.microsoft.com/office/drawing/2014/main" id="{7B4F78B0-50C0-3822-34DF-58F7BAD25C7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058" b="97531" l="7143" r="98052">
                          <a14:foregroundMark x1="53247" y1="5761" x2="53247" y2="5761"/>
                          <a14:foregroundMark x1="53896" y1="2058" x2="53896" y2="2058"/>
                          <a14:foregroundMark x1="90909" y1="49794" x2="90909" y2="49794"/>
                          <a14:foregroundMark x1="56494" y1="92593" x2="56494" y2="92593"/>
                          <a14:foregroundMark x1="56494" y1="97531" x2="56494" y2="97531"/>
                          <a14:foregroundMark x1="7143" y1="60082" x2="7143" y2="60082"/>
                          <a14:foregroundMark x1="98052" y1="62963" x2="98052" y2="62963"/>
                        </a14:backgroundRemoval>
                      </a14:imgEffect>
                    </a14:imgLayer>
                  </a14:imgProps>
                </a:ext>
                <a:ext uri="{28A0092B-C50C-407E-A947-70E740481C1C}">
                  <a14:useLocalDpi xmlns:a14="http://schemas.microsoft.com/office/drawing/2010/main" val="0"/>
                </a:ext>
              </a:extLst>
            </a:blip>
            <a:srcRect/>
            <a:stretch>
              <a:fillRect/>
            </a:stretch>
          </p:blipFill>
          <p:spPr bwMode="auto">
            <a:xfrm>
              <a:off x="10225857" y="4603273"/>
              <a:ext cx="638810" cy="1009650"/>
            </a:xfrm>
            <a:prstGeom prst="rect">
              <a:avLst/>
            </a:prstGeom>
            <a:noFill/>
            <a:ln>
              <a:noFill/>
            </a:ln>
          </p:spPr>
        </p:pic>
        <p:pic>
          <p:nvPicPr>
            <p:cNvPr id="48" name="Picture 47" descr="Shape, circle&#10;&#10;Description automatically generated">
              <a:extLst>
                <a:ext uri="{FF2B5EF4-FFF2-40B4-BE49-F238E27FC236}">
                  <a16:creationId xmlns:a16="http://schemas.microsoft.com/office/drawing/2014/main" id="{2BDFD0A3-4D6D-6945-0528-30815B19C33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058" b="97531" l="7143" r="98052">
                          <a14:foregroundMark x1="53247" y1="5761" x2="53247" y2="5761"/>
                          <a14:foregroundMark x1="53896" y1="2058" x2="53896" y2="2058"/>
                          <a14:foregroundMark x1="90909" y1="49794" x2="90909" y2="49794"/>
                          <a14:foregroundMark x1="56494" y1="92593" x2="56494" y2="92593"/>
                          <a14:foregroundMark x1="56494" y1="97531" x2="56494" y2="97531"/>
                          <a14:foregroundMark x1="7143" y1="60082" x2="7143" y2="60082"/>
                          <a14:foregroundMark x1="98052" y1="62963" x2="98052" y2="62963"/>
                        </a14:backgroundRemoval>
                      </a14:imgEffect>
                    </a14:imgLayer>
                  </a14:imgProps>
                </a:ext>
                <a:ext uri="{28A0092B-C50C-407E-A947-70E740481C1C}">
                  <a14:useLocalDpi xmlns:a14="http://schemas.microsoft.com/office/drawing/2010/main" val="0"/>
                </a:ext>
              </a:extLst>
            </a:blip>
            <a:srcRect/>
            <a:stretch>
              <a:fillRect/>
            </a:stretch>
          </p:blipFill>
          <p:spPr bwMode="auto">
            <a:xfrm>
              <a:off x="10721923" y="4486140"/>
              <a:ext cx="638810" cy="1009650"/>
            </a:xfrm>
            <a:prstGeom prst="rect">
              <a:avLst/>
            </a:prstGeom>
            <a:noFill/>
            <a:ln>
              <a:noFill/>
            </a:ln>
          </p:spPr>
        </p:pic>
        <p:pic>
          <p:nvPicPr>
            <p:cNvPr id="49" name="Picture 48" descr="Shape, circle&#10;&#10;Description automatically generated">
              <a:extLst>
                <a:ext uri="{FF2B5EF4-FFF2-40B4-BE49-F238E27FC236}">
                  <a16:creationId xmlns:a16="http://schemas.microsoft.com/office/drawing/2014/main" id="{38AF8D9D-5D93-292B-5457-D7FAA33CF58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058" b="97531" l="7143" r="98052">
                          <a14:foregroundMark x1="53247" y1="5761" x2="53247" y2="5761"/>
                          <a14:foregroundMark x1="53896" y1="2058" x2="53896" y2="2058"/>
                          <a14:foregroundMark x1="90909" y1="49794" x2="90909" y2="49794"/>
                          <a14:foregroundMark x1="56494" y1="92593" x2="56494" y2="92593"/>
                          <a14:foregroundMark x1="56494" y1="97531" x2="56494" y2="97531"/>
                          <a14:foregroundMark x1="7143" y1="60082" x2="7143" y2="60082"/>
                          <a14:foregroundMark x1="98052" y1="62963" x2="98052" y2="62963"/>
                        </a14:backgroundRemoval>
                      </a14:imgEffect>
                    </a14:imgLayer>
                  </a14:imgProps>
                </a:ext>
                <a:ext uri="{28A0092B-C50C-407E-A947-70E740481C1C}">
                  <a14:useLocalDpi xmlns:a14="http://schemas.microsoft.com/office/drawing/2010/main" val="0"/>
                </a:ext>
              </a:extLst>
            </a:blip>
            <a:srcRect/>
            <a:stretch>
              <a:fillRect/>
            </a:stretch>
          </p:blipFill>
          <p:spPr bwMode="auto">
            <a:xfrm>
              <a:off x="9598869" y="4657250"/>
              <a:ext cx="638810" cy="1009650"/>
            </a:xfrm>
            <a:prstGeom prst="rect">
              <a:avLst/>
            </a:prstGeom>
            <a:noFill/>
            <a:ln>
              <a:noFill/>
            </a:ln>
          </p:spPr>
        </p:pic>
      </p:grpSp>
      <p:sp>
        <p:nvSpPr>
          <p:cNvPr id="10" name="TextBox 9">
            <a:extLst>
              <a:ext uri="{FF2B5EF4-FFF2-40B4-BE49-F238E27FC236}">
                <a16:creationId xmlns:a16="http://schemas.microsoft.com/office/drawing/2014/main" id="{360D7568-F4E0-AEAB-B339-49BE71C2DCB5}"/>
              </a:ext>
            </a:extLst>
          </p:cNvPr>
          <p:cNvSpPr txBox="1"/>
          <p:nvPr/>
        </p:nvSpPr>
        <p:spPr>
          <a:xfrm>
            <a:off x="11476027" y="6382444"/>
            <a:ext cx="47881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14</a:t>
            </a:r>
          </a:p>
        </p:txBody>
      </p:sp>
    </p:spTree>
    <p:extLst>
      <p:ext uri="{BB962C8B-B14F-4D97-AF65-F5344CB8AC3E}">
        <p14:creationId xmlns:p14="http://schemas.microsoft.com/office/powerpoint/2010/main" val="379861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2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75BF22E-E759-6CAD-0702-B32B7C885507}"/>
              </a:ext>
            </a:extLst>
          </p:cNvPr>
          <p:cNvSpPr/>
          <p:nvPr/>
        </p:nvSpPr>
        <p:spPr>
          <a:xfrm>
            <a:off x="8980978" y="5316281"/>
            <a:ext cx="602512" cy="439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5" name="Rectangle 14">
            <a:extLst>
              <a:ext uri="{FF2B5EF4-FFF2-40B4-BE49-F238E27FC236}">
                <a16:creationId xmlns:a16="http://schemas.microsoft.com/office/drawing/2014/main" id="{C169D11E-8B89-2754-68E8-DD307A4743AC}"/>
              </a:ext>
            </a:extLst>
          </p:cNvPr>
          <p:cNvSpPr/>
          <p:nvPr/>
        </p:nvSpPr>
        <p:spPr>
          <a:xfrm>
            <a:off x="9134058" y="3429000"/>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1AFC518-6AF0-5035-B122-8CAAFB6E13E4}"/>
              </a:ext>
            </a:extLst>
          </p:cNvPr>
          <p:cNvSpPr/>
          <p:nvPr/>
        </p:nvSpPr>
        <p:spPr>
          <a:xfrm>
            <a:off x="8633639" y="5068186"/>
            <a:ext cx="368595" cy="425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3" name="Rectangle 12">
            <a:extLst>
              <a:ext uri="{FF2B5EF4-FFF2-40B4-BE49-F238E27FC236}">
                <a16:creationId xmlns:a16="http://schemas.microsoft.com/office/drawing/2014/main" id="{362A8C0E-48B8-C404-C48F-76D68F752DF7}"/>
              </a:ext>
            </a:extLst>
          </p:cNvPr>
          <p:cNvSpPr/>
          <p:nvPr/>
        </p:nvSpPr>
        <p:spPr>
          <a:xfrm>
            <a:off x="3012556" y="1942220"/>
            <a:ext cx="616689" cy="206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179C03-724C-6314-A426-429FE96CABD6}"/>
              </a:ext>
            </a:extLst>
          </p:cNvPr>
          <p:cNvSpPr/>
          <p:nvPr/>
        </p:nvSpPr>
        <p:spPr>
          <a:xfrm>
            <a:off x="9080212" y="5316283"/>
            <a:ext cx="730102" cy="439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936C3D-4152-BF90-BCAB-9951193EE401}"/>
              </a:ext>
            </a:extLst>
          </p:cNvPr>
          <p:cNvSpPr/>
          <p:nvPr/>
        </p:nvSpPr>
        <p:spPr>
          <a:xfrm>
            <a:off x="2835348" y="5316279"/>
            <a:ext cx="808071" cy="418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DEA0293-AC94-4043-B8DA-0E8DBCF7BFE1}"/>
              </a:ext>
            </a:extLst>
          </p:cNvPr>
          <p:cNvSpPr txBox="1"/>
          <p:nvPr/>
        </p:nvSpPr>
        <p:spPr>
          <a:xfrm>
            <a:off x="0" y="23599"/>
            <a:ext cx="12192000" cy="5201424"/>
          </a:xfrm>
          <a:prstGeom prst="rect">
            <a:avLst/>
          </a:prstGeom>
          <a:noFill/>
        </p:spPr>
        <p:txBody>
          <a:bodyPr wrap="square" rtlCol="0">
            <a:spAutoFit/>
          </a:bodyPr>
          <a:lstStyle/>
          <a:p>
            <a:pPr algn="ctr"/>
            <a:r>
              <a:rPr lang="en-US" sz="28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letter to the Hebrews</a:t>
            </a:r>
          </a:p>
          <a:p>
            <a:pPr algn="ct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Described as a commentary on the Old Testament books </a:t>
            </a:r>
          </a:p>
          <a:p>
            <a:pPr algn="ctr"/>
            <a:r>
              <a:rPr lang="en-GB"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the Tabernacle</a:t>
            </a:r>
          </a:p>
          <a:p>
            <a:pPr algn="ctr"/>
            <a:endParaRPr lang="en-GB"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32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EXODUS</a:t>
            </a:r>
          </a:p>
          <a:p>
            <a:pPr algn="ctr"/>
            <a:endParaRPr lang="en-GB" sz="28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32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LEVITICUS</a:t>
            </a:r>
          </a:p>
          <a:p>
            <a:pPr algn="ctr"/>
            <a:endParaRPr lang="en-GB" sz="32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32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NUMBERS</a:t>
            </a:r>
          </a:p>
          <a:p>
            <a:pPr algn="ctr"/>
            <a:endParaRPr lang="en-GB" sz="32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32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DEUTERONOMY</a:t>
            </a:r>
            <a:endParaRPr lang="en-GB" sz="28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CA96582-22C8-9E06-8DD4-882341727F25}"/>
              </a:ext>
            </a:extLst>
          </p:cNvPr>
          <p:cNvSpPr txBox="1"/>
          <p:nvPr/>
        </p:nvSpPr>
        <p:spPr>
          <a:xfrm>
            <a:off x="0" y="5361295"/>
            <a:ext cx="12192000" cy="1292662"/>
          </a:xfrm>
          <a:prstGeom prst="rect">
            <a:avLst/>
          </a:prstGeom>
          <a:noFill/>
        </p:spPr>
        <p:txBody>
          <a:bodyPr wrap="square" rtlCol="0">
            <a:spAutoFit/>
          </a:bodyPr>
          <a:lstStyle/>
          <a:p>
            <a:pPr algn="ctr"/>
            <a:r>
              <a:rPr lang="en-US" sz="2600" b="1"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Old Testament  laws and instructions given to Israel are now shown in God’s plan of Redemption for everyone who believes in the finished and complete work of the Lord Jesus Christ, as revealed in the New Testament</a:t>
            </a:r>
            <a:endParaRPr lang="en-GB" sz="2600" b="1"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63AD8C-E8D4-145C-133B-0D0D281B3A86}"/>
              </a:ext>
            </a:extLst>
          </p:cNvPr>
          <p:cNvSpPr txBox="1"/>
          <p:nvPr/>
        </p:nvSpPr>
        <p:spPr>
          <a:xfrm>
            <a:off x="11476027" y="167951"/>
            <a:ext cx="47881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15</a:t>
            </a:r>
          </a:p>
        </p:txBody>
      </p:sp>
    </p:spTree>
    <p:extLst>
      <p:ext uri="{BB962C8B-B14F-4D97-AF65-F5344CB8AC3E}">
        <p14:creationId xmlns:p14="http://schemas.microsoft.com/office/powerpoint/2010/main" val="4038126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1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1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1500"/>
                                        <p:tgtEl>
                                          <p:spTgt spid="2">
                                            <p:txEl>
                                              <p:pRg st="4" end="4"/>
                                            </p:txEl>
                                          </p:spTgt>
                                        </p:tgtEl>
                                      </p:cBhvr>
                                    </p:animEffect>
                                  </p:childTnLst>
                                </p:cTn>
                              </p:par>
                            </p:childTnLst>
                          </p:cTn>
                        </p:par>
                        <p:par>
                          <p:cTn id="10" fill="hold">
                            <p:stCondLst>
                              <p:cond delay="1500"/>
                            </p:stCondLst>
                            <p:childTnLst>
                              <p:par>
                                <p:cTn id="11" presetID="53" presetClass="entr" presetSubtype="16" fill="hold" nodeType="after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p:cTn id="13" dur="1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14" dur="1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15" dur="1500"/>
                                        <p:tgtEl>
                                          <p:spTgt spid="2">
                                            <p:txEl>
                                              <p:pRg st="6" end="6"/>
                                            </p:txEl>
                                          </p:spTgt>
                                        </p:tgtEl>
                                      </p:cBhvr>
                                    </p:animEffect>
                                  </p:childTnLst>
                                </p:cTn>
                              </p:par>
                            </p:childTnLst>
                          </p:cTn>
                        </p:par>
                        <p:par>
                          <p:cTn id="16" fill="hold">
                            <p:stCondLst>
                              <p:cond delay="3000"/>
                            </p:stCondLst>
                            <p:childTnLst>
                              <p:par>
                                <p:cTn id="17" presetID="53" presetClass="entr" presetSubtype="16" fill="hold" nodeType="after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p:cTn id="19" dur="1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20" dur="1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21" dur="1500"/>
                                        <p:tgtEl>
                                          <p:spTgt spid="2">
                                            <p:txEl>
                                              <p:pRg st="8" end="8"/>
                                            </p:txEl>
                                          </p:spTgt>
                                        </p:tgtEl>
                                      </p:cBhvr>
                                    </p:animEffect>
                                  </p:childTnLst>
                                </p:cTn>
                              </p:par>
                            </p:childTnLst>
                          </p:cTn>
                        </p:par>
                        <p:par>
                          <p:cTn id="22" fill="hold">
                            <p:stCondLst>
                              <p:cond delay="4500"/>
                            </p:stCondLst>
                            <p:childTnLst>
                              <p:par>
                                <p:cTn id="23" presetID="53" presetClass="entr" presetSubtype="16" fill="hold" nodeType="after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p:cTn id="25" dur="1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26" dur="1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27" dur="1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75BF22E-E759-6CAD-0702-B32B7C885507}"/>
              </a:ext>
            </a:extLst>
          </p:cNvPr>
          <p:cNvSpPr/>
          <p:nvPr/>
        </p:nvSpPr>
        <p:spPr>
          <a:xfrm>
            <a:off x="8980978" y="5316281"/>
            <a:ext cx="602512" cy="439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5" name="Rectangle 14">
            <a:extLst>
              <a:ext uri="{FF2B5EF4-FFF2-40B4-BE49-F238E27FC236}">
                <a16:creationId xmlns:a16="http://schemas.microsoft.com/office/drawing/2014/main" id="{C169D11E-8B89-2754-68E8-DD307A4743AC}"/>
              </a:ext>
            </a:extLst>
          </p:cNvPr>
          <p:cNvSpPr/>
          <p:nvPr/>
        </p:nvSpPr>
        <p:spPr>
          <a:xfrm>
            <a:off x="9134058" y="3429000"/>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1AFC518-6AF0-5035-B122-8CAAFB6E13E4}"/>
              </a:ext>
            </a:extLst>
          </p:cNvPr>
          <p:cNvSpPr/>
          <p:nvPr/>
        </p:nvSpPr>
        <p:spPr>
          <a:xfrm>
            <a:off x="8633639" y="5068186"/>
            <a:ext cx="368595" cy="425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3" name="Rectangle 12">
            <a:extLst>
              <a:ext uri="{FF2B5EF4-FFF2-40B4-BE49-F238E27FC236}">
                <a16:creationId xmlns:a16="http://schemas.microsoft.com/office/drawing/2014/main" id="{362A8C0E-48B8-C404-C48F-76D68F752DF7}"/>
              </a:ext>
            </a:extLst>
          </p:cNvPr>
          <p:cNvSpPr/>
          <p:nvPr/>
        </p:nvSpPr>
        <p:spPr>
          <a:xfrm>
            <a:off x="3012556" y="1942220"/>
            <a:ext cx="616689" cy="206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179C03-724C-6314-A426-429FE96CABD6}"/>
              </a:ext>
            </a:extLst>
          </p:cNvPr>
          <p:cNvSpPr/>
          <p:nvPr/>
        </p:nvSpPr>
        <p:spPr>
          <a:xfrm>
            <a:off x="9080212" y="5316283"/>
            <a:ext cx="730102" cy="439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936C3D-4152-BF90-BCAB-9951193EE401}"/>
              </a:ext>
            </a:extLst>
          </p:cNvPr>
          <p:cNvSpPr/>
          <p:nvPr/>
        </p:nvSpPr>
        <p:spPr>
          <a:xfrm>
            <a:off x="2835348" y="5316279"/>
            <a:ext cx="808071" cy="418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DEA0293-AC94-4043-B8DA-0E8DBCF7BFE1}"/>
              </a:ext>
            </a:extLst>
          </p:cNvPr>
          <p:cNvSpPr txBox="1"/>
          <p:nvPr/>
        </p:nvSpPr>
        <p:spPr>
          <a:xfrm>
            <a:off x="0" y="0"/>
            <a:ext cx="12192000" cy="1384995"/>
          </a:xfrm>
          <a:prstGeom prst="rect">
            <a:avLst/>
          </a:prstGeom>
          <a:noFill/>
        </p:spPr>
        <p:txBody>
          <a:bodyPr wrap="square" rtlCol="0">
            <a:spAutoFit/>
          </a:bodyPr>
          <a:lstStyle/>
          <a:p>
            <a:pPr algn="ctr"/>
            <a:r>
              <a:rPr lang="en-US" sz="28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letter to the Hebrews</a:t>
            </a:r>
          </a:p>
          <a:p>
            <a:pPr algn="ct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Described as a commentary on the Old Testament books </a:t>
            </a:r>
          </a:p>
          <a:p>
            <a:pPr algn="ctr"/>
            <a:r>
              <a:rPr lang="en-GB"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the Tabernacle</a:t>
            </a:r>
          </a:p>
        </p:txBody>
      </p:sp>
      <p:sp>
        <p:nvSpPr>
          <p:cNvPr id="4" name="TextBox 3">
            <a:extLst>
              <a:ext uri="{FF2B5EF4-FFF2-40B4-BE49-F238E27FC236}">
                <a16:creationId xmlns:a16="http://schemas.microsoft.com/office/drawing/2014/main" id="{8DC4E634-FC19-F206-7619-944A406D25DB}"/>
              </a:ext>
            </a:extLst>
          </p:cNvPr>
          <p:cNvSpPr txBox="1"/>
          <p:nvPr/>
        </p:nvSpPr>
        <p:spPr>
          <a:xfrm>
            <a:off x="0" y="1902442"/>
            <a:ext cx="12192000" cy="3785652"/>
          </a:xfrm>
          <a:prstGeom prst="rect">
            <a:avLst/>
          </a:prstGeom>
          <a:noFill/>
        </p:spPr>
        <p:txBody>
          <a:bodyPr wrap="square" rtlCol="0">
            <a:spAutoFit/>
          </a:bodyPr>
          <a:lstStyle/>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BETTER – things – Hebrews 6: 9							     </a:t>
            </a:r>
            <a:endPar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BETTER – priesthood – Hebrews 7: 5-7</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BETTER – hope – Hebrews 7: 19</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BETTER – covenant – Hebrews 7: 22</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BETTER – promises – Hebrews 8: 6</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BETTER – sacrifice – Hebrews 9: 23</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BETTER – possessions – Hebrews 10: 34</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BETTER – country – Hebrews 11: 16</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BETTER – resurrection – Hebrews 11: 35</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BETTER – provision – Hebrews 11: 40</a:t>
            </a:r>
            <a:endParaRPr lang="en-GB"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55FFCC5-24AA-DB86-D1FA-47A348898707}"/>
              </a:ext>
            </a:extLst>
          </p:cNvPr>
          <p:cNvSpPr txBox="1"/>
          <p:nvPr/>
        </p:nvSpPr>
        <p:spPr>
          <a:xfrm>
            <a:off x="9040368" y="1719479"/>
            <a:ext cx="1081087" cy="5386090"/>
          </a:xfrm>
          <a:prstGeom prst="rect">
            <a:avLst/>
          </a:prstGeom>
          <a:noFill/>
        </p:spPr>
        <p:txBody>
          <a:bodyPr>
            <a:spAutoFit/>
          </a:bodyPr>
          <a:lstStyle/>
          <a:p>
            <a:pPr fontAlgn="auto">
              <a:spcBef>
                <a:spcPts val="0"/>
              </a:spcBef>
              <a:spcAft>
                <a:spcPts val="0"/>
              </a:spcAft>
              <a:defRPr/>
            </a:pPr>
            <a:r>
              <a:rPr lang="en-GB" sz="33500" b="1" dirty="0">
                <a:solidFill>
                  <a:srgbClr val="C00000"/>
                </a:solidFill>
                <a:effectLst>
                  <a:outerShdw blurRad="38100" dist="38100" dir="2700000" algn="tl">
                    <a:srgbClr val="000000">
                      <a:alpha val="43137"/>
                    </a:srgbClr>
                  </a:outerShdw>
                </a:effectLst>
                <a:latin typeface="Arial Black"/>
                <a:cs typeface="+mn-cs"/>
                <a:sym typeface="Wingdings"/>
              </a:rPr>
              <a:t>†</a:t>
            </a:r>
            <a:endParaRPr lang="en-GB" sz="33500" b="1" dirty="0">
              <a:solidFill>
                <a:srgbClr val="C00000"/>
              </a:solidFill>
              <a:effectLst>
                <a:outerShdw blurRad="38100" dist="38100" dir="2700000" algn="tl">
                  <a:srgbClr val="000000">
                    <a:alpha val="43137"/>
                  </a:srgbClr>
                </a:outerShdw>
              </a:effectLst>
              <a:cs typeface="+mn-cs"/>
            </a:endParaRPr>
          </a:p>
        </p:txBody>
      </p:sp>
      <p:sp>
        <p:nvSpPr>
          <p:cNvPr id="6" name="TextBox 5">
            <a:extLst>
              <a:ext uri="{FF2B5EF4-FFF2-40B4-BE49-F238E27FC236}">
                <a16:creationId xmlns:a16="http://schemas.microsoft.com/office/drawing/2014/main" id="{F00A8F75-9FAC-36E7-CB12-E4DA2052F0FC}"/>
              </a:ext>
            </a:extLst>
          </p:cNvPr>
          <p:cNvSpPr txBox="1"/>
          <p:nvPr/>
        </p:nvSpPr>
        <p:spPr>
          <a:xfrm>
            <a:off x="8591550" y="1466850"/>
            <a:ext cx="3778250" cy="1200329"/>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ONLY POSSIBLE  THROUGH THE</a:t>
            </a:r>
          </a:p>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LORD JESUS CHRIST</a:t>
            </a:r>
            <a:endPar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BA11310-57DF-E9D4-C161-DF002CFA8482}"/>
              </a:ext>
            </a:extLst>
          </p:cNvPr>
          <p:cNvSpPr txBox="1"/>
          <p:nvPr/>
        </p:nvSpPr>
        <p:spPr>
          <a:xfrm>
            <a:off x="11476027" y="6382444"/>
            <a:ext cx="478819" cy="338554"/>
          </a:xfrm>
          <a:prstGeom prst="rect">
            <a:avLst/>
          </a:prstGeom>
          <a:solidFill>
            <a:srgbClr val="FF0000"/>
          </a:solidFill>
        </p:spPr>
        <p:txBody>
          <a:bodyPr wrap="square">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16</a:t>
            </a:r>
          </a:p>
        </p:txBody>
      </p:sp>
    </p:spTree>
    <p:extLst>
      <p:ext uri="{BB962C8B-B14F-4D97-AF65-F5344CB8AC3E}">
        <p14:creationId xmlns:p14="http://schemas.microsoft.com/office/powerpoint/2010/main" val="3348961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1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1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1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1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1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1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left)">
                                      <p:cBhvr>
                                        <p:cTn id="52" dur="1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500"/>
                                        <p:tgtEl>
                                          <p:spTgt spid="6"/>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651E20-1ADB-4B27-8E15-6634D1AB1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 y="2032"/>
            <a:ext cx="12192000" cy="6871208"/>
          </a:xfrm>
          <a:prstGeom prst="rect">
            <a:avLst/>
          </a:prstGeom>
        </p:spPr>
      </p:pic>
      <p:pic>
        <p:nvPicPr>
          <p:cNvPr id="6" name="Picture 5">
            <a:extLst>
              <a:ext uri="{FF2B5EF4-FFF2-40B4-BE49-F238E27FC236}">
                <a16:creationId xmlns:a16="http://schemas.microsoft.com/office/drawing/2014/main" id="{10E78AE9-32D3-4972-802A-F25D7B8F30AE}"/>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49" t="31773" r="26531" b="21645"/>
          <a:stretch/>
        </p:blipFill>
        <p:spPr bwMode="auto">
          <a:xfrm>
            <a:off x="6738883" y="2805707"/>
            <a:ext cx="672569" cy="402714"/>
          </a:xfrm>
          <a:prstGeom prst="rect">
            <a:avLst/>
          </a:prstGeom>
          <a:noFill/>
          <a:ln>
            <a:noFill/>
          </a:ln>
        </p:spPr>
      </p:pic>
      <p:sp>
        <p:nvSpPr>
          <p:cNvPr id="8" name="TextBox 7">
            <a:extLst>
              <a:ext uri="{FF2B5EF4-FFF2-40B4-BE49-F238E27FC236}">
                <a16:creationId xmlns:a16="http://schemas.microsoft.com/office/drawing/2014/main" id="{5FBEC503-8D4A-4601-A0C8-6AAFE8C3E90E}"/>
              </a:ext>
            </a:extLst>
          </p:cNvPr>
          <p:cNvSpPr txBox="1"/>
          <p:nvPr/>
        </p:nvSpPr>
        <p:spPr>
          <a:xfrm>
            <a:off x="14047" y="22198"/>
            <a:ext cx="12192000" cy="2308324"/>
          </a:xfrm>
          <a:prstGeom prst="rect">
            <a:avLst/>
          </a:prstGeom>
          <a:noFill/>
        </p:spPr>
        <p:txBody>
          <a:bodyPr wrap="square" rtlCol="0">
            <a:spAutoFit/>
          </a:bodyPr>
          <a:lstStyle/>
          <a:p>
            <a:pPr algn="ctr"/>
            <a:r>
              <a:rPr lang="en-GB" sz="7200" b="1" dirty="0">
                <a:solidFill>
                  <a:srgbClr val="FF0000"/>
                </a:solidFill>
                <a:latin typeface="Arial" panose="020B0604020202020204" pitchFamily="34" charset="0"/>
                <a:cs typeface="Arial" panose="020B0604020202020204" pitchFamily="34" charset="0"/>
              </a:rPr>
              <a:t> </a:t>
            </a:r>
          </a:p>
          <a:p>
            <a:pPr algn="ctr"/>
            <a:endParaRPr lang="en-GB" sz="72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40CB33B-B3D9-749C-FF0D-BBAF8BD97335}"/>
              </a:ext>
            </a:extLst>
          </p:cNvPr>
          <p:cNvSpPr txBox="1"/>
          <p:nvPr/>
        </p:nvSpPr>
        <p:spPr>
          <a:xfrm>
            <a:off x="11657440" y="5713520"/>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2</a:t>
            </a:r>
          </a:p>
        </p:txBody>
      </p:sp>
      <p:sp>
        <p:nvSpPr>
          <p:cNvPr id="3" name="TextBox 2">
            <a:extLst>
              <a:ext uri="{FF2B5EF4-FFF2-40B4-BE49-F238E27FC236}">
                <a16:creationId xmlns:a16="http://schemas.microsoft.com/office/drawing/2014/main" id="{5957216A-0C85-10A8-D7D5-2FE6C06564A2}"/>
              </a:ext>
            </a:extLst>
          </p:cNvPr>
          <p:cNvSpPr txBox="1"/>
          <p:nvPr/>
        </p:nvSpPr>
        <p:spPr>
          <a:xfrm>
            <a:off x="-66120" y="1071718"/>
            <a:ext cx="12236067" cy="5842561"/>
          </a:xfrm>
          <a:prstGeom prst="rect">
            <a:avLst/>
          </a:prstGeom>
          <a:noFill/>
        </p:spPr>
        <p:txBody>
          <a:bodyPr wrap="square">
            <a:spAutoFit/>
          </a:bodyPr>
          <a:lstStyle/>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THE TABERNACLE </a:t>
            </a:r>
          </a:p>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Part 8 </a:t>
            </a:r>
          </a:p>
          <a:p>
            <a:pPr marL="0" marR="0" indent="0" algn="ctr">
              <a:lnSpc>
                <a:spcPct val="119000"/>
              </a:lnSpc>
              <a:spcBef>
                <a:spcPts val="0"/>
              </a:spcBef>
              <a:spcAft>
                <a:spcPts val="600"/>
              </a:spcAft>
            </a:pPr>
            <a:r>
              <a:rPr lang="en-US" sz="8800" b="1" kern="1400" dirty="0">
                <a:ln w="10160" cap="flat" cmpd="sng">
                  <a:solidFill>
                    <a:srgbClr val="FF0000"/>
                  </a:solidFill>
                  <a:prstDash val="solid"/>
                  <a:round/>
                </a:ln>
                <a:solidFill>
                  <a:srgbClr val="FEFEFE"/>
                </a:solidFill>
                <a:effectLst>
                  <a:glow rad="228600">
                    <a:srgbClr val="ED7D31">
                      <a:alpha val="60000"/>
                    </a:srgbClr>
                  </a:glow>
                  <a:outerShdw blurRad="38100" dist="22860" dir="5400000" algn="tl">
                    <a:srgbClr val="010101">
                      <a:alpha val="30000"/>
                    </a:srgbClr>
                  </a:outerShdw>
                </a:effectLst>
                <a:latin typeface="Arial" panose="020B0604020202020204" pitchFamily="34" charset="0"/>
              </a:rPr>
              <a:t>What happened next?</a:t>
            </a:r>
            <a:endParaRPr lang="en-US" sz="40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40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214749447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3D5B0-2C52-F93C-86F6-92772FC4417D}"/>
              </a:ext>
            </a:extLst>
          </p:cNvPr>
          <p:cNvSpPr txBox="1"/>
          <p:nvPr/>
        </p:nvSpPr>
        <p:spPr>
          <a:xfrm>
            <a:off x="42958" y="67507"/>
            <a:ext cx="12149042" cy="584775"/>
          </a:xfrm>
          <a:prstGeom prst="rect">
            <a:avLst/>
          </a:prstGeom>
          <a:noFill/>
        </p:spPr>
        <p:txBody>
          <a:bodyPr wrap="square" rtlCol="0">
            <a:spAutoFit/>
          </a:bodyPr>
          <a:lstStyle/>
          <a:p>
            <a:pPr algn="ctr"/>
            <a:r>
              <a:rPr lang="en-US" sz="32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End of the Wilderness Journey</a:t>
            </a:r>
            <a:endParaRPr lang="en-GB" sz="32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B997A76-0982-AC46-76AC-0CAEBD173A13}"/>
              </a:ext>
            </a:extLst>
          </p:cNvPr>
          <p:cNvSpPr txBox="1"/>
          <p:nvPr/>
        </p:nvSpPr>
        <p:spPr>
          <a:xfrm>
            <a:off x="398900" y="1135325"/>
            <a:ext cx="2896622" cy="2677656"/>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Instructions given by God to Moses about the division of Canaan, the Promised Land</a:t>
            </a:r>
          </a:p>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Numbers 33: 50-56, chapters 34-35</a:t>
            </a:r>
            <a:endParaRPr lang="en-GB"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86CCDE0-6D9C-CA2F-37F7-16DF6D3FA362}"/>
              </a:ext>
            </a:extLst>
          </p:cNvPr>
          <p:cNvSpPr txBox="1"/>
          <p:nvPr/>
        </p:nvSpPr>
        <p:spPr>
          <a:xfrm>
            <a:off x="4529037" y="889852"/>
            <a:ext cx="317278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c1451BC</a:t>
            </a:r>
            <a:endParaRPr lang="en-GB"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14EA64-E18C-4E45-E091-BCECB4A75E50}"/>
              </a:ext>
            </a:extLst>
          </p:cNvPr>
          <p:cNvSpPr txBox="1"/>
          <p:nvPr/>
        </p:nvSpPr>
        <p:spPr>
          <a:xfrm>
            <a:off x="4841002" y="1668216"/>
            <a:ext cx="2547840" cy="1569660"/>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confirms Joshua as the new leader</a:t>
            </a:r>
          </a:p>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Joshua 1: 1-9</a:t>
            </a:r>
            <a:endPar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621349C-3D96-DACF-FD2B-4B6A060551C0}"/>
              </a:ext>
            </a:extLst>
          </p:cNvPr>
          <p:cNvSpPr txBox="1"/>
          <p:nvPr/>
        </p:nvSpPr>
        <p:spPr>
          <a:xfrm>
            <a:off x="8468940" y="1280565"/>
            <a:ext cx="3301659" cy="3170099"/>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Moses dies on Mount Nebo, in Moab,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aged</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120 years.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Buried</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by God in a valley in Moab opposite Beth </a:t>
            </a:r>
            <a:r>
              <a:rPr lang="en-US" sz="2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Peor</a:t>
            </a:r>
            <a:endPar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Deuteronomy 32: 48-52, 34: 1 - 12 </a:t>
            </a:r>
          </a:p>
        </p:txBody>
      </p:sp>
      <p:sp>
        <p:nvSpPr>
          <p:cNvPr id="7" name="TextBox 6">
            <a:extLst>
              <a:ext uri="{FF2B5EF4-FFF2-40B4-BE49-F238E27FC236}">
                <a16:creationId xmlns:a16="http://schemas.microsoft.com/office/drawing/2014/main" id="{A547FF40-92DF-BB09-0B6F-7A36630BDBE1}"/>
              </a:ext>
            </a:extLst>
          </p:cNvPr>
          <p:cNvSpPr txBox="1"/>
          <p:nvPr/>
        </p:nvSpPr>
        <p:spPr>
          <a:xfrm>
            <a:off x="2704334" y="4054453"/>
            <a:ext cx="2843436" cy="2677656"/>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the crossing of the River Jordan, the people and the Tabernacle made camp at Gilgal</a:t>
            </a:r>
          </a:p>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Joshua 5: 10</a:t>
            </a:r>
          </a:p>
        </p:txBody>
      </p:sp>
      <p:sp>
        <p:nvSpPr>
          <p:cNvPr id="8" name="TextBox 7">
            <a:extLst>
              <a:ext uri="{FF2B5EF4-FFF2-40B4-BE49-F238E27FC236}">
                <a16:creationId xmlns:a16="http://schemas.microsoft.com/office/drawing/2014/main" id="{B970F267-F99E-8353-39CF-D50423BE8AFF}"/>
              </a:ext>
            </a:extLst>
          </p:cNvPr>
          <p:cNvSpPr txBox="1"/>
          <p:nvPr/>
        </p:nvSpPr>
        <p:spPr>
          <a:xfrm>
            <a:off x="6670821" y="4140369"/>
            <a:ext cx="2508975" cy="2308324"/>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day that they celebrated Passover at Gilgal, the Manna ceased</a:t>
            </a:r>
          </a:p>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Joshua 5: 12</a:t>
            </a:r>
          </a:p>
        </p:txBody>
      </p:sp>
      <p:sp>
        <p:nvSpPr>
          <p:cNvPr id="9" name="TextBox 8">
            <a:extLst>
              <a:ext uri="{FF2B5EF4-FFF2-40B4-BE49-F238E27FC236}">
                <a16:creationId xmlns:a16="http://schemas.microsoft.com/office/drawing/2014/main" id="{DA3DB6E0-FDA5-9BAE-2287-A4C910EF98F8}"/>
              </a:ext>
            </a:extLst>
          </p:cNvPr>
          <p:cNvSpPr txBox="1"/>
          <p:nvPr/>
        </p:nvSpPr>
        <p:spPr>
          <a:xfrm>
            <a:off x="11534701" y="6394718"/>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3</a:t>
            </a:r>
          </a:p>
        </p:txBody>
      </p:sp>
    </p:spTree>
    <p:extLst>
      <p:ext uri="{BB962C8B-B14F-4D97-AF65-F5344CB8AC3E}">
        <p14:creationId xmlns:p14="http://schemas.microsoft.com/office/powerpoint/2010/main" val="3483797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3D5B0-2C52-F93C-86F6-92772FC4417D}"/>
              </a:ext>
            </a:extLst>
          </p:cNvPr>
          <p:cNvSpPr txBox="1"/>
          <p:nvPr/>
        </p:nvSpPr>
        <p:spPr>
          <a:xfrm>
            <a:off x="42958" y="30685"/>
            <a:ext cx="12149042" cy="584775"/>
          </a:xfrm>
          <a:prstGeom prst="rect">
            <a:avLst/>
          </a:prstGeom>
          <a:noFill/>
        </p:spPr>
        <p:txBody>
          <a:bodyPr wrap="square" rtlCol="0">
            <a:spAutoFit/>
          </a:bodyPr>
          <a:lstStyle/>
          <a:p>
            <a:pPr algn="ctr"/>
            <a:r>
              <a:rPr lang="en-US" sz="32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Conquest of Canaan</a:t>
            </a:r>
            <a:endParaRPr lang="en-GB" sz="32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86CCDE0-6D9C-CA2F-37F7-16DF6D3FA362}"/>
              </a:ext>
            </a:extLst>
          </p:cNvPr>
          <p:cNvSpPr txBox="1"/>
          <p:nvPr/>
        </p:nvSpPr>
        <p:spPr>
          <a:xfrm>
            <a:off x="4547448" y="558454"/>
            <a:ext cx="317278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c1451-1445BC</a:t>
            </a:r>
            <a:endParaRPr lang="en-GB"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E411930-B9D9-5BE3-313D-0844FBCE795F}"/>
              </a:ext>
            </a:extLst>
          </p:cNvPr>
          <p:cNvPicPr>
            <a:picLocks noChangeAspect="1"/>
          </p:cNvPicPr>
          <p:nvPr/>
        </p:nvPicPr>
        <p:blipFill rotWithShape="1">
          <a:blip r:embed="rId2"/>
          <a:srcRect l="29400" t="31499" r="30891" b="20000"/>
          <a:stretch/>
        </p:blipFill>
        <p:spPr>
          <a:xfrm rot="-5400000">
            <a:off x="1020424" y="2536576"/>
            <a:ext cx="4758996" cy="3632924"/>
          </a:xfrm>
          <a:prstGeom prst="rect">
            <a:avLst/>
          </a:prstGeom>
        </p:spPr>
      </p:pic>
      <p:pic>
        <p:nvPicPr>
          <p:cNvPr id="12" name="Picture 11">
            <a:extLst>
              <a:ext uri="{FF2B5EF4-FFF2-40B4-BE49-F238E27FC236}">
                <a16:creationId xmlns:a16="http://schemas.microsoft.com/office/drawing/2014/main" id="{A773CFB3-13F6-3459-E8DB-27A587B31869}"/>
              </a:ext>
            </a:extLst>
          </p:cNvPr>
          <p:cNvPicPr>
            <a:picLocks noChangeAspect="1"/>
          </p:cNvPicPr>
          <p:nvPr/>
        </p:nvPicPr>
        <p:blipFill rotWithShape="1">
          <a:blip r:embed="rId3"/>
          <a:srcRect l="35328" t="28456" r="36764" b="15078"/>
          <a:stretch/>
        </p:blipFill>
        <p:spPr>
          <a:xfrm>
            <a:off x="6891755" y="2033611"/>
            <a:ext cx="3735096" cy="4723134"/>
          </a:xfrm>
          <a:prstGeom prst="rect">
            <a:avLst/>
          </a:prstGeom>
        </p:spPr>
      </p:pic>
      <p:sp>
        <p:nvSpPr>
          <p:cNvPr id="13" name="TextBox 12">
            <a:extLst>
              <a:ext uri="{FF2B5EF4-FFF2-40B4-BE49-F238E27FC236}">
                <a16:creationId xmlns:a16="http://schemas.microsoft.com/office/drawing/2014/main" id="{C386709B-195A-5CA4-1B41-28400314E1FE}"/>
              </a:ext>
            </a:extLst>
          </p:cNvPr>
          <p:cNvSpPr txBox="1"/>
          <p:nvPr/>
        </p:nvSpPr>
        <p:spPr>
          <a:xfrm>
            <a:off x="6965400" y="1178289"/>
            <a:ext cx="4436988" cy="461665"/>
          </a:xfrm>
          <a:prstGeom prst="rect">
            <a:avLst/>
          </a:prstGeom>
          <a:noFill/>
        </p:spPr>
        <p:txBody>
          <a:bodyPr wrap="square" rtlCol="0">
            <a:spAutoFit/>
          </a:bodyPr>
          <a:lstStyle/>
          <a:p>
            <a:r>
              <a:rPr lang="en-US" sz="24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NORTHERN CAMPAIGN</a:t>
            </a:r>
            <a:endParaRPr lang="en-GB" sz="24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A57B909-F784-6B22-C632-671C15DF8B8D}"/>
              </a:ext>
            </a:extLst>
          </p:cNvPr>
          <p:cNvSpPr txBox="1"/>
          <p:nvPr/>
        </p:nvSpPr>
        <p:spPr>
          <a:xfrm>
            <a:off x="1287728" y="1103623"/>
            <a:ext cx="4370512" cy="830997"/>
          </a:xfrm>
          <a:prstGeom prst="rect">
            <a:avLst/>
          </a:prstGeom>
          <a:noFill/>
        </p:spPr>
        <p:txBody>
          <a:bodyPr wrap="square" rtlCol="0">
            <a:spAutoFit/>
          </a:bodyPr>
          <a:lstStyle/>
          <a:p>
            <a:pPr algn="ctr"/>
            <a:r>
              <a:rPr lang="en-US" sz="24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CENTRAL &amp; SOUTHERN </a:t>
            </a:r>
          </a:p>
          <a:p>
            <a:pPr algn="ctr"/>
            <a:r>
              <a:rPr lang="en-US" sz="24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CAMPAIGNS</a:t>
            </a:r>
            <a:endParaRPr lang="en-GB" sz="24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C20DD4D-F80D-B618-FA3F-CDA38350EA17}"/>
              </a:ext>
            </a:extLst>
          </p:cNvPr>
          <p:cNvSpPr txBox="1"/>
          <p:nvPr/>
        </p:nvSpPr>
        <p:spPr>
          <a:xfrm>
            <a:off x="11596071" y="6382444"/>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4</a:t>
            </a:r>
          </a:p>
        </p:txBody>
      </p:sp>
    </p:spTree>
    <p:extLst>
      <p:ext uri="{BB962C8B-B14F-4D97-AF65-F5344CB8AC3E}">
        <p14:creationId xmlns:p14="http://schemas.microsoft.com/office/powerpoint/2010/main" val="37897425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500" fill="hold"/>
                                        <p:tgtEl>
                                          <p:spTgt spid="14"/>
                                        </p:tgtEl>
                                        <p:attrNameLst>
                                          <p:attrName>ppt_w</p:attrName>
                                        </p:attrNameLst>
                                      </p:cBhvr>
                                      <p:tavLst>
                                        <p:tav tm="0">
                                          <p:val>
                                            <p:fltVal val="0"/>
                                          </p:val>
                                        </p:tav>
                                        <p:tav tm="100000">
                                          <p:val>
                                            <p:strVal val="#ppt_w"/>
                                          </p:val>
                                        </p:tav>
                                      </p:tavLst>
                                    </p:anim>
                                    <p:anim calcmode="lin" valueType="num">
                                      <p:cBhvr>
                                        <p:cTn id="15" dur="1500" fill="hold"/>
                                        <p:tgtEl>
                                          <p:spTgt spid="14"/>
                                        </p:tgtEl>
                                        <p:attrNameLst>
                                          <p:attrName>ppt_h</p:attrName>
                                        </p:attrNameLst>
                                      </p:cBhvr>
                                      <p:tavLst>
                                        <p:tav tm="0">
                                          <p:val>
                                            <p:fltVal val="0"/>
                                          </p:val>
                                        </p:tav>
                                        <p:tav tm="100000">
                                          <p:val>
                                            <p:strVal val="#ppt_h"/>
                                          </p:val>
                                        </p:tav>
                                      </p:tavLst>
                                    </p:anim>
                                    <p:animEffect transition="in" filter="fade">
                                      <p:cBhvr>
                                        <p:cTn id="16" dur="1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500" fill="hold"/>
                                        <p:tgtEl>
                                          <p:spTgt spid="10"/>
                                        </p:tgtEl>
                                        <p:attrNameLst>
                                          <p:attrName>ppt_w</p:attrName>
                                        </p:attrNameLst>
                                      </p:cBhvr>
                                      <p:tavLst>
                                        <p:tav tm="0">
                                          <p:val>
                                            <p:fltVal val="0"/>
                                          </p:val>
                                        </p:tav>
                                        <p:tav tm="100000">
                                          <p:val>
                                            <p:strVal val="#ppt_w"/>
                                          </p:val>
                                        </p:tav>
                                      </p:tavLst>
                                    </p:anim>
                                    <p:anim calcmode="lin" valueType="num">
                                      <p:cBhvr>
                                        <p:cTn id="20" dur="1500" fill="hold"/>
                                        <p:tgtEl>
                                          <p:spTgt spid="10"/>
                                        </p:tgtEl>
                                        <p:attrNameLst>
                                          <p:attrName>ppt_h</p:attrName>
                                        </p:attrNameLst>
                                      </p:cBhvr>
                                      <p:tavLst>
                                        <p:tav tm="0">
                                          <p:val>
                                            <p:fltVal val="0"/>
                                          </p:val>
                                        </p:tav>
                                        <p:tav tm="100000">
                                          <p:val>
                                            <p:strVal val="#ppt_h"/>
                                          </p:val>
                                        </p:tav>
                                      </p:tavLst>
                                    </p:anim>
                                    <p:animEffect transition="in" filter="fade">
                                      <p:cBhvr>
                                        <p:cTn id="21" dur="1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500" fill="hold"/>
                                        <p:tgtEl>
                                          <p:spTgt spid="13"/>
                                        </p:tgtEl>
                                        <p:attrNameLst>
                                          <p:attrName>ppt_w</p:attrName>
                                        </p:attrNameLst>
                                      </p:cBhvr>
                                      <p:tavLst>
                                        <p:tav tm="0">
                                          <p:val>
                                            <p:fltVal val="0"/>
                                          </p:val>
                                        </p:tav>
                                        <p:tav tm="100000">
                                          <p:val>
                                            <p:strVal val="#ppt_w"/>
                                          </p:val>
                                        </p:tav>
                                      </p:tavLst>
                                    </p:anim>
                                    <p:anim calcmode="lin" valueType="num">
                                      <p:cBhvr>
                                        <p:cTn id="27" dur="1500" fill="hold"/>
                                        <p:tgtEl>
                                          <p:spTgt spid="13"/>
                                        </p:tgtEl>
                                        <p:attrNameLst>
                                          <p:attrName>ppt_h</p:attrName>
                                        </p:attrNameLst>
                                      </p:cBhvr>
                                      <p:tavLst>
                                        <p:tav tm="0">
                                          <p:val>
                                            <p:fltVal val="0"/>
                                          </p:val>
                                        </p:tav>
                                        <p:tav tm="100000">
                                          <p:val>
                                            <p:strVal val="#ppt_h"/>
                                          </p:val>
                                        </p:tav>
                                      </p:tavLst>
                                    </p:anim>
                                    <p:animEffect transition="in" filter="fade">
                                      <p:cBhvr>
                                        <p:cTn id="28" dur="1500"/>
                                        <p:tgtEl>
                                          <p:spTgt spid="13"/>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500" fill="hold"/>
                                        <p:tgtEl>
                                          <p:spTgt spid="12"/>
                                        </p:tgtEl>
                                        <p:attrNameLst>
                                          <p:attrName>ppt_w</p:attrName>
                                        </p:attrNameLst>
                                      </p:cBhvr>
                                      <p:tavLst>
                                        <p:tav tm="0">
                                          <p:val>
                                            <p:fltVal val="0"/>
                                          </p:val>
                                        </p:tav>
                                        <p:tav tm="100000">
                                          <p:val>
                                            <p:strVal val="#ppt_w"/>
                                          </p:val>
                                        </p:tav>
                                      </p:tavLst>
                                    </p:anim>
                                    <p:anim calcmode="lin" valueType="num">
                                      <p:cBhvr>
                                        <p:cTn id="32" dur="1500" fill="hold"/>
                                        <p:tgtEl>
                                          <p:spTgt spid="12"/>
                                        </p:tgtEl>
                                        <p:attrNameLst>
                                          <p:attrName>ppt_h</p:attrName>
                                        </p:attrNameLst>
                                      </p:cBhvr>
                                      <p:tavLst>
                                        <p:tav tm="0">
                                          <p:val>
                                            <p:fltVal val="0"/>
                                          </p:val>
                                        </p:tav>
                                        <p:tav tm="100000">
                                          <p:val>
                                            <p:strVal val="#ppt_h"/>
                                          </p:val>
                                        </p:tav>
                                      </p:tavLst>
                                    </p:anim>
                                    <p:animEffect transition="in" filter="fade">
                                      <p:cBhvr>
                                        <p:cTn id="33"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3D5B0-2C52-F93C-86F6-92772FC4417D}"/>
              </a:ext>
            </a:extLst>
          </p:cNvPr>
          <p:cNvSpPr txBox="1"/>
          <p:nvPr/>
        </p:nvSpPr>
        <p:spPr>
          <a:xfrm>
            <a:off x="42958" y="24549"/>
            <a:ext cx="12149042" cy="553998"/>
          </a:xfrm>
          <a:prstGeom prst="rect">
            <a:avLst/>
          </a:prstGeom>
          <a:noFill/>
        </p:spPr>
        <p:txBody>
          <a:bodyPr wrap="square" rtlCol="0">
            <a:spAutoFit/>
          </a:bodyPr>
          <a:lstStyle/>
          <a:p>
            <a:pPr algn="ctr"/>
            <a:r>
              <a:rPr lang="en-US" sz="3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Settlement of the Tribes</a:t>
            </a:r>
            <a:endParaRPr lang="en-GB" sz="3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86CCDE0-6D9C-CA2F-37F7-16DF6D3FA362}"/>
              </a:ext>
            </a:extLst>
          </p:cNvPr>
          <p:cNvSpPr txBox="1"/>
          <p:nvPr/>
        </p:nvSpPr>
        <p:spPr>
          <a:xfrm>
            <a:off x="4547448" y="515495"/>
            <a:ext cx="3172784" cy="553998"/>
          </a:xfrm>
          <a:prstGeom prst="rect">
            <a:avLst/>
          </a:prstGeom>
          <a:noFill/>
        </p:spPr>
        <p:txBody>
          <a:bodyPr wrap="square" rtlCol="0">
            <a:spAutoFit/>
          </a:bodyPr>
          <a:lstStyle/>
          <a:p>
            <a:pPr algn="ctr"/>
            <a:r>
              <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c1445BC</a:t>
            </a:r>
            <a:endParaRPr lang="en-GB"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DA09B60-0AED-4A4F-008A-A130353A6D7C}"/>
              </a:ext>
            </a:extLst>
          </p:cNvPr>
          <p:cNvPicPr>
            <a:picLocks noChangeAspect="1"/>
          </p:cNvPicPr>
          <p:nvPr/>
        </p:nvPicPr>
        <p:blipFill rotWithShape="1">
          <a:blip r:embed="rId2"/>
          <a:srcRect l="25988" t="19060" r="27535" b="5325"/>
          <a:stretch/>
        </p:blipFill>
        <p:spPr>
          <a:xfrm>
            <a:off x="3266885" y="1049020"/>
            <a:ext cx="5658230" cy="5753557"/>
          </a:xfrm>
          <a:prstGeom prst="rect">
            <a:avLst/>
          </a:prstGeom>
        </p:spPr>
      </p:pic>
      <p:sp>
        <p:nvSpPr>
          <p:cNvPr id="3" name="TextBox 2">
            <a:extLst>
              <a:ext uri="{FF2B5EF4-FFF2-40B4-BE49-F238E27FC236}">
                <a16:creationId xmlns:a16="http://schemas.microsoft.com/office/drawing/2014/main" id="{19FEAD56-8971-B8FE-0F59-CB3B29CD9259}"/>
              </a:ext>
            </a:extLst>
          </p:cNvPr>
          <p:cNvSpPr txBox="1"/>
          <p:nvPr/>
        </p:nvSpPr>
        <p:spPr>
          <a:xfrm>
            <a:off x="196381" y="1076813"/>
            <a:ext cx="2966312" cy="4893647"/>
          </a:xfrm>
          <a:prstGeom prst="rect">
            <a:avLst/>
          </a:prstGeom>
          <a:noFill/>
        </p:spPr>
        <p:txBody>
          <a:bodyPr wrap="square" rtlCol="0">
            <a:spAutoFit/>
          </a:bodyPr>
          <a:lstStyle/>
          <a:p>
            <a:pPr algn="ctr"/>
            <a:r>
              <a:rPr lang="en-US"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Tribes – 2½ tribes on the east of the Jordan River, and 9 ½ tribes on the west.</a:t>
            </a:r>
          </a:p>
          <a:p>
            <a:pPr algn="ctr"/>
            <a:endParaRPr lang="en-US"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tells Joshua to appoint  6 cities of refuge – 3 on the west of the River Jordan, and 3 on the east</a:t>
            </a:r>
          </a:p>
          <a:p>
            <a:pPr algn="ctr"/>
            <a:r>
              <a:rPr lang="en-US"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Joshua chapter 20</a:t>
            </a:r>
            <a:endPar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31A685E-76B1-9710-CD64-77E2E0DB9067}"/>
              </a:ext>
            </a:extLst>
          </p:cNvPr>
          <p:cNvSpPr/>
          <p:nvPr/>
        </p:nvSpPr>
        <p:spPr>
          <a:xfrm>
            <a:off x="6500772" y="1240764"/>
            <a:ext cx="460268" cy="478679"/>
          </a:xfrm>
          <a:prstGeom prst="flowChartConnector">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owchart: Connector 5">
            <a:extLst>
              <a:ext uri="{FF2B5EF4-FFF2-40B4-BE49-F238E27FC236}">
                <a16:creationId xmlns:a16="http://schemas.microsoft.com/office/drawing/2014/main" id="{EE161956-D647-5FC0-7356-4EA4248D6CEE}"/>
              </a:ext>
            </a:extLst>
          </p:cNvPr>
          <p:cNvSpPr/>
          <p:nvPr/>
        </p:nvSpPr>
        <p:spPr>
          <a:xfrm>
            <a:off x="7318448" y="1954058"/>
            <a:ext cx="460268" cy="478679"/>
          </a:xfrm>
          <a:prstGeom prst="flowChartConnector">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Connector 6">
            <a:extLst>
              <a:ext uri="{FF2B5EF4-FFF2-40B4-BE49-F238E27FC236}">
                <a16:creationId xmlns:a16="http://schemas.microsoft.com/office/drawing/2014/main" id="{9A351D7D-F869-A1E2-0860-74C4463B7BFB}"/>
              </a:ext>
            </a:extLst>
          </p:cNvPr>
          <p:cNvSpPr/>
          <p:nvPr/>
        </p:nvSpPr>
        <p:spPr>
          <a:xfrm>
            <a:off x="7634245" y="2557392"/>
            <a:ext cx="460268" cy="478679"/>
          </a:xfrm>
          <a:prstGeom prst="flowChartConnector">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Connector 7">
            <a:extLst>
              <a:ext uri="{FF2B5EF4-FFF2-40B4-BE49-F238E27FC236}">
                <a16:creationId xmlns:a16="http://schemas.microsoft.com/office/drawing/2014/main" id="{B07D6713-B8D1-7B7A-2C8A-F0ECB5DD9B6E}"/>
              </a:ext>
            </a:extLst>
          </p:cNvPr>
          <p:cNvSpPr/>
          <p:nvPr/>
        </p:nvSpPr>
        <p:spPr>
          <a:xfrm>
            <a:off x="7351442" y="4433308"/>
            <a:ext cx="460268" cy="478679"/>
          </a:xfrm>
          <a:prstGeom prst="flowChartConnector">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Connector 9">
            <a:extLst>
              <a:ext uri="{FF2B5EF4-FFF2-40B4-BE49-F238E27FC236}">
                <a16:creationId xmlns:a16="http://schemas.microsoft.com/office/drawing/2014/main" id="{1683CDEC-DA33-22BB-72C0-3C17D167627A}"/>
              </a:ext>
            </a:extLst>
          </p:cNvPr>
          <p:cNvSpPr/>
          <p:nvPr/>
        </p:nvSpPr>
        <p:spPr>
          <a:xfrm>
            <a:off x="5744172" y="4994204"/>
            <a:ext cx="460268" cy="478679"/>
          </a:xfrm>
          <a:prstGeom prst="flowChartConnector">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a:extLst>
              <a:ext uri="{FF2B5EF4-FFF2-40B4-BE49-F238E27FC236}">
                <a16:creationId xmlns:a16="http://schemas.microsoft.com/office/drawing/2014/main" id="{EAC57752-591E-41A7-8C9E-BD8D5FEC0717}"/>
              </a:ext>
            </a:extLst>
          </p:cNvPr>
          <p:cNvSpPr/>
          <p:nvPr/>
        </p:nvSpPr>
        <p:spPr>
          <a:xfrm>
            <a:off x="6041116" y="3429000"/>
            <a:ext cx="460268" cy="478679"/>
          </a:xfrm>
          <a:prstGeom prst="flowChartConnector">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A20D5A3-F2C8-616E-F43F-A1856E5D5896}"/>
              </a:ext>
            </a:extLst>
          </p:cNvPr>
          <p:cNvSpPr txBox="1"/>
          <p:nvPr/>
        </p:nvSpPr>
        <p:spPr>
          <a:xfrm>
            <a:off x="9202476" y="1115679"/>
            <a:ext cx="2860157" cy="4524315"/>
          </a:xfrm>
          <a:prstGeom prst="rect">
            <a:avLst/>
          </a:prstGeom>
          <a:noFill/>
        </p:spPr>
        <p:txBody>
          <a:bodyPr wrap="square" rtlCol="0">
            <a:spAutoFit/>
          </a:bodyPr>
          <a:lstStyle/>
          <a:p>
            <a:pPr algn="ctr"/>
            <a:r>
              <a:rPr lang="en-US"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was moved from Gilgal to Shiloh, about 8 miles north of Bethel in the land of Ephraim, where it remained for 328 years</a:t>
            </a:r>
          </a:p>
          <a:p>
            <a:pPr algn="ctr"/>
            <a:r>
              <a:rPr lang="en-US"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Joshua 18:1 Judges 18: 31</a:t>
            </a:r>
          </a:p>
          <a:p>
            <a:pPr algn="ctr"/>
            <a:r>
              <a:rPr lang="en-US"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Psalm 78: 60</a:t>
            </a:r>
            <a:endParaRPr lang="en-GB"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D48F4BAF-A753-694A-FBFA-0BA206E8E3AE}"/>
              </a:ext>
            </a:extLst>
          </p:cNvPr>
          <p:cNvSpPr/>
          <p:nvPr/>
        </p:nvSpPr>
        <p:spPr>
          <a:xfrm>
            <a:off x="6003555" y="3776216"/>
            <a:ext cx="460268" cy="478679"/>
          </a:xfrm>
          <a:prstGeom prst="flowChartConnector">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B5EEB1F-23F3-A5EF-408F-D33166DDEB0F}"/>
              </a:ext>
            </a:extLst>
          </p:cNvPr>
          <p:cNvSpPr txBox="1"/>
          <p:nvPr/>
        </p:nvSpPr>
        <p:spPr>
          <a:xfrm>
            <a:off x="11596071" y="6382444"/>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5</a:t>
            </a:r>
          </a:p>
        </p:txBody>
      </p:sp>
    </p:spTree>
    <p:extLst>
      <p:ext uri="{BB962C8B-B14F-4D97-AF65-F5344CB8AC3E}">
        <p14:creationId xmlns:p14="http://schemas.microsoft.com/office/powerpoint/2010/main" val="9099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3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5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500"/>
                                        <p:tgtEl>
                                          <p:spTgt spid="3">
                                            <p:txEl>
                                              <p:pRg st="3" end="3"/>
                                            </p:txEl>
                                          </p:spTgt>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0"/>
                                        <p:tgtEl>
                                          <p:spTgt spid="10"/>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0"/>
                                        <p:tgtEl>
                                          <p:spTgt spid="11"/>
                                        </p:tgtEl>
                                      </p:cBhvr>
                                    </p:animEffect>
                                  </p:childTnLst>
                                </p:cTn>
                              </p:par>
                            </p:childTnLst>
                          </p:cTn>
                        </p:par>
                        <p:par>
                          <p:cTn id="36" fill="hold">
                            <p:stCondLst>
                              <p:cond delay="7500"/>
                            </p:stCondLst>
                            <p:childTnLst>
                              <p:par>
                                <p:cTn id="37" presetID="10"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500"/>
                                        <p:tgtEl>
                                          <p:spTgt spid="5"/>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0"/>
                                        <p:tgtEl>
                                          <p:spTgt spid="8"/>
                                        </p:tgtEl>
                                      </p:cBhvr>
                                    </p:animEffect>
                                  </p:childTnLst>
                                </p:cTn>
                              </p:par>
                            </p:childTnLst>
                          </p:cTn>
                        </p:par>
                        <p:par>
                          <p:cTn id="44" fill="hold">
                            <p:stCondLst>
                              <p:cond delay="12500"/>
                            </p:stCondLst>
                            <p:childTnLst>
                              <p:par>
                                <p:cTn id="45" presetID="1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500"/>
                                        <p:tgtEl>
                                          <p:spTgt spid="7"/>
                                        </p:tgtEl>
                                      </p:cBhvr>
                                    </p:animEffect>
                                  </p:childTnLst>
                                </p:cTn>
                              </p:par>
                            </p:childTnLst>
                          </p:cTn>
                        </p:par>
                        <p:par>
                          <p:cTn id="48" fill="hold">
                            <p:stCondLst>
                              <p:cond delay="15000"/>
                            </p:stCondLst>
                            <p:childTnLst>
                              <p:par>
                                <p:cTn id="49" presetID="1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2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fade">
                                      <p:cBhvr>
                                        <p:cTn id="56" dur="2500"/>
                                        <p:tgtEl>
                                          <p:spTgt spid="12">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2">
                                            <p:txEl>
                                              <p:pRg st="1" end="1"/>
                                            </p:txEl>
                                          </p:spTgt>
                                        </p:tgtEl>
                                        <p:attrNameLst>
                                          <p:attrName>style.visibility</p:attrName>
                                        </p:attrNameLst>
                                      </p:cBhvr>
                                      <p:to>
                                        <p:strVal val="visible"/>
                                      </p:to>
                                    </p:set>
                                    <p:animEffect transition="in" filter="fade">
                                      <p:cBhvr>
                                        <p:cTn id="59" dur="2500"/>
                                        <p:tgtEl>
                                          <p:spTgt spid="12">
                                            <p:txEl>
                                              <p:pRg st="1" end="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xEl>
                                              <p:pRg st="2" end="2"/>
                                            </p:txEl>
                                          </p:spTgt>
                                        </p:tgtEl>
                                        <p:attrNameLst>
                                          <p:attrName>style.visibility</p:attrName>
                                        </p:attrNameLst>
                                      </p:cBhvr>
                                      <p:to>
                                        <p:strVal val="visible"/>
                                      </p:to>
                                    </p:set>
                                    <p:animEffect transition="in" filter="fade">
                                      <p:cBhvr>
                                        <p:cTn id="62" dur="2500"/>
                                        <p:tgtEl>
                                          <p:spTgt spid="12">
                                            <p:txEl>
                                              <p:pRg st="2" end="2"/>
                                            </p:txEl>
                                          </p:spTgt>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2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P spid="11"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8F57F43-5D34-B894-FB3C-EC0D75F26953}"/>
              </a:ext>
            </a:extLst>
          </p:cNvPr>
          <p:cNvPicPr>
            <a:picLocks noChangeAspect="1"/>
          </p:cNvPicPr>
          <p:nvPr/>
        </p:nvPicPr>
        <p:blipFill rotWithShape="1">
          <a:blip r:embed="rId2">
            <a:extLst>
              <a:ext uri="{28A0092B-C50C-407E-A947-70E740481C1C}">
                <a14:useLocalDpi xmlns:a14="http://schemas.microsoft.com/office/drawing/2010/main" val="0"/>
              </a:ext>
            </a:extLst>
          </a:blip>
          <a:srcRect l="1310" t="8308" r="1933" b="18659"/>
          <a:stretch/>
        </p:blipFill>
        <p:spPr>
          <a:xfrm>
            <a:off x="3137663" y="1325523"/>
            <a:ext cx="5973389" cy="5215270"/>
          </a:xfrm>
          <a:prstGeom prst="rect">
            <a:avLst/>
          </a:prstGeom>
          <a:ln w="38100">
            <a:solidFill>
              <a:schemeClr val="accent1"/>
            </a:solidFill>
          </a:ln>
        </p:spPr>
      </p:pic>
      <p:sp>
        <p:nvSpPr>
          <p:cNvPr id="6" name="TextBox 5">
            <a:extLst>
              <a:ext uri="{FF2B5EF4-FFF2-40B4-BE49-F238E27FC236}">
                <a16:creationId xmlns:a16="http://schemas.microsoft.com/office/drawing/2014/main" id="{60167009-A1AE-3447-23C9-9CE447AE4944}"/>
              </a:ext>
            </a:extLst>
          </p:cNvPr>
          <p:cNvSpPr txBox="1"/>
          <p:nvPr/>
        </p:nvSpPr>
        <p:spPr>
          <a:xfrm>
            <a:off x="56707" y="0"/>
            <a:ext cx="12135293" cy="954107"/>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ARK CAPTURED</a:t>
            </a:r>
          </a:p>
          <a:p>
            <a:pPr algn="ct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c1116BC</a:t>
            </a:r>
          </a:p>
        </p:txBody>
      </p:sp>
      <p:pic>
        <p:nvPicPr>
          <p:cNvPr id="2" name="Picture 1" descr="Diagram&#10;&#10;Description automatically generated">
            <a:extLst>
              <a:ext uri="{FF2B5EF4-FFF2-40B4-BE49-F238E27FC236}">
                <a16:creationId xmlns:a16="http://schemas.microsoft.com/office/drawing/2014/main" id="{9A5DA887-89DE-2067-6B03-F38786BC1AF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149" b="87447" l="22583" r="79099">
                        <a14:foregroundMark x1="59279" y1="29149" x2="59279" y2="29149"/>
                        <a14:foregroundMark x1="22583" y1="72340" x2="22583" y2="72340"/>
                        <a14:foregroundMark x1="79219" y1="71064" x2="79219" y2="71064"/>
                        <a14:foregroundMark x1="55916" y1="85213" x2="55916" y2="85213"/>
                        <a14:foregroundMark x1="56997" y1="87447" x2="56997" y2="87447"/>
                      </a14:backgroundRemoval>
                    </a14:imgEffect>
                  </a14:imgLayer>
                </a14:imgProps>
              </a:ext>
              <a:ext uri="{28A0092B-C50C-407E-A947-70E740481C1C}">
                <a14:useLocalDpi xmlns:a14="http://schemas.microsoft.com/office/drawing/2010/main" val="0"/>
              </a:ext>
            </a:extLst>
          </a:blip>
          <a:srcRect l="18139" t="23469" r="16532" b="10369"/>
          <a:stretch/>
        </p:blipFill>
        <p:spPr>
          <a:xfrm>
            <a:off x="5781469" y="4027947"/>
            <a:ext cx="972242" cy="555851"/>
          </a:xfrm>
          <a:prstGeom prst="rect">
            <a:avLst/>
          </a:prstGeom>
          <a:effectLst/>
        </p:spPr>
      </p:pic>
      <p:sp>
        <p:nvSpPr>
          <p:cNvPr id="3" name="Flowchart: Connector 2">
            <a:extLst>
              <a:ext uri="{FF2B5EF4-FFF2-40B4-BE49-F238E27FC236}">
                <a16:creationId xmlns:a16="http://schemas.microsoft.com/office/drawing/2014/main" id="{1519FEA4-160B-95E0-C316-BF22DCA46D96}"/>
              </a:ext>
            </a:extLst>
          </p:cNvPr>
          <p:cNvSpPr/>
          <p:nvPr/>
        </p:nvSpPr>
        <p:spPr>
          <a:xfrm>
            <a:off x="5592314" y="4796260"/>
            <a:ext cx="386335" cy="402083"/>
          </a:xfrm>
          <a:prstGeom prst="flowChartConnector">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739003B-22FA-CCD4-EDE2-4451F4B2BA7A}"/>
              </a:ext>
            </a:extLst>
          </p:cNvPr>
          <p:cNvSpPr txBox="1"/>
          <p:nvPr/>
        </p:nvSpPr>
        <p:spPr>
          <a:xfrm>
            <a:off x="308345" y="1313409"/>
            <a:ext cx="2466754" cy="3816429"/>
          </a:xfrm>
          <a:prstGeom prst="rect">
            <a:avLst/>
          </a:prstGeom>
          <a:noFill/>
        </p:spPr>
        <p:txBody>
          <a:bodyPr wrap="square" rtlCol="0">
            <a:spAutoFit/>
          </a:bodyPr>
          <a:lstStyle/>
          <a:p>
            <a:pPr algn="ct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7 months of capture by the Philistines, the Ark was brought to the house of </a:t>
            </a:r>
            <a:r>
              <a:rPr lang="en-US" sz="22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Abinadab</a:t>
            </a: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which was on a hill in </a:t>
            </a:r>
            <a:r>
              <a:rPr lang="en-US" sz="22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Kirjath-Jearim</a:t>
            </a: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Samuel chapters 1-3,</a:t>
            </a:r>
          </a:p>
          <a:p>
            <a:pPr algn="ct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Samuel 7: 1</a:t>
            </a:r>
          </a:p>
        </p:txBody>
      </p:sp>
      <p:sp>
        <p:nvSpPr>
          <p:cNvPr id="9" name="TextBox 8">
            <a:extLst>
              <a:ext uri="{FF2B5EF4-FFF2-40B4-BE49-F238E27FC236}">
                <a16:creationId xmlns:a16="http://schemas.microsoft.com/office/drawing/2014/main" id="{98CDFCA7-5BA0-B93B-D366-CC4918C369A9}"/>
              </a:ext>
            </a:extLst>
          </p:cNvPr>
          <p:cNvSpPr txBox="1"/>
          <p:nvPr/>
        </p:nvSpPr>
        <p:spPr>
          <a:xfrm>
            <a:off x="9581686" y="1345605"/>
            <a:ext cx="2270052" cy="3816429"/>
          </a:xfrm>
          <a:prstGeom prst="rect">
            <a:avLst/>
          </a:prstGeom>
          <a:noFill/>
        </p:spPr>
        <p:txBody>
          <a:bodyPr wrap="square" rtlCol="0">
            <a:spAutoFit/>
          </a:bodyPr>
          <a:lstStyle/>
          <a:p>
            <a:pPr algn="ctr"/>
            <a:r>
              <a:rPr lang="en-US" sz="22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Abinadab’s</a:t>
            </a: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son, Eleazar was consecrated to look after the Ark.</a:t>
            </a:r>
          </a:p>
          <a:p>
            <a:pPr algn="ct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Samuel 7: 1</a:t>
            </a:r>
          </a:p>
          <a:p>
            <a:pPr algn="ct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remained there for 20 years.</a:t>
            </a:r>
          </a:p>
          <a:p>
            <a:pPr algn="ct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Samuel 7: 2</a:t>
            </a:r>
          </a:p>
          <a:p>
            <a:endParaRPr lang="en-GB" sz="2200" dirty="0"/>
          </a:p>
        </p:txBody>
      </p:sp>
      <p:sp>
        <p:nvSpPr>
          <p:cNvPr id="7" name="TextBox 6">
            <a:extLst>
              <a:ext uri="{FF2B5EF4-FFF2-40B4-BE49-F238E27FC236}">
                <a16:creationId xmlns:a16="http://schemas.microsoft.com/office/drawing/2014/main" id="{E703AE0C-D3EA-0666-EBE4-2F3A50B89336}"/>
              </a:ext>
            </a:extLst>
          </p:cNvPr>
          <p:cNvSpPr txBox="1"/>
          <p:nvPr/>
        </p:nvSpPr>
        <p:spPr>
          <a:xfrm>
            <a:off x="11596071" y="6382444"/>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6</a:t>
            </a:r>
          </a:p>
        </p:txBody>
      </p:sp>
    </p:spTree>
    <p:extLst>
      <p:ext uri="{BB962C8B-B14F-4D97-AF65-F5344CB8AC3E}">
        <p14:creationId xmlns:p14="http://schemas.microsoft.com/office/powerpoint/2010/main" val="3400672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1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10CEEC4C-1D58-2533-1F19-C750CB878ECB}"/>
              </a:ext>
            </a:extLst>
          </p:cNvPr>
          <p:cNvPicPr>
            <a:picLocks noChangeAspect="1"/>
          </p:cNvPicPr>
          <p:nvPr/>
        </p:nvPicPr>
        <p:blipFill rotWithShape="1">
          <a:blip r:embed="rId2">
            <a:extLst>
              <a:ext uri="{28A0092B-C50C-407E-A947-70E740481C1C}">
                <a14:useLocalDpi xmlns:a14="http://schemas.microsoft.com/office/drawing/2010/main" val="0"/>
              </a:ext>
            </a:extLst>
          </a:blip>
          <a:srcRect l="1310" t="8308" r="1933" b="18659"/>
          <a:stretch/>
        </p:blipFill>
        <p:spPr>
          <a:xfrm>
            <a:off x="3137663" y="1325523"/>
            <a:ext cx="5973389" cy="5215270"/>
          </a:xfrm>
          <a:prstGeom prst="rect">
            <a:avLst/>
          </a:prstGeom>
          <a:ln w="38100">
            <a:solidFill>
              <a:schemeClr val="accent1"/>
            </a:solidFill>
          </a:ln>
        </p:spPr>
      </p:pic>
      <p:sp>
        <p:nvSpPr>
          <p:cNvPr id="6" name="TextBox 5">
            <a:extLst>
              <a:ext uri="{FF2B5EF4-FFF2-40B4-BE49-F238E27FC236}">
                <a16:creationId xmlns:a16="http://schemas.microsoft.com/office/drawing/2014/main" id="{60167009-A1AE-3447-23C9-9CE447AE4944}"/>
              </a:ext>
            </a:extLst>
          </p:cNvPr>
          <p:cNvSpPr txBox="1"/>
          <p:nvPr/>
        </p:nvSpPr>
        <p:spPr>
          <a:xfrm>
            <a:off x="56707" y="0"/>
            <a:ext cx="12135293" cy="954107"/>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SAMUEL’s REBUKE</a:t>
            </a:r>
          </a:p>
          <a:p>
            <a:pPr algn="ct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c1096BC</a:t>
            </a:r>
          </a:p>
        </p:txBody>
      </p:sp>
      <p:pic>
        <p:nvPicPr>
          <p:cNvPr id="2" name="Picture 1" descr="Diagram&#10;&#10;Description automatically generated">
            <a:extLst>
              <a:ext uri="{FF2B5EF4-FFF2-40B4-BE49-F238E27FC236}">
                <a16:creationId xmlns:a16="http://schemas.microsoft.com/office/drawing/2014/main" id="{9A5DA887-89DE-2067-6B03-F38786BC1AF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149" b="87447" l="22583" r="79099">
                        <a14:foregroundMark x1="59279" y1="29149" x2="59279" y2="29149"/>
                        <a14:foregroundMark x1="22583" y1="72340" x2="22583" y2="72340"/>
                        <a14:foregroundMark x1="79219" y1="71064" x2="79219" y2="71064"/>
                        <a14:foregroundMark x1="55916" y1="85213" x2="55916" y2="85213"/>
                        <a14:foregroundMark x1="56997" y1="87447" x2="56997" y2="87447"/>
                      </a14:backgroundRemoval>
                    </a14:imgEffect>
                  </a14:imgLayer>
                </a14:imgProps>
              </a:ext>
              <a:ext uri="{28A0092B-C50C-407E-A947-70E740481C1C}">
                <a14:useLocalDpi xmlns:a14="http://schemas.microsoft.com/office/drawing/2010/main" val="0"/>
              </a:ext>
            </a:extLst>
          </a:blip>
          <a:srcRect l="18139" t="23469" r="16532" b="10369"/>
          <a:stretch/>
        </p:blipFill>
        <p:spPr>
          <a:xfrm>
            <a:off x="5279061" y="4846655"/>
            <a:ext cx="499065" cy="285326"/>
          </a:xfrm>
          <a:prstGeom prst="rect">
            <a:avLst/>
          </a:prstGeom>
          <a:effectLst/>
        </p:spPr>
      </p:pic>
      <p:sp>
        <p:nvSpPr>
          <p:cNvPr id="3" name="Flowchart: Connector 2">
            <a:extLst>
              <a:ext uri="{FF2B5EF4-FFF2-40B4-BE49-F238E27FC236}">
                <a16:creationId xmlns:a16="http://schemas.microsoft.com/office/drawing/2014/main" id="{1519FEA4-160B-95E0-C316-BF22DCA46D96}"/>
              </a:ext>
            </a:extLst>
          </p:cNvPr>
          <p:cNvSpPr/>
          <p:nvPr/>
        </p:nvSpPr>
        <p:spPr>
          <a:xfrm>
            <a:off x="5560416" y="4812209"/>
            <a:ext cx="386335" cy="402083"/>
          </a:xfrm>
          <a:prstGeom prst="flowChartConnector">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9D403B3-2C45-EF3D-CCC9-15F35B760E4C}"/>
              </a:ext>
            </a:extLst>
          </p:cNvPr>
          <p:cNvSpPr txBox="1"/>
          <p:nvPr/>
        </p:nvSpPr>
        <p:spPr>
          <a:xfrm>
            <a:off x="326065" y="573475"/>
            <a:ext cx="2410047" cy="4493538"/>
          </a:xfrm>
          <a:prstGeom prst="rect">
            <a:avLst/>
          </a:prstGeom>
          <a:noFill/>
        </p:spPr>
        <p:txBody>
          <a:bodyPr wrap="square" rtlCol="0">
            <a:spAutoFit/>
          </a:bodyPr>
          <a:lstStyle/>
          <a:p>
            <a:pPr algn="ct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the end of the 20 years, Samuel gathers the children of Israel at Mizpah (5 miles NW of Jerusalem), and tells them to turn away from foreign gods – the Baals and </a:t>
            </a:r>
            <a:r>
              <a:rPr lang="en-US" sz="22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Ashtoreths</a:t>
            </a:r>
            <a:r>
              <a:rPr lang="en-US"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GB"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serve the one true God. </a:t>
            </a:r>
          </a:p>
        </p:txBody>
      </p:sp>
      <p:sp>
        <p:nvSpPr>
          <p:cNvPr id="4" name="TextBox 3">
            <a:extLst>
              <a:ext uri="{FF2B5EF4-FFF2-40B4-BE49-F238E27FC236}">
                <a16:creationId xmlns:a16="http://schemas.microsoft.com/office/drawing/2014/main" id="{FAAF5B4F-273D-AA0F-CA05-44082696E1E6}"/>
              </a:ext>
            </a:extLst>
          </p:cNvPr>
          <p:cNvSpPr txBox="1"/>
          <p:nvPr/>
        </p:nvSpPr>
        <p:spPr>
          <a:xfrm>
            <a:off x="9640186" y="574167"/>
            <a:ext cx="2232837" cy="1785104"/>
          </a:xfrm>
          <a:prstGeom prst="rect">
            <a:avLst/>
          </a:prstGeom>
          <a:noFill/>
        </p:spPr>
        <p:txBody>
          <a:bodyPr wrap="square" rtlCol="0">
            <a:spAutoFit/>
          </a:bodyPr>
          <a:lstStyle/>
          <a:p>
            <a:pPr algn="ctr"/>
            <a:r>
              <a:rPr lang="en-GB"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people confess that they had sinned against God. </a:t>
            </a:r>
          </a:p>
          <a:p>
            <a:pPr algn="ctr"/>
            <a:r>
              <a:rPr lang="en-GB" sz="2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Samuel 7: 3-6</a:t>
            </a:r>
          </a:p>
        </p:txBody>
      </p:sp>
      <p:sp>
        <p:nvSpPr>
          <p:cNvPr id="5" name="TextBox 4">
            <a:extLst>
              <a:ext uri="{FF2B5EF4-FFF2-40B4-BE49-F238E27FC236}">
                <a16:creationId xmlns:a16="http://schemas.microsoft.com/office/drawing/2014/main" id="{28FBDF6E-5228-D7F9-6E95-3554FB5A1ED0}"/>
              </a:ext>
            </a:extLst>
          </p:cNvPr>
          <p:cNvSpPr txBox="1"/>
          <p:nvPr/>
        </p:nvSpPr>
        <p:spPr>
          <a:xfrm>
            <a:off x="9540949" y="2729028"/>
            <a:ext cx="2360428" cy="3170099"/>
          </a:xfrm>
          <a:prstGeom prst="rect">
            <a:avLst/>
          </a:prstGeom>
          <a:noFill/>
        </p:spPr>
        <p:txBody>
          <a:bodyPr wrap="square" rtlCol="0">
            <a:spAutoFit/>
          </a:bodyPr>
          <a:lstStyle/>
          <a:p>
            <a:pPr algn="ctr"/>
            <a:r>
              <a:rPr lang="en-US" sz="2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reminder</a:t>
            </a:r>
          </a:p>
          <a:p>
            <a:pPr algn="ctr"/>
            <a:r>
              <a:rPr lang="en-GB" sz="2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John 1: 9 – </a:t>
            </a:r>
          </a:p>
          <a:p>
            <a:pPr algn="ctr"/>
            <a:r>
              <a:rPr lang="en-GB" sz="2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we confess our sins, He (the Lord Jesus Christ) is faithful and just to forgive us our sins and to cleanse us from all  unrighteousness</a:t>
            </a:r>
          </a:p>
        </p:txBody>
      </p:sp>
      <p:sp>
        <p:nvSpPr>
          <p:cNvPr id="9" name="TextBox 8">
            <a:extLst>
              <a:ext uri="{FF2B5EF4-FFF2-40B4-BE49-F238E27FC236}">
                <a16:creationId xmlns:a16="http://schemas.microsoft.com/office/drawing/2014/main" id="{FCBBFED7-1160-AC0A-6B48-9CE965324474}"/>
              </a:ext>
            </a:extLst>
          </p:cNvPr>
          <p:cNvSpPr txBox="1"/>
          <p:nvPr/>
        </p:nvSpPr>
        <p:spPr>
          <a:xfrm>
            <a:off x="11596071" y="6382444"/>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7</a:t>
            </a:r>
          </a:p>
        </p:txBody>
      </p:sp>
    </p:spTree>
    <p:extLst>
      <p:ext uri="{BB962C8B-B14F-4D97-AF65-F5344CB8AC3E}">
        <p14:creationId xmlns:p14="http://schemas.microsoft.com/office/powerpoint/2010/main" val="799376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up)">
                                      <p:cBhvr>
                                        <p:cTn id="25" dur="30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up)">
                                      <p:cBhvr>
                                        <p:cTn id="30" dur="1500"/>
                                        <p:tgtEl>
                                          <p:spTgt spid="4">
                                            <p:txEl>
                                              <p:pRg st="0" end="0"/>
                                            </p:txEl>
                                          </p:spTgt>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up)">
                                      <p:cBhvr>
                                        <p:cTn id="34" dur="1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DE0F47-A2BA-2068-9F13-53D40460353E}"/>
              </a:ext>
            </a:extLst>
          </p:cNvPr>
          <p:cNvPicPr>
            <a:picLocks noChangeAspect="1"/>
          </p:cNvPicPr>
          <p:nvPr/>
        </p:nvPicPr>
        <p:blipFill rotWithShape="1">
          <a:blip r:embed="rId2"/>
          <a:srcRect l="26687" t="19862" r="28355" b="5166"/>
          <a:stretch/>
        </p:blipFill>
        <p:spPr>
          <a:xfrm>
            <a:off x="3452037" y="1245403"/>
            <a:ext cx="5287925" cy="5511333"/>
          </a:xfrm>
          <a:prstGeom prst="rect">
            <a:avLst/>
          </a:prstGeom>
        </p:spPr>
      </p:pic>
      <p:sp>
        <p:nvSpPr>
          <p:cNvPr id="2" name="TextBox 1">
            <a:extLst>
              <a:ext uri="{FF2B5EF4-FFF2-40B4-BE49-F238E27FC236}">
                <a16:creationId xmlns:a16="http://schemas.microsoft.com/office/drawing/2014/main" id="{D9C3D5B0-2C52-F93C-86F6-92772FC4417D}"/>
              </a:ext>
            </a:extLst>
          </p:cNvPr>
          <p:cNvSpPr txBox="1"/>
          <p:nvPr/>
        </p:nvSpPr>
        <p:spPr>
          <a:xfrm>
            <a:off x="21479" y="0"/>
            <a:ext cx="12149042" cy="584775"/>
          </a:xfrm>
          <a:prstGeom prst="rect">
            <a:avLst/>
          </a:prstGeom>
          <a:noFill/>
        </p:spPr>
        <p:txBody>
          <a:bodyPr wrap="square" rtlCol="0">
            <a:spAutoFit/>
          </a:bodyPr>
          <a:lstStyle/>
          <a:p>
            <a:pPr algn="ctr"/>
            <a:r>
              <a:rPr lang="en-US" sz="32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King David’s Reign</a:t>
            </a:r>
            <a:endParaRPr lang="en-GB" sz="32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86CCDE0-6D9C-CA2F-37F7-16DF6D3FA362}"/>
              </a:ext>
            </a:extLst>
          </p:cNvPr>
          <p:cNvSpPr txBox="1"/>
          <p:nvPr/>
        </p:nvSpPr>
        <p:spPr>
          <a:xfrm>
            <a:off x="4547448" y="558454"/>
            <a:ext cx="317278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c1045BC</a:t>
            </a:r>
            <a:endParaRPr lang="en-GB"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1708F5C7-DDD1-6CDF-A45D-154E0B5AB1DF}"/>
              </a:ext>
            </a:extLst>
          </p:cNvPr>
          <p:cNvSpPr/>
          <p:nvPr/>
        </p:nvSpPr>
        <p:spPr>
          <a:xfrm>
            <a:off x="5865866" y="4507495"/>
            <a:ext cx="460268" cy="485118"/>
          </a:xfrm>
          <a:prstGeom prst="flowChartConnec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C9C2ECD-C2A0-BFD4-6038-0DFD034EAF44}"/>
              </a:ext>
            </a:extLst>
          </p:cNvPr>
          <p:cNvSpPr txBox="1"/>
          <p:nvPr/>
        </p:nvSpPr>
        <p:spPr>
          <a:xfrm>
            <a:off x="320949" y="563953"/>
            <a:ext cx="2488864" cy="3785652"/>
          </a:xfrm>
          <a:prstGeom prst="rect">
            <a:avLst/>
          </a:prstGeom>
          <a:noFill/>
        </p:spPr>
        <p:txBody>
          <a:bodyPr wrap="square" rtlCol="0">
            <a:spAutoFit/>
          </a:bodyPr>
          <a:lstStyle/>
          <a:p>
            <a:pPr algn="ct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King David moves the Ark from the house of </a:t>
            </a:r>
            <a:r>
              <a:rPr lang="en-US" sz="20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Abinadab</a:t>
            </a: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t>
            </a:r>
            <a:r>
              <a:rPr lang="en-US" sz="20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Kirjath-Jearim</a:t>
            </a: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the house of Obed Edom in Jerusalem, where it remained for 3 months</a:t>
            </a:r>
          </a:p>
          <a:p>
            <a:pPr algn="ct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Samuel</a:t>
            </a:r>
          </a:p>
          <a:p>
            <a:pPr algn="ct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chapter 6</a:t>
            </a:r>
          </a:p>
          <a:p>
            <a:pPr algn="ct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Chronicles chapter 13</a:t>
            </a:r>
          </a:p>
        </p:txBody>
      </p:sp>
      <p:sp>
        <p:nvSpPr>
          <p:cNvPr id="10" name="TextBox 9">
            <a:extLst>
              <a:ext uri="{FF2B5EF4-FFF2-40B4-BE49-F238E27FC236}">
                <a16:creationId xmlns:a16="http://schemas.microsoft.com/office/drawing/2014/main" id="{B2A0DC14-766A-B676-7B37-5E4563365901}"/>
              </a:ext>
            </a:extLst>
          </p:cNvPr>
          <p:cNvSpPr txBox="1"/>
          <p:nvPr/>
        </p:nvSpPr>
        <p:spPr>
          <a:xfrm>
            <a:off x="9312356" y="3429000"/>
            <a:ext cx="1985433" cy="1938992"/>
          </a:xfrm>
          <a:prstGeom prst="rect">
            <a:avLst/>
          </a:prstGeom>
          <a:noFill/>
        </p:spPr>
        <p:txBody>
          <a:bodyPr wrap="square" rtlCol="0">
            <a:spAutoFit/>
          </a:bodyPr>
          <a:lstStyle/>
          <a:p>
            <a:pPr algn="ct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Sacrifices were offered at the Tabernacle in Gibeon</a:t>
            </a:r>
          </a:p>
          <a:p>
            <a:pPr algn="ct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Chronicles 16: 39-40</a:t>
            </a:r>
          </a:p>
        </p:txBody>
      </p:sp>
      <p:sp>
        <p:nvSpPr>
          <p:cNvPr id="12" name="TextBox 11">
            <a:extLst>
              <a:ext uri="{FF2B5EF4-FFF2-40B4-BE49-F238E27FC236}">
                <a16:creationId xmlns:a16="http://schemas.microsoft.com/office/drawing/2014/main" id="{3A420BA8-AD6D-71D6-C41C-7EB6005B46A4}"/>
              </a:ext>
            </a:extLst>
          </p:cNvPr>
          <p:cNvSpPr txBox="1"/>
          <p:nvPr/>
        </p:nvSpPr>
        <p:spPr>
          <a:xfrm>
            <a:off x="9403449" y="553858"/>
            <a:ext cx="1985433" cy="2554545"/>
          </a:xfrm>
          <a:prstGeom prst="rect">
            <a:avLst/>
          </a:prstGeom>
          <a:noFill/>
        </p:spPr>
        <p:txBody>
          <a:bodyPr wrap="square" rtlCol="0">
            <a:spAutoFit/>
          </a:bodyPr>
          <a:lstStyle/>
          <a:p>
            <a:pPr algn="ct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3 months, King David moved the Ark to a Tabernacle (Tent) which he had prepared in Jerusalem </a:t>
            </a:r>
          </a:p>
          <a:p>
            <a:pPr algn="ct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Samuel 6:17</a:t>
            </a:r>
          </a:p>
        </p:txBody>
      </p:sp>
      <p:pic>
        <p:nvPicPr>
          <p:cNvPr id="6" name="Picture 5" descr="Diagram&#10;&#10;Description automatically generated">
            <a:extLst>
              <a:ext uri="{FF2B5EF4-FFF2-40B4-BE49-F238E27FC236}">
                <a16:creationId xmlns:a16="http://schemas.microsoft.com/office/drawing/2014/main" id="{6CE82AC0-FB74-2622-E579-2021587C5FAB}"/>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29043" b="85532" l="21982" r="80180">
                        <a14:foregroundMark x1="78318" y1="70745" x2="78318" y2="70745"/>
                        <a14:foregroundMark x1="21982" y1="72447" x2="21982" y2="72447"/>
                        <a14:foregroundMark x1="53453" y1="82766" x2="53453" y2="82766"/>
                        <a14:foregroundMark x1="54054" y1="85532" x2="54054" y2="85532"/>
                        <a14:foregroundMark x1="42282" y1="29787" x2="42282" y2="29787"/>
                        <a14:foregroundMark x1="52733" y1="37340" x2="52733" y2="37340"/>
                        <a14:foregroundMark x1="52432" y1="37766" x2="52432" y2="37766"/>
                        <a14:foregroundMark x1="51952" y1="38511" x2="51952" y2="38511"/>
                        <a14:foregroundMark x1="51832" y1="39255" x2="51832" y2="39255"/>
                        <a14:foregroundMark x1="47387" y1="37340" x2="47387" y2="37340"/>
                        <a14:foregroundMark x1="57357" y1="29043" x2="57357" y2="29043"/>
                        <a14:foregroundMark x1="35616" y1="31702" x2="35616" y2="31702"/>
                        <a14:foregroundMark x1="40120" y1="29043" x2="40120" y2="29043"/>
                        <a14:foregroundMark x1="38919" y1="29681" x2="38919" y2="29681"/>
                        <a14:foregroundMark x1="80180" y1="71170" x2="80180" y2="71170"/>
                        <a14:backgroundMark x1="7207" y1="7447" x2="7207" y2="7447"/>
                        <a14:backgroundMark x1="24084" y1="39255" x2="24084" y2="39255"/>
                        <a14:backgroundMark x1="24084" y1="39255" x2="24084" y2="39255"/>
                        <a14:backgroundMark x1="24084" y1="39255" x2="24084" y2="39255"/>
                        <a14:backgroundMark x1="52072" y1="47234" x2="52072" y2="47234"/>
                        <a14:backgroundMark x1="53814" y1="44255" x2="53814" y2="44255"/>
                        <a14:backgroundMark x1="50150" y1="49362" x2="50150" y2="49362"/>
                        <a14:backgroundMark x1="50511" y1="51915" x2="50511" y2="51915"/>
                        <a14:backgroundMark x1="50811" y1="51383" x2="50811" y2="51383"/>
                        <a14:backgroundMark x1="45826" y1="34468" x2="45646" y2="33936"/>
                        <a14:backgroundMark x1="44865" y1="34043" x2="44865" y2="34043"/>
                        <a14:backgroundMark x1="58198" y1="33298" x2="58198" y2="33298"/>
                        <a14:backgroundMark x1="58619" y1="33191" x2="58619" y2="33191"/>
                        <a14:backgroundMark x1="58859" y1="33511" x2="58859" y2="33511"/>
                      </a14:backgroundRemoval>
                    </a14:imgEffect>
                  </a14:imgLayer>
                </a14:imgProps>
              </a:ext>
              <a:ext uri="{28A0092B-C50C-407E-A947-70E740481C1C}">
                <a14:useLocalDpi xmlns:a14="http://schemas.microsoft.com/office/drawing/2010/main" val="0"/>
              </a:ext>
            </a:extLst>
          </a:blip>
          <a:srcRect l="18139" t="23469" r="16532" b="10369"/>
          <a:stretch/>
        </p:blipFill>
        <p:spPr>
          <a:xfrm>
            <a:off x="304900" y="5026125"/>
            <a:ext cx="2786004" cy="1592580"/>
          </a:xfrm>
          <a:prstGeom prst="rect">
            <a:avLst/>
          </a:prstGeom>
          <a:noFill/>
          <a:effectLst/>
        </p:spPr>
      </p:pic>
      <p:pic>
        <p:nvPicPr>
          <p:cNvPr id="7" name="Picture 6" descr="A picture containing text, military vehicle&#10;&#10;Description automatically generated">
            <a:extLst>
              <a:ext uri="{FF2B5EF4-FFF2-40B4-BE49-F238E27FC236}">
                <a16:creationId xmlns:a16="http://schemas.microsoft.com/office/drawing/2014/main" id="{838C0A1F-660B-537F-91E4-A9AF3A35E54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02" b="89880" l="1467" r="98433">
                        <a14:foregroundMark x1="8467" y1="42834" x2="8467" y2="42834"/>
                        <a14:foregroundMark x1="4567" y1="44584" x2="4567" y2="44584"/>
                        <a14:foregroundMark x1="1467" y1="43326" x2="1467" y2="43326"/>
                        <a14:foregroundMark x1="98433" y1="53556" x2="98433" y2="53556"/>
                        <a14:foregroundMark x1="47600" y1="28282" x2="47600" y2="28282"/>
                        <a14:foregroundMark x1="46833" y1="32440" x2="46833" y2="32440"/>
                        <a14:foregroundMark x1="43333" y1="22702" x2="43333" y2="22702"/>
                        <a14:foregroundMark x1="43900" y1="22210" x2="43900" y2="22210"/>
                        <a14:foregroundMark x1="46633" y1="19967" x2="46633" y2="19967"/>
                        <a14:foregroundMark x1="48200" y1="19475" x2="48200" y2="19475"/>
                        <a14:foregroundMark x1="50233" y1="19803" x2="50233" y2="19803"/>
                        <a14:foregroundMark x1="46167" y1="17123" x2="46167" y2="17123"/>
                        <a14:foregroundMark x1="47700" y1="16302" x2="47700" y2="16302"/>
                        <a14:foregroundMark x1="45267" y1="15810" x2="45267" y2="15810"/>
                        <a14:foregroundMark x1="46533" y1="14387" x2="46533" y2="14387"/>
                        <a14:foregroundMark x1="48400" y1="15810" x2="48400" y2="15810"/>
                        <a14:foregroundMark x1="43233" y1="15810" x2="43233" y2="15810"/>
                        <a14:foregroundMark x1="41367" y1="16466" x2="41367" y2="16466"/>
                        <a14:foregroundMark x1="67967" y1="85996" x2="67967" y2="85996"/>
                        <a14:foregroundMark x1="84033" y1="82440" x2="84033" y2="82440"/>
                        <a14:foregroundMark x1="90367" y1="71772" x2="90367" y2="71772"/>
                        <a14:foregroundMark x1="83933" y1="84683" x2="83933" y2="84683"/>
                        <a14:foregroundMark x1="85967" y1="80853" x2="85967" y2="80853"/>
                        <a14:foregroundMark x1="39633" y1="87418" x2="39633" y2="87418"/>
                        <a14:foregroundMark x1="40000" y1="87424" x2="40000" y2="87424"/>
                        <a14:foregroundMark x1="46667" y1="86815" x2="46667" y2="86815"/>
                        <a14:foregroundMark x1="25679" y1="89655" x2="25679" y2="89655"/>
                        <a14:foregroundMark x1="84444" y1="82150" x2="84444" y2="82150"/>
                        <a14:foregroundMark x1="84568" y1="80933" x2="84568" y2="80933"/>
                        <a14:backgroundMark x1="59867" y1="91083" x2="59867" y2="91083"/>
                        <a14:backgroundMark x1="15467" y1="69694" x2="15467" y2="69694"/>
                        <a14:backgroundMark x1="84900" y1="82276" x2="84900" y2="82276"/>
                        <a14:backgroundMark x1="84600" y1="84354" x2="84600" y2="84354"/>
                        <a14:backgroundMark x1="84433" y1="80525" x2="84433" y2="80525"/>
                        <a14:backgroundMark x1="90933" y1="71772" x2="90933" y2="71772"/>
                        <a14:backgroundMark x1="47433" y1="85996" x2="47433" y2="85996"/>
                        <a14:backgroundMark x1="26500" y1="90427" x2="26500" y2="90427"/>
                      </a14:backgroundRemoval>
                    </a14:imgEffect>
                  </a14:imgLayer>
                </a14:imgProps>
              </a:ext>
              <a:ext uri="{28A0092B-C50C-407E-A947-70E740481C1C}">
                <a14:useLocalDpi xmlns:a14="http://schemas.microsoft.com/office/drawing/2010/main" val="0"/>
              </a:ext>
            </a:extLst>
          </a:blip>
          <a:stretch>
            <a:fillRect/>
          </a:stretch>
        </p:blipFill>
        <p:spPr>
          <a:xfrm>
            <a:off x="9081452" y="5042985"/>
            <a:ext cx="2570797" cy="1751374"/>
          </a:xfrm>
          <a:prstGeom prst="rect">
            <a:avLst/>
          </a:prstGeom>
        </p:spPr>
      </p:pic>
      <p:sp>
        <p:nvSpPr>
          <p:cNvPr id="8" name="TextBox 7">
            <a:extLst>
              <a:ext uri="{FF2B5EF4-FFF2-40B4-BE49-F238E27FC236}">
                <a16:creationId xmlns:a16="http://schemas.microsoft.com/office/drawing/2014/main" id="{5DAF8965-3B83-093B-CC90-2E3FD6A2B656}"/>
              </a:ext>
            </a:extLst>
          </p:cNvPr>
          <p:cNvSpPr txBox="1"/>
          <p:nvPr/>
        </p:nvSpPr>
        <p:spPr>
          <a:xfrm>
            <a:off x="11596071" y="6382444"/>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8</a:t>
            </a:r>
          </a:p>
        </p:txBody>
      </p:sp>
    </p:spTree>
    <p:extLst>
      <p:ext uri="{BB962C8B-B14F-4D97-AF65-F5344CB8AC3E}">
        <p14:creationId xmlns:p14="http://schemas.microsoft.com/office/powerpoint/2010/main" val="2933959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500"/>
                                        <p:tgtEl>
                                          <p:spTgt spid="1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1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1500"/>
                                        <p:tgtEl>
                                          <p:spTgt spid="10"/>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descr="C:\Users\Mark\Documents\My Scans\EPSON SCANS\Solomon's Temple foundations - coloured.jpg">
            <a:extLst>
              <a:ext uri="{FF2B5EF4-FFF2-40B4-BE49-F238E27FC236}">
                <a16:creationId xmlns:a16="http://schemas.microsoft.com/office/drawing/2014/main" id="{2ACBC452-6E0C-88AC-78D2-7D46E047EDE2}"/>
              </a:ext>
            </a:extLst>
          </p:cNvPr>
          <p:cNvPicPr>
            <a:picLocks noChangeAspect="1" noChangeArrowheads="1"/>
          </p:cNvPicPr>
          <p:nvPr/>
        </p:nvPicPr>
        <p:blipFill rotWithShape="1">
          <a:blip r:embed="rId2"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l="20792" r="19865" b="16530"/>
          <a:stretch/>
        </p:blipFill>
        <p:spPr bwMode="auto">
          <a:xfrm>
            <a:off x="0" y="4032448"/>
            <a:ext cx="12192000" cy="2852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B6D68A-B891-59C4-D005-0EA26325CA22}"/>
              </a:ext>
            </a:extLst>
          </p:cNvPr>
          <p:cNvSpPr txBox="1"/>
          <p:nvPr/>
        </p:nvSpPr>
        <p:spPr>
          <a:xfrm>
            <a:off x="0" y="35441"/>
            <a:ext cx="12192000" cy="1077218"/>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King Solomon’s Reign</a:t>
            </a:r>
          </a:p>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c1012BC</a:t>
            </a:r>
            <a:endParaRPr lang="en-GB"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2332886-43C1-605F-1D2F-FAF87DCECFB9}"/>
              </a:ext>
            </a:extLst>
          </p:cNvPr>
          <p:cNvSpPr txBox="1"/>
          <p:nvPr/>
        </p:nvSpPr>
        <p:spPr>
          <a:xfrm>
            <a:off x="347328" y="1182231"/>
            <a:ext cx="3572539" cy="1938992"/>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had given David the plans for the building of the Temple at Jerusalem</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Samuel 7: 1 - 9</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Chronicles 28: 11-12 </a:t>
            </a:r>
            <a:endParaRPr lang="en-GB"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43D838B-54F1-5606-AEFF-F2250314F1CF}"/>
              </a:ext>
            </a:extLst>
          </p:cNvPr>
          <p:cNvSpPr txBox="1"/>
          <p:nvPr/>
        </p:nvSpPr>
        <p:spPr>
          <a:xfrm>
            <a:off x="4309730" y="1880436"/>
            <a:ext cx="3572539" cy="1569660"/>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David gathers materials for the building of the Temple</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Chronicles 29: 1- 9 </a:t>
            </a:r>
            <a:endParaRPr lang="en-GB"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2EDF51-445E-5458-A57E-72D7D6E3C3C9}"/>
              </a:ext>
            </a:extLst>
          </p:cNvPr>
          <p:cNvSpPr txBox="1"/>
          <p:nvPr/>
        </p:nvSpPr>
        <p:spPr>
          <a:xfrm>
            <a:off x="8296936" y="2390794"/>
            <a:ext cx="3572539" cy="1569660"/>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Solomon starts to lay the foundations of the Temple on Mount Moriah</a:t>
            </a:r>
          </a:p>
          <a:p>
            <a:pPr algn="ctr"/>
            <a:r>
              <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Chronicles 3: 1 - 3 </a:t>
            </a:r>
            <a:endParaRPr lang="en-GB"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1FA70C7-7CAE-7F13-5B22-A6D3AAB20152}"/>
              </a:ext>
            </a:extLst>
          </p:cNvPr>
          <p:cNvSpPr txBox="1"/>
          <p:nvPr/>
        </p:nvSpPr>
        <p:spPr>
          <a:xfrm>
            <a:off x="2573068" y="4543646"/>
            <a:ext cx="7003316" cy="1815882"/>
          </a:xfrm>
          <a:prstGeom prst="rect">
            <a:avLst/>
          </a:prstGeom>
          <a:noFill/>
        </p:spPr>
        <p:txBody>
          <a:bodyPr wrap="square" rtlCol="0">
            <a:spAutoFit/>
          </a:bodyPr>
          <a:lstStyle/>
          <a:p>
            <a:pPr algn="ct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Christian work must be based on the  foundation of the Lord Jesus Christ</a:t>
            </a:r>
          </a:p>
          <a:p>
            <a:pPr algn="ct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Corinthians 3: 11</a:t>
            </a:r>
          </a:p>
          <a:p>
            <a:pPr algn="ctr"/>
            <a:endParaRPr lang="en-GB"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AD229C0-06B5-6C6E-1FAF-A2DFB819DF17}"/>
              </a:ext>
            </a:extLst>
          </p:cNvPr>
          <p:cNvSpPr txBox="1"/>
          <p:nvPr/>
        </p:nvSpPr>
        <p:spPr>
          <a:xfrm>
            <a:off x="11596071" y="6382444"/>
            <a:ext cx="358775" cy="338137"/>
          </a:xfrm>
          <a:prstGeom prst="rect">
            <a:avLst/>
          </a:prstGeom>
          <a:solidFill>
            <a:srgbClr val="FF0000"/>
          </a:solidFill>
        </p:spPr>
        <p:txBody>
          <a:bodyPr>
            <a:spAutoFit/>
          </a:bodyPr>
          <a:lstStyle/>
          <a:p>
            <a:pPr algn="ctr">
              <a:defRPr/>
            </a:pPr>
            <a:r>
              <a:rPr lang="en-GB" sz="1600" dirty="0">
                <a:effectLst>
                  <a:outerShdw blurRad="38100" dist="38100" dir="2700000" algn="tl">
                    <a:srgbClr val="000000">
                      <a:alpha val="43137"/>
                    </a:srgbClr>
                  </a:outerShdw>
                </a:effectLst>
                <a:latin typeface="Arial Black" panose="020B0A04020102020204" pitchFamily="34" charset="0"/>
              </a:rPr>
              <a:t>9</a:t>
            </a:r>
          </a:p>
        </p:txBody>
      </p:sp>
    </p:spTree>
    <p:extLst>
      <p:ext uri="{BB962C8B-B14F-4D97-AF65-F5344CB8AC3E}">
        <p14:creationId xmlns:p14="http://schemas.microsoft.com/office/powerpoint/2010/main" val="2693087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75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750"/>
                                        <p:tgtEl>
                                          <p:spTgt spid="6"/>
                                        </p:tgtEl>
                                      </p:cBhvr>
                                    </p:animEffect>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3469</TotalTime>
  <Words>1309</Words>
  <Application>Microsoft Office PowerPoint</Application>
  <PresentationFormat>Widescreen</PresentationFormat>
  <Paragraphs>202</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Black</vt:lpstr>
      <vt:lpstr>Calibri</vt:lpstr>
      <vt:lpstr>Calibri Light</vt:lpstr>
      <vt:lpstr>Freestyle Script</vt:lpstr>
      <vt:lpstr>MV Boli</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Mark Stapleton</dc:creator>
  <cp:lastModifiedBy>Mark Stapleton</cp:lastModifiedBy>
  <cp:revision>75</cp:revision>
  <dcterms:created xsi:type="dcterms:W3CDTF">2022-08-24T16:07:00Z</dcterms:created>
  <dcterms:modified xsi:type="dcterms:W3CDTF">2024-05-16T10:36:48Z</dcterms:modified>
</cp:coreProperties>
</file>