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69" r:id="rId3"/>
    <p:sldId id="292" r:id="rId4"/>
    <p:sldId id="313" r:id="rId5"/>
    <p:sldId id="301" r:id="rId6"/>
    <p:sldId id="317" r:id="rId7"/>
    <p:sldId id="307" r:id="rId8"/>
    <p:sldId id="288" r:id="rId9"/>
    <p:sldId id="316" r:id="rId10"/>
    <p:sldId id="308" r:id="rId11"/>
    <p:sldId id="314" r:id="rId12"/>
    <p:sldId id="326" r:id="rId13"/>
    <p:sldId id="309" r:id="rId14"/>
    <p:sldId id="31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0" autoAdjust="0"/>
    <p:restoredTop sz="94660"/>
  </p:normalViewPr>
  <p:slideViewPr>
    <p:cSldViewPr snapToGrid="0" showGuides="1">
      <p:cViewPr varScale="1">
        <p:scale>
          <a:sx n="75" d="100"/>
          <a:sy n="75" d="100"/>
        </p:scale>
        <p:origin x="317" y="-13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E6EAF-919D-4CFE-B20A-BDE4D3ABF1B5}" type="datetimeFigureOut">
              <a:rPr lang="en-GB" smtClean="0"/>
              <a:t>17/05/2024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A9FB6-2238-46A9-94B3-25486C426814}" type="slidenum">
              <a:rPr lang="en-GB" smtClean="0"/>
              <a:t>‹#›</a:t>
            </a:fld>
            <a:endParaRPr lang="en-GB"/>
          </a:p>
        </p:txBody>
      </p:sp>
    </p:spTree>
    <p:extLst>
      <p:ext uri="{BB962C8B-B14F-4D97-AF65-F5344CB8AC3E}">
        <p14:creationId xmlns:p14="http://schemas.microsoft.com/office/powerpoint/2010/main" val="194147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B5A4-6CD5-4774-87E5-4C091180AF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616DA6E-67DE-4A4B-A20A-99DC86AEDD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9844C10-AFF0-441C-926A-A5342502ECDB}"/>
              </a:ext>
            </a:extLst>
          </p:cNvPr>
          <p:cNvSpPr>
            <a:spLocks noGrp="1"/>
          </p:cNvSpPr>
          <p:nvPr>
            <p:ph type="dt" sz="half" idx="10"/>
          </p:nvPr>
        </p:nvSpPr>
        <p:spPr/>
        <p:txBody>
          <a:bodyPr/>
          <a:lstStyle/>
          <a:p>
            <a:fld id="{622DAB99-6E99-48F7-BFFE-BF36B401CE3D}" type="datetimeFigureOut">
              <a:rPr lang="en-GB" smtClean="0"/>
              <a:t>17/05/2024</a:t>
            </a:fld>
            <a:endParaRPr lang="en-GB"/>
          </a:p>
        </p:txBody>
      </p:sp>
      <p:sp>
        <p:nvSpPr>
          <p:cNvPr id="5" name="Footer Placeholder 4">
            <a:extLst>
              <a:ext uri="{FF2B5EF4-FFF2-40B4-BE49-F238E27FC236}">
                <a16:creationId xmlns:a16="http://schemas.microsoft.com/office/drawing/2014/main" id="{A639675D-E471-4D5F-8145-74C1DFD80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22941B-7CDE-41FD-9DE5-E13C9B6A5467}"/>
              </a:ext>
            </a:extLst>
          </p:cNvPr>
          <p:cNvSpPr>
            <a:spLocks noGrp="1"/>
          </p:cNvSpPr>
          <p:nvPr>
            <p:ph type="sldNum" sz="quarter" idx="12"/>
          </p:nvPr>
        </p:nvSpPr>
        <p:spPr/>
        <p:txBody>
          <a:bodyPr/>
          <a:lstStyle/>
          <a:p>
            <a:fld id="{6FE445D9-A42C-4686-A154-7D8EB3A67215}" type="slidenum">
              <a:rPr lang="en-GB" smtClean="0"/>
              <a:t>‹#›</a:t>
            </a:fld>
            <a:endParaRPr lang="en-GB"/>
          </a:p>
        </p:txBody>
      </p:sp>
    </p:spTree>
    <p:extLst>
      <p:ext uri="{BB962C8B-B14F-4D97-AF65-F5344CB8AC3E}">
        <p14:creationId xmlns:p14="http://schemas.microsoft.com/office/powerpoint/2010/main" val="3240426913"/>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49EF-4908-4CC9-BAF9-5ED4C06A6D5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15C4F6-0DBA-4D05-9C1B-FF52DC58D9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B9E369-E4EF-4394-BD04-597222AA4BAE}"/>
              </a:ext>
            </a:extLst>
          </p:cNvPr>
          <p:cNvSpPr>
            <a:spLocks noGrp="1"/>
          </p:cNvSpPr>
          <p:nvPr>
            <p:ph type="dt" sz="half" idx="10"/>
          </p:nvPr>
        </p:nvSpPr>
        <p:spPr/>
        <p:txBody>
          <a:bodyPr/>
          <a:lstStyle/>
          <a:p>
            <a:fld id="{622DAB99-6E99-48F7-BFFE-BF36B401CE3D}" type="datetimeFigureOut">
              <a:rPr lang="en-GB" smtClean="0"/>
              <a:t>17/05/2024</a:t>
            </a:fld>
            <a:endParaRPr lang="en-GB"/>
          </a:p>
        </p:txBody>
      </p:sp>
      <p:sp>
        <p:nvSpPr>
          <p:cNvPr id="5" name="Footer Placeholder 4">
            <a:extLst>
              <a:ext uri="{FF2B5EF4-FFF2-40B4-BE49-F238E27FC236}">
                <a16:creationId xmlns:a16="http://schemas.microsoft.com/office/drawing/2014/main" id="{6B1A418F-E59A-448A-9F02-3E98F976BC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14DA4D-7C6E-4477-9EBB-EEC0E1E8145C}"/>
              </a:ext>
            </a:extLst>
          </p:cNvPr>
          <p:cNvSpPr>
            <a:spLocks noGrp="1"/>
          </p:cNvSpPr>
          <p:nvPr>
            <p:ph type="sldNum" sz="quarter" idx="12"/>
          </p:nvPr>
        </p:nvSpPr>
        <p:spPr/>
        <p:txBody>
          <a:bodyPr/>
          <a:lstStyle/>
          <a:p>
            <a:fld id="{6FE445D9-A42C-4686-A154-7D8EB3A67215}" type="slidenum">
              <a:rPr lang="en-GB" smtClean="0"/>
              <a:t>‹#›</a:t>
            </a:fld>
            <a:endParaRPr lang="en-GB"/>
          </a:p>
        </p:txBody>
      </p:sp>
    </p:spTree>
    <p:extLst>
      <p:ext uri="{BB962C8B-B14F-4D97-AF65-F5344CB8AC3E}">
        <p14:creationId xmlns:p14="http://schemas.microsoft.com/office/powerpoint/2010/main" val="1524537859"/>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1DE18E-12C8-4CDE-B7BA-999CC41D9A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604986-B64C-4057-9CE2-FB83AACE14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CCB4C0-E15D-4A5F-AED0-2ED9A0DC65A9}"/>
              </a:ext>
            </a:extLst>
          </p:cNvPr>
          <p:cNvSpPr>
            <a:spLocks noGrp="1"/>
          </p:cNvSpPr>
          <p:nvPr>
            <p:ph type="dt" sz="half" idx="10"/>
          </p:nvPr>
        </p:nvSpPr>
        <p:spPr/>
        <p:txBody>
          <a:bodyPr/>
          <a:lstStyle/>
          <a:p>
            <a:fld id="{622DAB99-6E99-48F7-BFFE-BF36B401CE3D}" type="datetimeFigureOut">
              <a:rPr lang="en-GB" smtClean="0"/>
              <a:t>17/05/2024</a:t>
            </a:fld>
            <a:endParaRPr lang="en-GB"/>
          </a:p>
        </p:txBody>
      </p:sp>
      <p:sp>
        <p:nvSpPr>
          <p:cNvPr id="5" name="Footer Placeholder 4">
            <a:extLst>
              <a:ext uri="{FF2B5EF4-FFF2-40B4-BE49-F238E27FC236}">
                <a16:creationId xmlns:a16="http://schemas.microsoft.com/office/drawing/2014/main" id="{469EB973-82B1-4930-A6E5-FB030371C2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E8A197-A052-4EC3-BB4F-1209A973C084}"/>
              </a:ext>
            </a:extLst>
          </p:cNvPr>
          <p:cNvSpPr>
            <a:spLocks noGrp="1"/>
          </p:cNvSpPr>
          <p:nvPr>
            <p:ph type="sldNum" sz="quarter" idx="12"/>
          </p:nvPr>
        </p:nvSpPr>
        <p:spPr/>
        <p:txBody>
          <a:bodyPr/>
          <a:lstStyle/>
          <a:p>
            <a:fld id="{6FE445D9-A42C-4686-A154-7D8EB3A67215}" type="slidenum">
              <a:rPr lang="en-GB" smtClean="0"/>
              <a:t>‹#›</a:t>
            </a:fld>
            <a:endParaRPr lang="en-GB"/>
          </a:p>
        </p:txBody>
      </p:sp>
    </p:spTree>
    <p:extLst>
      <p:ext uri="{BB962C8B-B14F-4D97-AF65-F5344CB8AC3E}">
        <p14:creationId xmlns:p14="http://schemas.microsoft.com/office/powerpoint/2010/main" val="585912154"/>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gd name="T0" fmla="*/ 2548 w 6027"/>
                <a:gd name="T1" fmla="*/ 1 h 2296"/>
                <a:gd name="T2" fmla="*/ 0 w 6027"/>
                <a:gd name="T3" fmla="*/ 1 h 2296"/>
                <a:gd name="T4" fmla="*/ 0 w 6027"/>
                <a:gd name="T5" fmla="*/ 0 h 2296"/>
                <a:gd name="T6" fmla="*/ 2548 w 6027"/>
                <a:gd name="T7" fmla="*/ 0 h 2296"/>
                <a:gd name="T8" fmla="*/ 2548 w 6027"/>
                <a:gd name="T9" fmla="*/ 1 h 2296"/>
                <a:gd name="T10" fmla="*/ 2548 w 6027"/>
                <a:gd name="T11" fmla="*/ 1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6"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800"/>
            </a:p>
          </p:txBody>
        </p:sp>
      </p:grpSp>
      <p:sp>
        <p:nvSpPr>
          <p:cNvPr id="7" name="Freeform 5"/>
          <p:cNvSpPr>
            <a:spLocks/>
          </p:cNvSpPr>
          <p:nvPr/>
        </p:nvSpPr>
        <p:spPr bwMode="hidden">
          <a:xfrm>
            <a:off x="8322733" y="6269038"/>
            <a:ext cx="38608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80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150 h 353"/>
                  <a:gd name="T4" fmla="*/ 24 w 186"/>
                  <a:gd name="T5" fmla="*/ 258 h 353"/>
                  <a:gd name="T6" fmla="*/ 18 w 186"/>
                  <a:gd name="T7" fmla="*/ 557 h 353"/>
                  <a:gd name="T8" fmla="*/ 42 w 186"/>
                  <a:gd name="T9" fmla="*/ 967 h 353"/>
                  <a:gd name="T10" fmla="*/ 48 w 186"/>
                  <a:gd name="T11" fmla="*/ 1369 h 353"/>
                  <a:gd name="T12" fmla="*/ 0 w 186"/>
                  <a:gd name="T13" fmla="*/ 2991 h 353"/>
                  <a:gd name="T14" fmla="*/ 54 w 186"/>
                  <a:gd name="T15" fmla="*/ 1979 h 353"/>
                  <a:gd name="T16" fmla="*/ 84 w 186"/>
                  <a:gd name="T17" fmla="*/ 1827 h 353"/>
                  <a:gd name="T18" fmla="*/ 126 w 186"/>
                  <a:gd name="T19" fmla="*/ 1071 h 353"/>
                  <a:gd name="T20" fmla="*/ 144 w 186"/>
                  <a:gd name="T21" fmla="*/ 1013 h 353"/>
                  <a:gd name="T22" fmla="*/ 144 w 186"/>
                  <a:gd name="T23" fmla="*/ 764 h 353"/>
                  <a:gd name="T24" fmla="*/ 186 w 186"/>
                  <a:gd name="T25" fmla="*/ 557 h 353"/>
                  <a:gd name="T26" fmla="*/ 162 w 186"/>
                  <a:gd name="T27" fmla="*/ 506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54 h 66"/>
                  <a:gd name="T8" fmla="*/ 6 w 155"/>
                  <a:gd name="T9" fmla="*/ 155 h 66"/>
                  <a:gd name="T10" fmla="*/ 0 w 155"/>
                  <a:gd name="T11" fmla="*/ 212 h 66"/>
                  <a:gd name="T12" fmla="*/ 78 w 155"/>
                  <a:gd name="T13" fmla="*/ 521 h 66"/>
                  <a:gd name="T14" fmla="*/ 96 w 155"/>
                  <a:gd name="T15" fmla="*/ 367 h 66"/>
                  <a:gd name="T16" fmla="*/ 155 w 155"/>
                  <a:gd name="T17" fmla="*/ 580 h 66"/>
                  <a:gd name="T18" fmla="*/ 126 w 155"/>
                  <a:gd name="T19" fmla="*/ 212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6" name="Freeform 13"/>
              <p:cNvSpPr>
                <a:spLocks/>
              </p:cNvSpPr>
              <p:nvPr userDrawn="1"/>
            </p:nvSpPr>
            <p:spPr bwMode="ltGray">
              <a:xfrm>
                <a:off x="2486" y="3859"/>
                <a:ext cx="42" cy="81"/>
              </a:xfrm>
              <a:custGeom>
                <a:avLst/>
                <a:gdLst>
                  <a:gd name="T0" fmla="*/ 6 w 42"/>
                  <a:gd name="T1" fmla="*/ 343 h 72"/>
                  <a:gd name="T2" fmla="*/ 0 w 42"/>
                  <a:gd name="T3" fmla="*/ 178 h 72"/>
                  <a:gd name="T4" fmla="*/ 12 w 42"/>
                  <a:gd name="T5" fmla="*/ 60 h 72"/>
                  <a:gd name="T6" fmla="*/ 0 w 42"/>
                  <a:gd name="T7" fmla="*/ 60 h 72"/>
                  <a:gd name="T8" fmla="*/ 12 w 42"/>
                  <a:gd name="T9" fmla="*/ 60 h 72"/>
                  <a:gd name="T10" fmla="*/ 24 w 42"/>
                  <a:gd name="T11" fmla="*/ 60 h 72"/>
                  <a:gd name="T12" fmla="*/ 36 w 42"/>
                  <a:gd name="T13" fmla="*/ 60 h 72"/>
                  <a:gd name="T14" fmla="*/ 42 w 42"/>
                  <a:gd name="T15" fmla="*/ 0 h 72"/>
                  <a:gd name="T16" fmla="*/ 30 w 42"/>
                  <a:gd name="T17" fmla="*/ 178 h 72"/>
                  <a:gd name="T18" fmla="*/ 42 w 42"/>
                  <a:gd name="T19" fmla="*/ 458 h 72"/>
                  <a:gd name="T20" fmla="*/ 12 w 42"/>
                  <a:gd name="T21" fmla="*/ 671 h 72"/>
                  <a:gd name="T22" fmla="*/ 6 w 42"/>
                  <a:gd name="T23" fmla="*/ 343 h 72"/>
                  <a:gd name="T24" fmla="*/ 6 w 42"/>
                  <a:gd name="T25" fmla="*/ 343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sp>
          <p:nvSpPr>
            <p:cNvPr id="11"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80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79 h 287"/>
                <a:gd name="T4" fmla="*/ 66 w 365"/>
                <a:gd name="T5" fmla="*/ 146 h 287"/>
                <a:gd name="T6" fmla="*/ 143 w 365"/>
                <a:gd name="T7" fmla="*/ 237 h 287"/>
                <a:gd name="T8" fmla="*/ 191 w 365"/>
                <a:gd name="T9" fmla="*/ 219 h 287"/>
                <a:gd name="T10" fmla="*/ 341 w 365"/>
                <a:gd name="T11" fmla="*/ 373 h 287"/>
                <a:gd name="T12" fmla="*/ 305 w 365"/>
                <a:gd name="T13" fmla="*/ 228 h 287"/>
                <a:gd name="T14" fmla="*/ 365 w 365"/>
                <a:gd name="T15" fmla="*/ 170 h 287"/>
                <a:gd name="T16" fmla="*/ 359 w 365"/>
                <a:gd name="T17" fmla="*/ 164 h 287"/>
                <a:gd name="T18" fmla="*/ 335 w 365"/>
                <a:gd name="T19" fmla="*/ 152 h 287"/>
                <a:gd name="T20" fmla="*/ 299 w 365"/>
                <a:gd name="T21" fmla="*/ 110 h 287"/>
                <a:gd name="T22" fmla="*/ 257 w 365"/>
                <a:gd name="T23" fmla="*/ 91 h 287"/>
                <a:gd name="T24" fmla="*/ 215 w 365"/>
                <a:gd name="T25" fmla="*/ 73 h 287"/>
                <a:gd name="T26" fmla="*/ 173 w 365"/>
                <a:gd name="T27" fmla="*/ 55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9 h 60"/>
                <a:gd name="T16" fmla="*/ 65 w 71"/>
                <a:gd name="T17" fmla="*/ 61 h 60"/>
                <a:gd name="T18" fmla="*/ 71 w 71"/>
                <a:gd name="T19" fmla="*/ 73 h 60"/>
                <a:gd name="T20" fmla="*/ 71 w 71"/>
                <a:gd name="T21" fmla="*/ 79 h 60"/>
                <a:gd name="T22" fmla="*/ 59 w 71"/>
                <a:gd name="T23" fmla="*/ 73 h 60"/>
                <a:gd name="T24" fmla="*/ 47 w 71"/>
                <a:gd name="T25" fmla="*/ 61 h 60"/>
                <a:gd name="T26" fmla="*/ 23 w 71"/>
                <a:gd name="T27" fmla="*/ 49 h 60"/>
                <a:gd name="T28" fmla="*/ 23 w 71"/>
                <a:gd name="T29" fmla="*/ 55 h 60"/>
                <a:gd name="T30" fmla="*/ 18 w 71"/>
                <a:gd name="T31" fmla="*/ 61 h 60"/>
                <a:gd name="T32" fmla="*/ 12 w 71"/>
                <a:gd name="T33" fmla="*/ 67 h 60"/>
                <a:gd name="T34" fmla="*/ 6 w 71"/>
                <a:gd name="T35" fmla="*/ 67 h 60"/>
                <a:gd name="T36" fmla="*/ 6 w 71"/>
                <a:gd name="T37" fmla="*/ 67 h 60"/>
                <a:gd name="T38" fmla="*/ 6 w 71"/>
                <a:gd name="T39" fmla="*/ 55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73 h 162"/>
                <a:gd name="T10" fmla="*/ 96 w 161"/>
                <a:gd name="T11" fmla="*/ 79 h 162"/>
                <a:gd name="T12" fmla="*/ 102 w 161"/>
                <a:gd name="T13" fmla="*/ 91 h 162"/>
                <a:gd name="T14" fmla="*/ 108 w 161"/>
                <a:gd name="T15" fmla="*/ 103 h 162"/>
                <a:gd name="T16" fmla="*/ 120 w 161"/>
                <a:gd name="T17" fmla="*/ 115 h 162"/>
                <a:gd name="T18" fmla="*/ 143 w 161"/>
                <a:gd name="T19" fmla="*/ 144 h 162"/>
                <a:gd name="T20" fmla="*/ 155 w 161"/>
                <a:gd name="T21" fmla="*/ 176 h 162"/>
                <a:gd name="T22" fmla="*/ 161 w 161"/>
                <a:gd name="T23" fmla="*/ 194 h 162"/>
                <a:gd name="T24" fmla="*/ 161 w 161"/>
                <a:gd name="T25" fmla="*/ 200 h 162"/>
                <a:gd name="T26" fmla="*/ 96 w 161"/>
                <a:gd name="T27" fmla="*/ 121 h 162"/>
                <a:gd name="T28" fmla="*/ 30 w 161"/>
                <a:gd name="T29" fmla="*/ 73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22" name="Freeform 20"/>
            <p:cNvSpPr>
              <a:spLocks/>
            </p:cNvSpPr>
            <p:nvPr userDrawn="1"/>
          </p:nvSpPr>
          <p:spPr bwMode="auto">
            <a:xfrm>
              <a:off x="706" y="3854"/>
              <a:ext cx="59" cy="61"/>
            </a:xfrm>
            <a:custGeom>
              <a:avLst/>
              <a:gdLst>
                <a:gd name="T0" fmla="*/ 59 w 59"/>
                <a:gd name="T1" fmla="*/ 6 h 60"/>
                <a:gd name="T2" fmla="*/ 41 w 59"/>
                <a:gd name="T3" fmla="*/ 49 h 60"/>
                <a:gd name="T4" fmla="*/ 41 w 59"/>
                <a:gd name="T5" fmla="*/ 55 h 60"/>
                <a:gd name="T6" fmla="*/ 47 w 59"/>
                <a:gd name="T7" fmla="*/ 61 h 60"/>
                <a:gd name="T8" fmla="*/ 53 w 59"/>
                <a:gd name="T9" fmla="*/ 73 h 60"/>
                <a:gd name="T10" fmla="*/ 53 w 59"/>
                <a:gd name="T11" fmla="*/ 79 h 60"/>
                <a:gd name="T12" fmla="*/ 47 w 59"/>
                <a:gd name="T13" fmla="*/ 73 h 60"/>
                <a:gd name="T14" fmla="*/ 35 w 59"/>
                <a:gd name="T15" fmla="*/ 67 h 60"/>
                <a:gd name="T16" fmla="*/ 23 w 59"/>
                <a:gd name="T17" fmla="*/ 55 h 60"/>
                <a:gd name="T18" fmla="*/ 17 w 59"/>
                <a:gd name="T19" fmla="*/ 49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23" name="Freeform 21"/>
            <p:cNvSpPr>
              <a:spLocks/>
            </p:cNvSpPr>
            <p:nvPr userDrawn="1"/>
          </p:nvSpPr>
          <p:spPr bwMode="auto">
            <a:xfrm>
              <a:off x="395" y="3811"/>
              <a:ext cx="245" cy="207"/>
            </a:xfrm>
            <a:custGeom>
              <a:avLst/>
              <a:gdLst>
                <a:gd name="T0" fmla="*/ 233 w 245"/>
                <a:gd name="T1" fmla="*/ 55 h 204"/>
                <a:gd name="T2" fmla="*/ 245 w 245"/>
                <a:gd name="T3" fmla="*/ 61 h 204"/>
                <a:gd name="T4" fmla="*/ 209 w 245"/>
                <a:gd name="T5" fmla="*/ 104 h 204"/>
                <a:gd name="T6" fmla="*/ 143 w 245"/>
                <a:gd name="T7" fmla="*/ 170 h 204"/>
                <a:gd name="T8" fmla="*/ 167 w 245"/>
                <a:gd name="T9" fmla="*/ 206 h 204"/>
                <a:gd name="T10" fmla="*/ 179 w 245"/>
                <a:gd name="T11" fmla="*/ 268 h 204"/>
                <a:gd name="T12" fmla="*/ 77 w 245"/>
                <a:gd name="T13" fmla="*/ 170 h 204"/>
                <a:gd name="T14" fmla="*/ 47 w 245"/>
                <a:gd name="T15" fmla="*/ 104 h 204"/>
                <a:gd name="T16" fmla="*/ 89 w 245"/>
                <a:gd name="T17" fmla="*/ 85 h 204"/>
                <a:gd name="T18" fmla="*/ 59 w 245"/>
                <a:gd name="T19" fmla="*/ 55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55 h 204"/>
                <a:gd name="T50" fmla="*/ 233 w 245"/>
                <a:gd name="T51" fmla="*/ 55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sp>
        <p:nvSpPr>
          <p:cNvPr id="43030" name="Rectangle 22"/>
          <p:cNvSpPr>
            <a:spLocks noGrp="1" noChangeArrowheads="1"/>
          </p:cNvSpPr>
          <p:nvPr>
            <p:ph type="ctrTitle" sz="quarter"/>
          </p:nvPr>
        </p:nvSpPr>
        <p:spPr>
          <a:xfrm>
            <a:off x="609600" y="1447801"/>
            <a:ext cx="10972800" cy="1736725"/>
          </a:xfrm>
        </p:spPr>
        <p:txBody>
          <a:bodyPr/>
          <a:lstStyle>
            <a:lvl1pPr>
              <a:defRPr sz="5400"/>
            </a:lvl1pPr>
          </a:lstStyle>
          <a:p>
            <a:pPr lvl="0"/>
            <a:r>
              <a:rPr lang="en-GB" altLang="en-US" noProof="0"/>
              <a:t>Click to edit Master title style</a:t>
            </a:r>
          </a:p>
        </p:txBody>
      </p:sp>
      <p:sp>
        <p:nvSpPr>
          <p:cNvPr id="4303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pPr lvl="0"/>
            <a:r>
              <a:rPr lang="en-GB" altLang="en-US" noProof="0"/>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GB" altLang="en-US"/>
          </a:p>
        </p:txBody>
      </p:sp>
      <p:sp>
        <p:nvSpPr>
          <p:cNvPr id="25" name="Rectangle 25"/>
          <p:cNvSpPr>
            <a:spLocks noGrp="1" noChangeArrowheads="1"/>
          </p:cNvSpPr>
          <p:nvPr>
            <p:ph type="sldNum" sz="quarter" idx="11"/>
          </p:nvPr>
        </p:nvSpPr>
        <p:spPr/>
        <p:txBody>
          <a:bodyPr/>
          <a:lstStyle>
            <a:lvl1pPr>
              <a:defRPr/>
            </a:lvl1pPr>
          </a:lstStyle>
          <a:p>
            <a:pPr>
              <a:defRPr/>
            </a:pPr>
            <a:fld id="{5AAE3DEC-C746-40F0-846A-55F9A0F2DDB5}" type="slidenum">
              <a:rPr lang="en-GB" altLang="en-US"/>
              <a:pPr>
                <a:defRPr/>
              </a:pPr>
              <a:t>‹#›</a:t>
            </a:fld>
            <a:endParaRPr lang="en-GB" altLang="en-US"/>
          </a:p>
        </p:txBody>
      </p:sp>
      <p:sp>
        <p:nvSpPr>
          <p:cNvPr id="26" name="Rectangle 26"/>
          <p:cNvSpPr>
            <a:spLocks noGrp="1" noChangeArrowheads="1"/>
          </p:cNvSpPr>
          <p:nvPr>
            <p:ph type="ftr" sz="quarter" idx="12"/>
          </p:nvPr>
        </p:nvSpPr>
        <p:spPr/>
        <p:txBody>
          <a:bodyPr/>
          <a:lstStyle>
            <a:lvl1pPr>
              <a:defRPr/>
            </a:lvl1pPr>
          </a:lstStyle>
          <a:p>
            <a:pPr>
              <a:defRPr/>
            </a:pPr>
            <a:endParaRPr lang="en-GB" altLang="en-US"/>
          </a:p>
        </p:txBody>
      </p:sp>
    </p:spTree>
    <p:extLst>
      <p:ext uri="{BB962C8B-B14F-4D97-AF65-F5344CB8AC3E}">
        <p14:creationId xmlns:p14="http://schemas.microsoft.com/office/powerpoint/2010/main" val="2691121399"/>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26"/>
          <p:cNvSpPr>
            <a:spLocks noGrp="1" noChangeArrowheads="1"/>
          </p:cNvSpPr>
          <p:nvPr>
            <p:ph type="sldNum" sz="quarter" idx="12"/>
          </p:nvPr>
        </p:nvSpPr>
        <p:spPr>
          <a:ln/>
        </p:spPr>
        <p:txBody>
          <a:bodyPr/>
          <a:lstStyle>
            <a:lvl1pPr>
              <a:defRPr/>
            </a:lvl1pPr>
          </a:lstStyle>
          <a:p>
            <a:pPr>
              <a:defRPr/>
            </a:pPr>
            <a:fld id="{B1CC6F83-946E-4C46-AC25-7ADD8CF32E48}" type="slidenum">
              <a:rPr lang="en-GB" altLang="en-US"/>
              <a:pPr>
                <a:defRPr/>
              </a:pPr>
              <a:t>‹#›</a:t>
            </a:fld>
            <a:endParaRPr lang="en-GB" altLang="en-US"/>
          </a:p>
        </p:txBody>
      </p:sp>
    </p:spTree>
    <p:extLst>
      <p:ext uri="{BB962C8B-B14F-4D97-AF65-F5344CB8AC3E}">
        <p14:creationId xmlns:p14="http://schemas.microsoft.com/office/powerpoint/2010/main" val="2985359075"/>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26"/>
          <p:cNvSpPr>
            <a:spLocks noGrp="1" noChangeArrowheads="1"/>
          </p:cNvSpPr>
          <p:nvPr>
            <p:ph type="sldNum" sz="quarter" idx="12"/>
          </p:nvPr>
        </p:nvSpPr>
        <p:spPr>
          <a:ln/>
        </p:spPr>
        <p:txBody>
          <a:bodyPr/>
          <a:lstStyle>
            <a:lvl1pPr>
              <a:defRPr/>
            </a:lvl1pPr>
          </a:lstStyle>
          <a:p>
            <a:pPr>
              <a:defRPr/>
            </a:pPr>
            <a:fld id="{DFC05371-3018-4656-A7F7-2B5A7B610A93}" type="slidenum">
              <a:rPr lang="en-GB" altLang="en-US"/>
              <a:pPr>
                <a:defRPr/>
              </a:pPr>
              <a:t>‹#›</a:t>
            </a:fld>
            <a:endParaRPr lang="en-GB" altLang="en-US"/>
          </a:p>
        </p:txBody>
      </p:sp>
    </p:spTree>
    <p:extLst>
      <p:ext uri="{BB962C8B-B14F-4D97-AF65-F5344CB8AC3E}">
        <p14:creationId xmlns:p14="http://schemas.microsoft.com/office/powerpoint/2010/main" val="3391079446"/>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26"/>
          <p:cNvSpPr>
            <a:spLocks noGrp="1" noChangeArrowheads="1"/>
          </p:cNvSpPr>
          <p:nvPr>
            <p:ph type="sldNum" sz="quarter" idx="12"/>
          </p:nvPr>
        </p:nvSpPr>
        <p:spPr>
          <a:ln/>
        </p:spPr>
        <p:txBody>
          <a:bodyPr/>
          <a:lstStyle>
            <a:lvl1pPr>
              <a:defRPr/>
            </a:lvl1pPr>
          </a:lstStyle>
          <a:p>
            <a:pPr>
              <a:defRPr/>
            </a:pPr>
            <a:fld id="{0DDCB2CB-8132-45E6-BEAC-991AC2EE9521}" type="slidenum">
              <a:rPr lang="en-GB" altLang="en-US"/>
              <a:pPr>
                <a:defRPr/>
              </a:pPr>
              <a:t>‹#›</a:t>
            </a:fld>
            <a:endParaRPr lang="en-GB" altLang="en-US"/>
          </a:p>
        </p:txBody>
      </p:sp>
    </p:spTree>
    <p:extLst>
      <p:ext uri="{BB962C8B-B14F-4D97-AF65-F5344CB8AC3E}">
        <p14:creationId xmlns:p14="http://schemas.microsoft.com/office/powerpoint/2010/main" val="1646830250"/>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4"/>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26"/>
          <p:cNvSpPr>
            <a:spLocks noGrp="1" noChangeArrowheads="1"/>
          </p:cNvSpPr>
          <p:nvPr>
            <p:ph type="sldNum" sz="quarter" idx="12"/>
          </p:nvPr>
        </p:nvSpPr>
        <p:spPr>
          <a:ln/>
        </p:spPr>
        <p:txBody>
          <a:bodyPr/>
          <a:lstStyle>
            <a:lvl1pPr>
              <a:defRPr/>
            </a:lvl1pPr>
          </a:lstStyle>
          <a:p>
            <a:pPr>
              <a:defRPr/>
            </a:pPr>
            <a:fld id="{D8FD7BC1-B0AD-4F1B-BB27-D76B892A21C3}" type="slidenum">
              <a:rPr lang="en-GB" altLang="en-US"/>
              <a:pPr>
                <a:defRPr/>
              </a:pPr>
              <a:t>‹#›</a:t>
            </a:fld>
            <a:endParaRPr lang="en-GB" altLang="en-US"/>
          </a:p>
        </p:txBody>
      </p:sp>
    </p:spTree>
    <p:extLst>
      <p:ext uri="{BB962C8B-B14F-4D97-AF65-F5344CB8AC3E}">
        <p14:creationId xmlns:p14="http://schemas.microsoft.com/office/powerpoint/2010/main" val="3633979968"/>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26"/>
          <p:cNvSpPr>
            <a:spLocks noGrp="1" noChangeArrowheads="1"/>
          </p:cNvSpPr>
          <p:nvPr>
            <p:ph type="sldNum" sz="quarter" idx="12"/>
          </p:nvPr>
        </p:nvSpPr>
        <p:spPr>
          <a:ln/>
        </p:spPr>
        <p:txBody>
          <a:bodyPr/>
          <a:lstStyle>
            <a:lvl1pPr>
              <a:defRPr/>
            </a:lvl1pPr>
          </a:lstStyle>
          <a:p>
            <a:pPr>
              <a:defRPr/>
            </a:pPr>
            <a:fld id="{B2CC4CDD-9D1F-4CBC-B146-322467AB3086}" type="slidenum">
              <a:rPr lang="en-GB" altLang="en-US"/>
              <a:pPr>
                <a:defRPr/>
              </a:pPr>
              <a:t>‹#›</a:t>
            </a:fld>
            <a:endParaRPr lang="en-GB" altLang="en-US"/>
          </a:p>
        </p:txBody>
      </p:sp>
    </p:spTree>
    <p:extLst>
      <p:ext uri="{BB962C8B-B14F-4D97-AF65-F5344CB8AC3E}">
        <p14:creationId xmlns:p14="http://schemas.microsoft.com/office/powerpoint/2010/main" val="21883939"/>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26"/>
          <p:cNvSpPr>
            <a:spLocks noGrp="1" noChangeArrowheads="1"/>
          </p:cNvSpPr>
          <p:nvPr>
            <p:ph type="sldNum" sz="quarter" idx="12"/>
          </p:nvPr>
        </p:nvSpPr>
        <p:spPr>
          <a:ln/>
        </p:spPr>
        <p:txBody>
          <a:bodyPr/>
          <a:lstStyle>
            <a:lvl1pPr>
              <a:defRPr/>
            </a:lvl1pPr>
          </a:lstStyle>
          <a:p>
            <a:pPr>
              <a:defRPr/>
            </a:pPr>
            <a:fld id="{A883D078-524C-4931-A557-BFFD02CDC0EC}" type="slidenum">
              <a:rPr lang="en-GB" altLang="en-US"/>
              <a:pPr>
                <a:defRPr/>
              </a:pPr>
              <a:t>‹#›</a:t>
            </a:fld>
            <a:endParaRPr lang="en-GB" altLang="en-US"/>
          </a:p>
        </p:txBody>
      </p:sp>
    </p:spTree>
    <p:extLst>
      <p:ext uri="{BB962C8B-B14F-4D97-AF65-F5344CB8AC3E}">
        <p14:creationId xmlns:p14="http://schemas.microsoft.com/office/powerpoint/2010/main" val="1052047891"/>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26"/>
          <p:cNvSpPr>
            <a:spLocks noGrp="1" noChangeArrowheads="1"/>
          </p:cNvSpPr>
          <p:nvPr>
            <p:ph type="sldNum" sz="quarter" idx="12"/>
          </p:nvPr>
        </p:nvSpPr>
        <p:spPr>
          <a:ln/>
        </p:spPr>
        <p:txBody>
          <a:bodyPr/>
          <a:lstStyle>
            <a:lvl1pPr>
              <a:defRPr/>
            </a:lvl1pPr>
          </a:lstStyle>
          <a:p>
            <a:pPr>
              <a:defRPr/>
            </a:pPr>
            <a:fld id="{51F9C2FB-543A-475B-B639-30E38B7E34C6}" type="slidenum">
              <a:rPr lang="en-GB" altLang="en-US"/>
              <a:pPr>
                <a:defRPr/>
              </a:pPr>
              <a:t>‹#›</a:t>
            </a:fld>
            <a:endParaRPr lang="en-GB" altLang="en-US"/>
          </a:p>
        </p:txBody>
      </p:sp>
    </p:spTree>
    <p:extLst>
      <p:ext uri="{BB962C8B-B14F-4D97-AF65-F5344CB8AC3E}">
        <p14:creationId xmlns:p14="http://schemas.microsoft.com/office/powerpoint/2010/main" val="331401069"/>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BFA50-0AB8-46A1-846D-AA206BBDE5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103992-766D-4E6C-8436-54EF2EF676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7307F2-D74E-4555-B5C5-7EA484719C63}"/>
              </a:ext>
            </a:extLst>
          </p:cNvPr>
          <p:cNvSpPr>
            <a:spLocks noGrp="1"/>
          </p:cNvSpPr>
          <p:nvPr>
            <p:ph type="dt" sz="half" idx="10"/>
          </p:nvPr>
        </p:nvSpPr>
        <p:spPr/>
        <p:txBody>
          <a:bodyPr/>
          <a:lstStyle/>
          <a:p>
            <a:fld id="{622DAB99-6E99-48F7-BFFE-BF36B401CE3D}" type="datetimeFigureOut">
              <a:rPr lang="en-GB" smtClean="0"/>
              <a:t>17/05/2024</a:t>
            </a:fld>
            <a:endParaRPr lang="en-GB"/>
          </a:p>
        </p:txBody>
      </p:sp>
      <p:sp>
        <p:nvSpPr>
          <p:cNvPr id="5" name="Footer Placeholder 4">
            <a:extLst>
              <a:ext uri="{FF2B5EF4-FFF2-40B4-BE49-F238E27FC236}">
                <a16:creationId xmlns:a16="http://schemas.microsoft.com/office/drawing/2014/main" id="{A09BC106-3B5B-4874-89D8-C7B97A96CD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FDE193-426E-42D4-81F6-7B9D2FCC1528}"/>
              </a:ext>
            </a:extLst>
          </p:cNvPr>
          <p:cNvSpPr>
            <a:spLocks noGrp="1"/>
          </p:cNvSpPr>
          <p:nvPr>
            <p:ph type="sldNum" sz="quarter" idx="12"/>
          </p:nvPr>
        </p:nvSpPr>
        <p:spPr/>
        <p:txBody>
          <a:bodyPr/>
          <a:lstStyle/>
          <a:p>
            <a:fld id="{6FE445D9-A42C-4686-A154-7D8EB3A67215}" type="slidenum">
              <a:rPr lang="en-GB" smtClean="0"/>
              <a:t>‹#›</a:t>
            </a:fld>
            <a:endParaRPr lang="en-GB"/>
          </a:p>
        </p:txBody>
      </p:sp>
    </p:spTree>
    <p:extLst>
      <p:ext uri="{BB962C8B-B14F-4D97-AF65-F5344CB8AC3E}">
        <p14:creationId xmlns:p14="http://schemas.microsoft.com/office/powerpoint/2010/main" val="977244304"/>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26"/>
          <p:cNvSpPr>
            <a:spLocks noGrp="1" noChangeArrowheads="1"/>
          </p:cNvSpPr>
          <p:nvPr>
            <p:ph type="sldNum" sz="quarter" idx="12"/>
          </p:nvPr>
        </p:nvSpPr>
        <p:spPr>
          <a:ln/>
        </p:spPr>
        <p:txBody>
          <a:bodyPr/>
          <a:lstStyle>
            <a:lvl1pPr>
              <a:defRPr/>
            </a:lvl1pPr>
          </a:lstStyle>
          <a:p>
            <a:pPr>
              <a:defRPr/>
            </a:pPr>
            <a:fld id="{2003E5D6-DE5C-4606-8866-53A3079B5E3A}" type="slidenum">
              <a:rPr lang="en-GB" altLang="en-US"/>
              <a:pPr>
                <a:defRPr/>
              </a:pPr>
              <a:t>‹#›</a:t>
            </a:fld>
            <a:endParaRPr lang="en-GB" altLang="en-US"/>
          </a:p>
        </p:txBody>
      </p:sp>
    </p:spTree>
    <p:extLst>
      <p:ext uri="{BB962C8B-B14F-4D97-AF65-F5344CB8AC3E}">
        <p14:creationId xmlns:p14="http://schemas.microsoft.com/office/powerpoint/2010/main" val="2765537078"/>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26"/>
          <p:cNvSpPr>
            <a:spLocks noGrp="1" noChangeArrowheads="1"/>
          </p:cNvSpPr>
          <p:nvPr>
            <p:ph type="sldNum" sz="quarter" idx="12"/>
          </p:nvPr>
        </p:nvSpPr>
        <p:spPr>
          <a:ln/>
        </p:spPr>
        <p:txBody>
          <a:bodyPr/>
          <a:lstStyle>
            <a:lvl1pPr>
              <a:defRPr/>
            </a:lvl1pPr>
          </a:lstStyle>
          <a:p>
            <a:pPr>
              <a:defRPr/>
            </a:pPr>
            <a:fld id="{1471B99B-39A9-4E04-9F17-3BE198B05DA9}" type="slidenum">
              <a:rPr lang="en-GB" altLang="en-US"/>
              <a:pPr>
                <a:defRPr/>
              </a:pPr>
              <a:t>‹#›</a:t>
            </a:fld>
            <a:endParaRPr lang="en-GB" altLang="en-US"/>
          </a:p>
        </p:txBody>
      </p:sp>
    </p:spTree>
    <p:extLst>
      <p:ext uri="{BB962C8B-B14F-4D97-AF65-F5344CB8AC3E}">
        <p14:creationId xmlns:p14="http://schemas.microsoft.com/office/powerpoint/2010/main" val="1100092783"/>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26"/>
          <p:cNvSpPr>
            <a:spLocks noGrp="1" noChangeArrowheads="1"/>
          </p:cNvSpPr>
          <p:nvPr>
            <p:ph type="sldNum" sz="quarter" idx="12"/>
          </p:nvPr>
        </p:nvSpPr>
        <p:spPr>
          <a:ln/>
        </p:spPr>
        <p:txBody>
          <a:bodyPr/>
          <a:lstStyle>
            <a:lvl1pPr>
              <a:defRPr/>
            </a:lvl1pPr>
          </a:lstStyle>
          <a:p>
            <a:pPr>
              <a:defRPr/>
            </a:pPr>
            <a:fld id="{6441839B-0926-4466-A01A-D145B7D28254}" type="slidenum">
              <a:rPr lang="en-GB" altLang="en-US"/>
              <a:pPr>
                <a:defRPr/>
              </a:pPr>
              <a:t>‹#›</a:t>
            </a:fld>
            <a:endParaRPr lang="en-GB" altLang="en-US"/>
          </a:p>
        </p:txBody>
      </p:sp>
    </p:spTree>
    <p:extLst>
      <p:ext uri="{BB962C8B-B14F-4D97-AF65-F5344CB8AC3E}">
        <p14:creationId xmlns:p14="http://schemas.microsoft.com/office/powerpoint/2010/main" val="2995486055"/>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C2D1-1EAF-45D9-BD1B-BECB8DAAE2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30BB1C-CE55-4DF8-93B1-48A66D006D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8BC7F7-91D4-4F0C-A2E5-0DFA9D43D6D5}"/>
              </a:ext>
            </a:extLst>
          </p:cNvPr>
          <p:cNvSpPr>
            <a:spLocks noGrp="1"/>
          </p:cNvSpPr>
          <p:nvPr>
            <p:ph type="dt" sz="half" idx="10"/>
          </p:nvPr>
        </p:nvSpPr>
        <p:spPr/>
        <p:txBody>
          <a:bodyPr/>
          <a:lstStyle/>
          <a:p>
            <a:fld id="{622DAB99-6E99-48F7-BFFE-BF36B401CE3D}" type="datetimeFigureOut">
              <a:rPr lang="en-GB" smtClean="0"/>
              <a:t>17/05/2024</a:t>
            </a:fld>
            <a:endParaRPr lang="en-GB"/>
          </a:p>
        </p:txBody>
      </p:sp>
      <p:sp>
        <p:nvSpPr>
          <p:cNvPr id="5" name="Footer Placeholder 4">
            <a:extLst>
              <a:ext uri="{FF2B5EF4-FFF2-40B4-BE49-F238E27FC236}">
                <a16:creationId xmlns:a16="http://schemas.microsoft.com/office/drawing/2014/main" id="{2A89CA8C-8939-475E-9093-6AD2F24B22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2A305B-20AB-4D62-B9E3-738D83C14871}"/>
              </a:ext>
            </a:extLst>
          </p:cNvPr>
          <p:cNvSpPr>
            <a:spLocks noGrp="1"/>
          </p:cNvSpPr>
          <p:nvPr>
            <p:ph type="sldNum" sz="quarter" idx="12"/>
          </p:nvPr>
        </p:nvSpPr>
        <p:spPr/>
        <p:txBody>
          <a:bodyPr/>
          <a:lstStyle/>
          <a:p>
            <a:fld id="{6FE445D9-A42C-4686-A154-7D8EB3A67215}" type="slidenum">
              <a:rPr lang="en-GB" smtClean="0"/>
              <a:t>‹#›</a:t>
            </a:fld>
            <a:endParaRPr lang="en-GB"/>
          </a:p>
        </p:txBody>
      </p:sp>
    </p:spTree>
    <p:extLst>
      <p:ext uri="{BB962C8B-B14F-4D97-AF65-F5344CB8AC3E}">
        <p14:creationId xmlns:p14="http://schemas.microsoft.com/office/powerpoint/2010/main" val="865793258"/>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9B386-0865-4FDF-ABD9-DE7A82C909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69A7F7-36DF-42A7-A694-5F1DCA5F7B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D5FEEE3-B9D1-4FBF-BB56-08554BFCA0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FD99DCA-503D-492C-B2BA-E00F4C930C6B}"/>
              </a:ext>
            </a:extLst>
          </p:cNvPr>
          <p:cNvSpPr>
            <a:spLocks noGrp="1"/>
          </p:cNvSpPr>
          <p:nvPr>
            <p:ph type="dt" sz="half" idx="10"/>
          </p:nvPr>
        </p:nvSpPr>
        <p:spPr/>
        <p:txBody>
          <a:bodyPr/>
          <a:lstStyle/>
          <a:p>
            <a:fld id="{622DAB99-6E99-48F7-BFFE-BF36B401CE3D}" type="datetimeFigureOut">
              <a:rPr lang="en-GB" smtClean="0"/>
              <a:t>17/05/2024</a:t>
            </a:fld>
            <a:endParaRPr lang="en-GB"/>
          </a:p>
        </p:txBody>
      </p:sp>
      <p:sp>
        <p:nvSpPr>
          <p:cNvPr id="6" name="Footer Placeholder 5">
            <a:extLst>
              <a:ext uri="{FF2B5EF4-FFF2-40B4-BE49-F238E27FC236}">
                <a16:creationId xmlns:a16="http://schemas.microsoft.com/office/drawing/2014/main" id="{175363A1-D7B8-4317-8713-88A9D6E24A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5A7FCF-3F75-420D-8C63-711DA6E24D5C}"/>
              </a:ext>
            </a:extLst>
          </p:cNvPr>
          <p:cNvSpPr>
            <a:spLocks noGrp="1"/>
          </p:cNvSpPr>
          <p:nvPr>
            <p:ph type="sldNum" sz="quarter" idx="12"/>
          </p:nvPr>
        </p:nvSpPr>
        <p:spPr/>
        <p:txBody>
          <a:bodyPr/>
          <a:lstStyle/>
          <a:p>
            <a:fld id="{6FE445D9-A42C-4686-A154-7D8EB3A67215}" type="slidenum">
              <a:rPr lang="en-GB" smtClean="0"/>
              <a:t>‹#›</a:t>
            </a:fld>
            <a:endParaRPr lang="en-GB"/>
          </a:p>
        </p:txBody>
      </p:sp>
    </p:spTree>
    <p:extLst>
      <p:ext uri="{BB962C8B-B14F-4D97-AF65-F5344CB8AC3E}">
        <p14:creationId xmlns:p14="http://schemas.microsoft.com/office/powerpoint/2010/main" val="2225609513"/>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2F44-4EFB-4592-A8AB-0F23F8CF46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DFDF37-CE78-4319-B8CF-8988797DB6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B23222-4D3C-401B-A9D8-1396072B34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B32D371-0F67-41C7-ADD6-36BC764021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6FA3F8-03A0-457A-B983-10AB996B49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9F57EE-D2D6-4286-B126-C4AFEF8CCB9A}"/>
              </a:ext>
            </a:extLst>
          </p:cNvPr>
          <p:cNvSpPr>
            <a:spLocks noGrp="1"/>
          </p:cNvSpPr>
          <p:nvPr>
            <p:ph type="dt" sz="half" idx="10"/>
          </p:nvPr>
        </p:nvSpPr>
        <p:spPr/>
        <p:txBody>
          <a:bodyPr/>
          <a:lstStyle/>
          <a:p>
            <a:fld id="{622DAB99-6E99-48F7-BFFE-BF36B401CE3D}" type="datetimeFigureOut">
              <a:rPr lang="en-GB" smtClean="0"/>
              <a:t>17/05/2024</a:t>
            </a:fld>
            <a:endParaRPr lang="en-GB"/>
          </a:p>
        </p:txBody>
      </p:sp>
      <p:sp>
        <p:nvSpPr>
          <p:cNvPr id="8" name="Footer Placeholder 7">
            <a:extLst>
              <a:ext uri="{FF2B5EF4-FFF2-40B4-BE49-F238E27FC236}">
                <a16:creationId xmlns:a16="http://schemas.microsoft.com/office/drawing/2014/main" id="{BF23AA11-923E-43BB-878C-856A86A9B8A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B20E55-D2F0-4706-B959-4D30D4A272F0}"/>
              </a:ext>
            </a:extLst>
          </p:cNvPr>
          <p:cNvSpPr>
            <a:spLocks noGrp="1"/>
          </p:cNvSpPr>
          <p:nvPr>
            <p:ph type="sldNum" sz="quarter" idx="12"/>
          </p:nvPr>
        </p:nvSpPr>
        <p:spPr/>
        <p:txBody>
          <a:bodyPr/>
          <a:lstStyle/>
          <a:p>
            <a:fld id="{6FE445D9-A42C-4686-A154-7D8EB3A67215}" type="slidenum">
              <a:rPr lang="en-GB" smtClean="0"/>
              <a:t>‹#›</a:t>
            </a:fld>
            <a:endParaRPr lang="en-GB"/>
          </a:p>
        </p:txBody>
      </p:sp>
    </p:spTree>
    <p:extLst>
      <p:ext uri="{BB962C8B-B14F-4D97-AF65-F5344CB8AC3E}">
        <p14:creationId xmlns:p14="http://schemas.microsoft.com/office/powerpoint/2010/main" val="2572941483"/>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A3B31-3B16-4149-ADA1-0B5EF3C8DB6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E73486-ED1C-48A1-A69C-24242E214FC6}"/>
              </a:ext>
            </a:extLst>
          </p:cNvPr>
          <p:cNvSpPr>
            <a:spLocks noGrp="1"/>
          </p:cNvSpPr>
          <p:nvPr>
            <p:ph type="dt" sz="half" idx="10"/>
          </p:nvPr>
        </p:nvSpPr>
        <p:spPr/>
        <p:txBody>
          <a:bodyPr/>
          <a:lstStyle/>
          <a:p>
            <a:fld id="{622DAB99-6E99-48F7-BFFE-BF36B401CE3D}" type="datetimeFigureOut">
              <a:rPr lang="en-GB" smtClean="0"/>
              <a:t>17/05/2024</a:t>
            </a:fld>
            <a:endParaRPr lang="en-GB"/>
          </a:p>
        </p:txBody>
      </p:sp>
      <p:sp>
        <p:nvSpPr>
          <p:cNvPr id="4" name="Footer Placeholder 3">
            <a:extLst>
              <a:ext uri="{FF2B5EF4-FFF2-40B4-BE49-F238E27FC236}">
                <a16:creationId xmlns:a16="http://schemas.microsoft.com/office/drawing/2014/main" id="{646FC9E3-3DE0-4DB0-BBAD-7003C96DF0F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7E7DC9-326B-4953-8044-730F067CC7FA}"/>
              </a:ext>
            </a:extLst>
          </p:cNvPr>
          <p:cNvSpPr>
            <a:spLocks noGrp="1"/>
          </p:cNvSpPr>
          <p:nvPr>
            <p:ph type="sldNum" sz="quarter" idx="12"/>
          </p:nvPr>
        </p:nvSpPr>
        <p:spPr/>
        <p:txBody>
          <a:bodyPr/>
          <a:lstStyle/>
          <a:p>
            <a:fld id="{6FE445D9-A42C-4686-A154-7D8EB3A67215}" type="slidenum">
              <a:rPr lang="en-GB" smtClean="0"/>
              <a:t>‹#›</a:t>
            </a:fld>
            <a:endParaRPr lang="en-GB"/>
          </a:p>
        </p:txBody>
      </p:sp>
    </p:spTree>
    <p:extLst>
      <p:ext uri="{BB962C8B-B14F-4D97-AF65-F5344CB8AC3E}">
        <p14:creationId xmlns:p14="http://schemas.microsoft.com/office/powerpoint/2010/main" val="3950086260"/>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9A1574-C527-47DD-A4C9-649808043504}"/>
              </a:ext>
            </a:extLst>
          </p:cNvPr>
          <p:cNvSpPr>
            <a:spLocks noGrp="1"/>
          </p:cNvSpPr>
          <p:nvPr>
            <p:ph type="dt" sz="half" idx="10"/>
          </p:nvPr>
        </p:nvSpPr>
        <p:spPr/>
        <p:txBody>
          <a:bodyPr/>
          <a:lstStyle/>
          <a:p>
            <a:fld id="{622DAB99-6E99-48F7-BFFE-BF36B401CE3D}" type="datetimeFigureOut">
              <a:rPr lang="en-GB" smtClean="0"/>
              <a:t>17/05/2024</a:t>
            </a:fld>
            <a:endParaRPr lang="en-GB"/>
          </a:p>
        </p:txBody>
      </p:sp>
      <p:sp>
        <p:nvSpPr>
          <p:cNvPr id="3" name="Footer Placeholder 2">
            <a:extLst>
              <a:ext uri="{FF2B5EF4-FFF2-40B4-BE49-F238E27FC236}">
                <a16:creationId xmlns:a16="http://schemas.microsoft.com/office/drawing/2014/main" id="{1AF0CCDD-2F80-4378-BA3D-3CD7FECE8B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3178A6-904F-4263-9902-BF099CAFD14E}"/>
              </a:ext>
            </a:extLst>
          </p:cNvPr>
          <p:cNvSpPr>
            <a:spLocks noGrp="1"/>
          </p:cNvSpPr>
          <p:nvPr>
            <p:ph type="sldNum" sz="quarter" idx="12"/>
          </p:nvPr>
        </p:nvSpPr>
        <p:spPr/>
        <p:txBody>
          <a:bodyPr/>
          <a:lstStyle/>
          <a:p>
            <a:fld id="{6FE445D9-A42C-4686-A154-7D8EB3A67215}" type="slidenum">
              <a:rPr lang="en-GB" smtClean="0"/>
              <a:t>‹#›</a:t>
            </a:fld>
            <a:endParaRPr lang="en-GB"/>
          </a:p>
        </p:txBody>
      </p:sp>
    </p:spTree>
    <p:extLst>
      <p:ext uri="{BB962C8B-B14F-4D97-AF65-F5344CB8AC3E}">
        <p14:creationId xmlns:p14="http://schemas.microsoft.com/office/powerpoint/2010/main" val="3138055040"/>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1D5C-7003-4834-B76A-FBA175BBFD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C0DCBE4-14ED-4237-B7FA-B09F0DEA72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383C7A4-AE7F-4815-AB7F-EFD1558E9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6A3237-307E-48A9-808B-A438C0A3BF54}"/>
              </a:ext>
            </a:extLst>
          </p:cNvPr>
          <p:cNvSpPr>
            <a:spLocks noGrp="1"/>
          </p:cNvSpPr>
          <p:nvPr>
            <p:ph type="dt" sz="half" idx="10"/>
          </p:nvPr>
        </p:nvSpPr>
        <p:spPr/>
        <p:txBody>
          <a:bodyPr/>
          <a:lstStyle/>
          <a:p>
            <a:fld id="{622DAB99-6E99-48F7-BFFE-BF36B401CE3D}" type="datetimeFigureOut">
              <a:rPr lang="en-GB" smtClean="0"/>
              <a:t>17/05/2024</a:t>
            </a:fld>
            <a:endParaRPr lang="en-GB"/>
          </a:p>
        </p:txBody>
      </p:sp>
      <p:sp>
        <p:nvSpPr>
          <p:cNvPr id="6" name="Footer Placeholder 5">
            <a:extLst>
              <a:ext uri="{FF2B5EF4-FFF2-40B4-BE49-F238E27FC236}">
                <a16:creationId xmlns:a16="http://schemas.microsoft.com/office/drawing/2014/main" id="{12BDF2B4-A369-4C5D-B5A0-7DDF6E70AB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812C31-FD91-45D3-B31A-18862A85932B}"/>
              </a:ext>
            </a:extLst>
          </p:cNvPr>
          <p:cNvSpPr>
            <a:spLocks noGrp="1"/>
          </p:cNvSpPr>
          <p:nvPr>
            <p:ph type="sldNum" sz="quarter" idx="12"/>
          </p:nvPr>
        </p:nvSpPr>
        <p:spPr/>
        <p:txBody>
          <a:bodyPr/>
          <a:lstStyle/>
          <a:p>
            <a:fld id="{6FE445D9-A42C-4686-A154-7D8EB3A67215}" type="slidenum">
              <a:rPr lang="en-GB" smtClean="0"/>
              <a:t>‹#›</a:t>
            </a:fld>
            <a:endParaRPr lang="en-GB"/>
          </a:p>
        </p:txBody>
      </p:sp>
    </p:spTree>
    <p:extLst>
      <p:ext uri="{BB962C8B-B14F-4D97-AF65-F5344CB8AC3E}">
        <p14:creationId xmlns:p14="http://schemas.microsoft.com/office/powerpoint/2010/main" val="2944653637"/>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DB386-FD70-44AB-9156-890D43ED3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54BB38-F250-4B37-BCBB-962B30034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A54667D-F8C1-480A-8154-A3A4282741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874867-C253-4569-A95B-9ACCF9B0F9D9}"/>
              </a:ext>
            </a:extLst>
          </p:cNvPr>
          <p:cNvSpPr>
            <a:spLocks noGrp="1"/>
          </p:cNvSpPr>
          <p:nvPr>
            <p:ph type="dt" sz="half" idx="10"/>
          </p:nvPr>
        </p:nvSpPr>
        <p:spPr/>
        <p:txBody>
          <a:bodyPr/>
          <a:lstStyle/>
          <a:p>
            <a:fld id="{622DAB99-6E99-48F7-BFFE-BF36B401CE3D}" type="datetimeFigureOut">
              <a:rPr lang="en-GB" smtClean="0"/>
              <a:t>17/05/2024</a:t>
            </a:fld>
            <a:endParaRPr lang="en-GB"/>
          </a:p>
        </p:txBody>
      </p:sp>
      <p:sp>
        <p:nvSpPr>
          <p:cNvPr id="6" name="Footer Placeholder 5">
            <a:extLst>
              <a:ext uri="{FF2B5EF4-FFF2-40B4-BE49-F238E27FC236}">
                <a16:creationId xmlns:a16="http://schemas.microsoft.com/office/drawing/2014/main" id="{57DB79D6-7383-4740-85D3-4D8C172D1D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379FBA-BF20-4A95-AC4A-CF3CE5B30FDF}"/>
              </a:ext>
            </a:extLst>
          </p:cNvPr>
          <p:cNvSpPr>
            <a:spLocks noGrp="1"/>
          </p:cNvSpPr>
          <p:nvPr>
            <p:ph type="sldNum" sz="quarter" idx="12"/>
          </p:nvPr>
        </p:nvSpPr>
        <p:spPr/>
        <p:txBody>
          <a:bodyPr/>
          <a:lstStyle/>
          <a:p>
            <a:fld id="{6FE445D9-A42C-4686-A154-7D8EB3A67215}" type="slidenum">
              <a:rPr lang="en-GB" smtClean="0"/>
              <a:t>‹#›</a:t>
            </a:fld>
            <a:endParaRPr lang="en-GB"/>
          </a:p>
        </p:txBody>
      </p:sp>
    </p:spTree>
    <p:extLst>
      <p:ext uri="{BB962C8B-B14F-4D97-AF65-F5344CB8AC3E}">
        <p14:creationId xmlns:p14="http://schemas.microsoft.com/office/powerpoint/2010/main" val="1152637164"/>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0DA773-9EEE-4BDB-89C7-1BA9BE3FC1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313E59-CB0B-441D-9784-97DD627178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C9E89E-3AC7-4575-811A-ED0575CFF0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2DAB99-6E99-48F7-BFFE-BF36B401CE3D}" type="datetimeFigureOut">
              <a:rPr lang="en-GB" smtClean="0"/>
              <a:t>17/05/2024</a:t>
            </a:fld>
            <a:endParaRPr lang="en-GB"/>
          </a:p>
        </p:txBody>
      </p:sp>
      <p:sp>
        <p:nvSpPr>
          <p:cNvPr id="5" name="Footer Placeholder 4">
            <a:extLst>
              <a:ext uri="{FF2B5EF4-FFF2-40B4-BE49-F238E27FC236}">
                <a16:creationId xmlns:a16="http://schemas.microsoft.com/office/drawing/2014/main" id="{443930FD-2E5C-4775-ADC9-78277840AD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1CE4A5B-3D08-487C-B341-1FC9830325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445D9-A42C-4686-A154-7D8EB3A67215}" type="slidenum">
              <a:rPr lang="en-GB" smtClean="0"/>
              <a:t>‹#›</a:t>
            </a:fld>
            <a:endParaRPr lang="en-GB"/>
          </a:p>
        </p:txBody>
      </p:sp>
    </p:spTree>
    <p:extLst>
      <p:ext uri="{BB962C8B-B14F-4D97-AF65-F5344CB8AC3E}">
        <p14:creationId xmlns:p14="http://schemas.microsoft.com/office/powerpoint/2010/main" val="1837224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1049" name="Freeform 3"/>
            <p:cNvSpPr>
              <a:spLocks/>
            </p:cNvSpPr>
            <p:nvPr/>
          </p:nvSpPr>
          <p:spPr bwMode="hidden">
            <a:xfrm>
              <a:off x="0" y="3072"/>
              <a:ext cx="5760" cy="1248"/>
            </a:xfrm>
            <a:custGeom>
              <a:avLst/>
              <a:gdLst>
                <a:gd name="T0" fmla="*/ 2548 w 6027"/>
                <a:gd name="T1" fmla="*/ 1 h 2296"/>
                <a:gd name="T2" fmla="*/ 0 w 6027"/>
                <a:gd name="T3" fmla="*/ 1 h 2296"/>
                <a:gd name="T4" fmla="*/ 0 w 6027"/>
                <a:gd name="T5" fmla="*/ 0 h 2296"/>
                <a:gd name="T6" fmla="*/ 2548 w 6027"/>
                <a:gd name="T7" fmla="*/ 0 h 2296"/>
                <a:gd name="T8" fmla="*/ 2548 w 6027"/>
                <a:gd name="T9" fmla="*/ 1 h 2296"/>
                <a:gd name="T10" fmla="*/ 2548 w 6027"/>
                <a:gd name="T11" fmla="*/ 1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1988"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800"/>
            </a:p>
          </p:txBody>
        </p:sp>
      </p:grpSp>
      <p:sp>
        <p:nvSpPr>
          <p:cNvPr id="1027" name="Freeform 5"/>
          <p:cNvSpPr>
            <a:spLocks/>
          </p:cNvSpPr>
          <p:nvPr/>
        </p:nvSpPr>
        <p:spPr bwMode="hidden">
          <a:xfrm>
            <a:off x="8331200" y="6262688"/>
            <a:ext cx="38608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nvGrpSpPr>
          <p:cNvPr id="1028" name="Group 6"/>
          <p:cNvGrpSpPr>
            <a:grpSpLocks/>
          </p:cNvGrpSpPr>
          <p:nvPr/>
        </p:nvGrpSpPr>
        <p:grpSpPr bwMode="auto">
          <a:xfrm>
            <a:off x="0" y="6019800"/>
            <a:ext cx="10464800" cy="857250"/>
            <a:chOff x="0" y="3792"/>
            <a:chExt cx="4944" cy="540"/>
          </a:xfrm>
        </p:grpSpPr>
        <p:sp>
          <p:nvSpPr>
            <p:cNvPr id="41991"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800"/>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150 h 353"/>
                  <a:gd name="T4" fmla="*/ 24 w 186"/>
                  <a:gd name="T5" fmla="*/ 258 h 353"/>
                  <a:gd name="T6" fmla="*/ 18 w 186"/>
                  <a:gd name="T7" fmla="*/ 557 h 353"/>
                  <a:gd name="T8" fmla="*/ 42 w 186"/>
                  <a:gd name="T9" fmla="*/ 967 h 353"/>
                  <a:gd name="T10" fmla="*/ 48 w 186"/>
                  <a:gd name="T11" fmla="*/ 1369 h 353"/>
                  <a:gd name="T12" fmla="*/ 0 w 186"/>
                  <a:gd name="T13" fmla="*/ 2991 h 353"/>
                  <a:gd name="T14" fmla="*/ 54 w 186"/>
                  <a:gd name="T15" fmla="*/ 1979 h 353"/>
                  <a:gd name="T16" fmla="*/ 84 w 186"/>
                  <a:gd name="T17" fmla="*/ 1827 h 353"/>
                  <a:gd name="T18" fmla="*/ 126 w 186"/>
                  <a:gd name="T19" fmla="*/ 1071 h 353"/>
                  <a:gd name="T20" fmla="*/ 144 w 186"/>
                  <a:gd name="T21" fmla="*/ 1013 h 353"/>
                  <a:gd name="T22" fmla="*/ 144 w 186"/>
                  <a:gd name="T23" fmla="*/ 764 h 353"/>
                  <a:gd name="T24" fmla="*/ 186 w 186"/>
                  <a:gd name="T25" fmla="*/ 557 h 353"/>
                  <a:gd name="T26" fmla="*/ 162 w 186"/>
                  <a:gd name="T27" fmla="*/ 506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54 h 66"/>
                  <a:gd name="T8" fmla="*/ 6 w 155"/>
                  <a:gd name="T9" fmla="*/ 155 h 66"/>
                  <a:gd name="T10" fmla="*/ 0 w 155"/>
                  <a:gd name="T11" fmla="*/ 212 h 66"/>
                  <a:gd name="T12" fmla="*/ 78 w 155"/>
                  <a:gd name="T13" fmla="*/ 521 h 66"/>
                  <a:gd name="T14" fmla="*/ 96 w 155"/>
                  <a:gd name="T15" fmla="*/ 367 h 66"/>
                  <a:gd name="T16" fmla="*/ 155 w 155"/>
                  <a:gd name="T17" fmla="*/ 580 h 66"/>
                  <a:gd name="T18" fmla="*/ 126 w 155"/>
                  <a:gd name="T19" fmla="*/ 212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048" name="Freeform 13"/>
              <p:cNvSpPr>
                <a:spLocks/>
              </p:cNvSpPr>
              <p:nvPr userDrawn="1"/>
            </p:nvSpPr>
            <p:spPr bwMode="ltGray">
              <a:xfrm>
                <a:off x="2486" y="3859"/>
                <a:ext cx="42" cy="81"/>
              </a:xfrm>
              <a:custGeom>
                <a:avLst/>
                <a:gdLst>
                  <a:gd name="T0" fmla="*/ 6 w 42"/>
                  <a:gd name="T1" fmla="*/ 343 h 72"/>
                  <a:gd name="T2" fmla="*/ 0 w 42"/>
                  <a:gd name="T3" fmla="*/ 178 h 72"/>
                  <a:gd name="T4" fmla="*/ 12 w 42"/>
                  <a:gd name="T5" fmla="*/ 60 h 72"/>
                  <a:gd name="T6" fmla="*/ 0 w 42"/>
                  <a:gd name="T7" fmla="*/ 60 h 72"/>
                  <a:gd name="T8" fmla="*/ 12 w 42"/>
                  <a:gd name="T9" fmla="*/ 60 h 72"/>
                  <a:gd name="T10" fmla="*/ 24 w 42"/>
                  <a:gd name="T11" fmla="*/ 60 h 72"/>
                  <a:gd name="T12" fmla="*/ 36 w 42"/>
                  <a:gd name="T13" fmla="*/ 60 h 72"/>
                  <a:gd name="T14" fmla="*/ 42 w 42"/>
                  <a:gd name="T15" fmla="*/ 0 h 72"/>
                  <a:gd name="T16" fmla="*/ 30 w 42"/>
                  <a:gd name="T17" fmla="*/ 178 h 72"/>
                  <a:gd name="T18" fmla="*/ 42 w 42"/>
                  <a:gd name="T19" fmla="*/ 458 h 72"/>
                  <a:gd name="T20" fmla="*/ 12 w 42"/>
                  <a:gd name="T21" fmla="*/ 671 h 72"/>
                  <a:gd name="T22" fmla="*/ 6 w 42"/>
                  <a:gd name="T23" fmla="*/ 343 h 72"/>
                  <a:gd name="T24" fmla="*/ 6 w 42"/>
                  <a:gd name="T25" fmla="*/ 343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sp>
          <p:nvSpPr>
            <p:cNvPr id="41998"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800"/>
            </a:p>
          </p:txBody>
        </p:sp>
      </p:grpSp>
      <p:grpSp>
        <p:nvGrpSpPr>
          <p:cNvPr id="1029" name="Group 15"/>
          <p:cNvGrpSpPr>
            <a:grpSpLocks/>
          </p:cNvGrpSpPr>
          <p:nvPr/>
        </p:nvGrpSpPr>
        <p:grpSpPr bwMode="auto">
          <a:xfrm>
            <a:off x="836085" y="6021388"/>
            <a:ext cx="7579783" cy="849312"/>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79 h 287"/>
                <a:gd name="T4" fmla="*/ 66 w 365"/>
                <a:gd name="T5" fmla="*/ 146 h 287"/>
                <a:gd name="T6" fmla="*/ 143 w 365"/>
                <a:gd name="T7" fmla="*/ 237 h 287"/>
                <a:gd name="T8" fmla="*/ 191 w 365"/>
                <a:gd name="T9" fmla="*/ 219 h 287"/>
                <a:gd name="T10" fmla="*/ 341 w 365"/>
                <a:gd name="T11" fmla="*/ 373 h 287"/>
                <a:gd name="T12" fmla="*/ 305 w 365"/>
                <a:gd name="T13" fmla="*/ 228 h 287"/>
                <a:gd name="T14" fmla="*/ 365 w 365"/>
                <a:gd name="T15" fmla="*/ 170 h 287"/>
                <a:gd name="T16" fmla="*/ 359 w 365"/>
                <a:gd name="T17" fmla="*/ 164 h 287"/>
                <a:gd name="T18" fmla="*/ 335 w 365"/>
                <a:gd name="T19" fmla="*/ 152 h 287"/>
                <a:gd name="T20" fmla="*/ 299 w 365"/>
                <a:gd name="T21" fmla="*/ 110 h 287"/>
                <a:gd name="T22" fmla="*/ 257 w 365"/>
                <a:gd name="T23" fmla="*/ 91 h 287"/>
                <a:gd name="T24" fmla="*/ 215 w 365"/>
                <a:gd name="T25" fmla="*/ 73 h 287"/>
                <a:gd name="T26" fmla="*/ 173 w 365"/>
                <a:gd name="T27" fmla="*/ 55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9 h 60"/>
                <a:gd name="T16" fmla="*/ 65 w 71"/>
                <a:gd name="T17" fmla="*/ 61 h 60"/>
                <a:gd name="T18" fmla="*/ 71 w 71"/>
                <a:gd name="T19" fmla="*/ 73 h 60"/>
                <a:gd name="T20" fmla="*/ 71 w 71"/>
                <a:gd name="T21" fmla="*/ 79 h 60"/>
                <a:gd name="T22" fmla="*/ 59 w 71"/>
                <a:gd name="T23" fmla="*/ 73 h 60"/>
                <a:gd name="T24" fmla="*/ 47 w 71"/>
                <a:gd name="T25" fmla="*/ 61 h 60"/>
                <a:gd name="T26" fmla="*/ 23 w 71"/>
                <a:gd name="T27" fmla="*/ 49 h 60"/>
                <a:gd name="T28" fmla="*/ 23 w 71"/>
                <a:gd name="T29" fmla="*/ 55 h 60"/>
                <a:gd name="T30" fmla="*/ 18 w 71"/>
                <a:gd name="T31" fmla="*/ 61 h 60"/>
                <a:gd name="T32" fmla="*/ 12 w 71"/>
                <a:gd name="T33" fmla="*/ 67 h 60"/>
                <a:gd name="T34" fmla="*/ 6 w 71"/>
                <a:gd name="T35" fmla="*/ 67 h 60"/>
                <a:gd name="T36" fmla="*/ 6 w 71"/>
                <a:gd name="T37" fmla="*/ 67 h 60"/>
                <a:gd name="T38" fmla="*/ 6 w 71"/>
                <a:gd name="T39" fmla="*/ 55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73 h 162"/>
                <a:gd name="T10" fmla="*/ 96 w 161"/>
                <a:gd name="T11" fmla="*/ 79 h 162"/>
                <a:gd name="T12" fmla="*/ 102 w 161"/>
                <a:gd name="T13" fmla="*/ 91 h 162"/>
                <a:gd name="T14" fmla="*/ 108 w 161"/>
                <a:gd name="T15" fmla="*/ 103 h 162"/>
                <a:gd name="T16" fmla="*/ 120 w 161"/>
                <a:gd name="T17" fmla="*/ 115 h 162"/>
                <a:gd name="T18" fmla="*/ 143 w 161"/>
                <a:gd name="T19" fmla="*/ 144 h 162"/>
                <a:gd name="T20" fmla="*/ 155 w 161"/>
                <a:gd name="T21" fmla="*/ 176 h 162"/>
                <a:gd name="T22" fmla="*/ 161 w 161"/>
                <a:gd name="T23" fmla="*/ 194 h 162"/>
                <a:gd name="T24" fmla="*/ 161 w 161"/>
                <a:gd name="T25" fmla="*/ 200 h 162"/>
                <a:gd name="T26" fmla="*/ 96 w 161"/>
                <a:gd name="T27" fmla="*/ 121 h 162"/>
                <a:gd name="T28" fmla="*/ 30 w 161"/>
                <a:gd name="T29" fmla="*/ 73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039" name="Freeform 20"/>
            <p:cNvSpPr>
              <a:spLocks/>
            </p:cNvSpPr>
            <p:nvPr/>
          </p:nvSpPr>
          <p:spPr bwMode="auto">
            <a:xfrm>
              <a:off x="706" y="3854"/>
              <a:ext cx="59" cy="61"/>
            </a:xfrm>
            <a:custGeom>
              <a:avLst/>
              <a:gdLst>
                <a:gd name="T0" fmla="*/ 59 w 59"/>
                <a:gd name="T1" fmla="*/ 6 h 60"/>
                <a:gd name="T2" fmla="*/ 41 w 59"/>
                <a:gd name="T3" fmla="*/ 49 h 60"/>
                <a:gd name="T4" fmla="*/ 41 w 59"/>
                <a:gd name="T5" fmla="*/ 55 h 60"/>
                <a:gd name="T6" fmla="*/ 47 w 59"/>
                <a:gd name="T7" fmla="*/ 61 h 60"/>
                <a:gd name="T8" fmla="*/ 53 w 59"/>
                <a:gd name="T9" fmla="*/ 73 h 60"/>
                <a:gd name="T10" fmla="*/ 53 w 59"/>
                <a:gd name="T11" fmla="*/ 79 h 60"/>
                <a:gd name="T12" fmla="*/ 47 w 59"/>
                <a:gd name="T13" fmla="*/ 73 h 60"/>
                <a:gd name="T14" fmla="*/ 35 w 59"/>
                <a:gd name="T15" fmla="*/ 67 h 60"/>
                <a:gd name="T16" fmla="*/ 23 w 59"/>
                <a:gd name="T17" fmla="*/ 55 h 60"/>
                <a:gd name="T18" fmla="*/ 17 w 59"/>
                <a:gd name="T19" fmla="*/ 49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040" name="Freeform 21"/>
            <p:cNvSpPr>
              <a:spLocks/>
            </p:cNvSpPr>
            <p:nvPr/>
          </p:nvSpPr>
          <p:spPr bwMode="auto">
            <a:xfrm>
              <a:off x="395" y="3811"/>
              <a:ext cx="245" cy="207"/>
            </a:xfrm>
            <a:custGeom>
              <a:avLst/>
              <a:gdLst>
                <a:gd name="T0" fmla="*/ 233 w 245"/>
                <a:gd name="T1" fmla="*/ 55 h 204"/>
                <a:gd name="T2" fmla="*/ 245 w 245"/>
                <a:gd name="T3" fmla="*/ 61 h 204"/>
                <a:gd name="T4" fmla="*/ 209 w 245"/>
                <a:gd name="T5" fmla="*/ 104 h 204"/>
                <a:gd name="T6" fmla="*/ 143 w 245"/>
                <a:gd name="T7" fmla="*/ 170 h 204"/>
                <a:gd name="T8" fmla="*/ 167 w 245"/>
                <a:gd name="T9" fmla="*/ 206 h 204"/>
                <a:gd name="T10" fmla="*/ 179 w 245"/>
                <a:gd name="T11" fmla="*/ 268 h 204"/>
                <a:gd name="T12" fmla="*/ 77 w 245"/>
                <a:gd name="T13" fmla="*/ 170 h 204"/>
                <a:gd name="T14" fmla="*/ 47 w 245"/>
                <a:gd name="T15" fmla="*/ 104 h 204"/>
                <a:gd name="T16" fmla="*/ 89 w 245"/>
                <a:gd name="T17" fmla="*/ 85 h 204"/>
                <a:gd name="T18" fmla="*/ 59 w 245"/>
                <a:gd name="T19" fmla="*/ 55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55 h 204"/>
                <a:gd name="T50" fmla="*/ 233 w 245"/>
                <a:gd name="T51" fmla="*/ 55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sp>
        <p:nvSpPr>
          <p:cNvPr id="42006" name="Rectangle 22"/>
          <p:cNvSpPr>
            <a:spLocks noGrp="1" noChangeArrowheads="1"/>
          </p:cNvSpPr>
          <p:nvPr>
            <p:ph type="title"/>
          </p:nvPr>
        </p:nvSpPr>
        <p:spPr bwMode="auto">
          <a:xfrm>
            <a:off x="609600" y="2286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2008" name="Rectangle 24"/>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a:defRPr/>
            </a:pPr>
            <a:endParaRPr lang="en-GB" altLang="en-US"/>
          </a:p>
        </p:txBody>
      </p:sp>
      <p:sp>
        <p:nvSpPr>
          <p:cNvPr id="42009" name="Rectangle 2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a:defRPr/>
            </a:pPr>
            <a:endParaRPr lang="en-GB" altLang="en-US"/>
          </a:p>
        </p:txBody>
      </p:sp>
      <p:sp>
        <p:nvSpPr>
          <p:cNvPr id="42010" name="Rectangle 26"/>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6789D285-1641-45CC-A1CF-1EA273A6A668}" type="slidenum">
              <a:rPr lang="en-GB" altLang="en-US"/>
              <a:pPr>
                <a:defRPr/>
              </a:pPr>
              <a:t>‹#›</a:t>
            </a:fld>
            <a:endParaRPr lang="en-GB" altLang="en-US"/>
          </a:p>
        </p:txBody>
      </p:sp>
    </p:spTree>
    <p:extLst>
      <p:ext uri="{BB962C8B-B14F-4D97-AF65-F5344CB8AC3E}">
        <p14:creationId xmlns:p14="http://schemas.microsoft.com/office/powerpoint/2010/main" val="68159314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Rectangle 2"/>
          <p:cNvSpPr>
            <a:spLocks noGrp="1" noRot="1" noChangeArrowheads="1"/>
          </p:cNvSpPr>
          <p:nvPr>
            <p:ph type="ctrTitle"/>
          </p:nvPr>
        </p:nvSpPr>
        <p:spPr>
          <a:xfrm>
            <a:off x="2209800" y="260648"/>
            <a:ext cx="7772400" cy="5913140"/>
          </a:xfrm>
        </p:spPr>
        <p:txBody>
          <a:bodyPr/>
          <a:lstStyle/>
          <a:p>
            <a:pPr eaLnBrk="1" hangingPunct="1">
              <a:defRPr/>
            </a:pPr>
            <a:r>
              <a:rPr lang="en-GB" altLang="en-US" sz="3600" b="1" dirty="0">
                <a:solidFill>
                  <a:schemeClr val="bg1"/>
                </a:solidFill>
                <a:latin typeface="Freestyle Script" panose="030804020302050B0404" pitchFamily="66" charset="0"/>
              </a:rPr>
              <a:t> </a:t>
            </a:r>
            <a:endParaRPr lang="en-US" altLang="en-US" sz="2800" b="1" dirty="0">
              <a:solidFill>
                <a:schemeClr val="bg1"/>
              </a:solidFill>
              <a:effectLst>
                <a:outerShdw blurRad="38100" dist="38100" dir="2700000" algn="tl">
                  <a:srgbClr val="FFFFFF"/>
                </a:outerShdw>
              </a:effectLst>
              <a:latin typeface="Freestyle Script" panose="030804020302050B0404" pitchFamily="66" charset="0"/>
            </a:endParaRPr>
          </a:p>
        </p:txBody>
      </p:sp>
      <p:sp>
        <p:nvSpPr>
          <p:cNvPr id="4" name="TextBox 3"/>
          <p:cNvSpPr txBox="1"/>
          <p:nvPr/>
        </p:nvSpPr>
        <p:spPr>
          <a:xfrm>
            <a:off x="9840914" y="6173789"/>
            <a:ext cx="358775" cy="338137"/>
          </a:xfrm>
          <a:prstGeom prst="rect">
            <a:avLst/>
          </a:prstGeom>
          <a:solidFill>
            <a:srgbClr val="FF0000"/>
          </a:solidFill>
        </p:spPr>
        <p:txBody>
          <a:bodyPr>
            <a:spAutoFit/>
          </a:body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1</a:t>
            </a:r>
          </a:p>
        </p:txBody>
      </p:sp>
      <p:sp>
        <p:nvSpPr>
          <p:cNvPr id="12" name="TextBox 11"/>
          <p:cNvSpPr txBox="1"/>
          <p:nvPr/>
        </p:nvSpPr>
        <p:spPr>
          <a:xfrm>
            <a:off x="0" y="1137456"/>
            <a:ext cx="12192000" cy="5386090"/>
          </a:xfrm>
          <a:prstGeom prst="rect">
            <a:avLst/>
          </a:prstGeom>
          <a:solidFill>
            <a:schemeClr val="tx1"/>
          </a:solidFill>
        </p:spPr>
        <p:txBody>
          <a:bodyPr wrap="square">
            <a:spAutoFit/>
          </a:bodyPr>
          <a:lstStyle/>
          <a:p>
            <a:pPr algn="ctr">
              <a:defRPr/>
            </a:pPr>
            <a:r>
              <a:rPr lang="en-GB" sz="28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The following Bible presentation has used notes by the </a:t>
            </a:r>
          </a:p>
          <a:p>
            <a:pPr algn="ctr">
              <a:defRPr/>
            </a:pPr>
            <a:r>
              <a:rPr lang="en-GB" sz="28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Rev L G Stapleton</a:t>
            </a:r>
          </a:p>
          <a:p>
            <a:pPr algn="ctr">
              <a:defRPr/>
            </a:pPr>
            <a:endParaRPr lang="en-GB" sz="24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defRPr/>
            </a:pPr>
            <a:r>
              <a:rPr lang="en-GB" sz="2800" b="1" dirty="0">
                <a:solidFill>
                  <a:srgbClr val="FFFFFF"/>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The picture of the Tabernacle is taken from the CANDLE BOOKS – ‘Essential Bible Reference Series’ – ‘The Tabernacle’ by Tim </a:t>
            </a:r>
            <a:r>
              <a:rPr lang="en-GB" sz="2800" b="1" dirty="0" err="1">
                <a:solidFill>
                  <a:srgbClr val="FFFFFF"/>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Dowley</a:t>
            </a:r>
            <a:r>
              <a:rPr lang="en-GB" sz="2800" b="1" dirty="0">
                <a:solidFill>
                  <a:srgbClr val="FFFFFF"/>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 - permission applied for.</a:t>
            </a:r>
          </a:p>
          <a:p>
            <a:pPr algn="ctr">
              <a:defRPr/>
            </a:pPr>
            <a:endParaRPr lang="en-GB" sz="32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defRPr/>
            </a:pPr>
            <a:endParaRPr lang="en-GB" sz="32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defRPr/>
            </a:pPr>
            <a:r>
              <a:rPr lang="en-GB" sz="24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Compiled by</a:t>
            </a:r>
          </a:p>
          <a:p>
            <a:pPr algn="ctr">
              <a:defRPr/>
            </a:pPr>
            <a:r>
              <a:rPr lang="en-GB" sz="24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Mark Stapleton</a:t>
            </a:r>
          </a:p>
          <a:p>
            <a:pPr algn="ctr">
              <a:defRPr/>
            </a:pPr>
            <a:endParaRPr lang="en-GB" sz="32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defRPr/>
            </a:pPr>
            <a:r>
              <a:rPr lang="en-GB" sz="24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©Mark Stapleton 2024</a:t>
            </a:r>
          </a:p>
        </p:txBody>
      </p:sp>
    </p:spTree>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2000" fill="hold"/>
                                        <p:tgtEl>
                                          <p:spTgt spid="12"/>
                                        </p:tgtEl>
                                        <p:attrNameLst>
                                          <p:attrName>ppt_x</p:attrName>
                                        </p:attrNameLst>
                                      </p:cBhvr>
                                      <p:tavLst>
                                        <p:tav tm="0">
                                          <p:val>
                                            <p:strVal val="#ppt_x"/>
                                          </p:val>
                                        </p:tav>
                                        <p:tav tm="100000">
                                          <p:val>
                                            <p:strVal val="#ppt_x"/>
                                          </p:val>
                                        </p:tav>
                                      </p:tavLst>
                                    </p:anim>
                                    <p:anim calcmode="lin" valueType="num">
                                      <p:cBhvr>
                                        <p:cTn id="8" dur="12000" fill="hold"/>
                                        <p:tgtEl>
                                          <p:spTgt spid="1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05EA5E-4CCF-55B6-DB27-20A96F335F4D}"/>
              </a:ext>
            </a:extLst>
          </p:cNvPr>
          <p:cNvSpPr txBox="1"/>
          <p:nvPr/>
        </p:nvSpPr>
        <p:spPr>
          <a:xfrm>
            <a:off x="0" y="0"/>
            <a:ext cx="12192000" cy="1446550"/>
          </a:xfrm>
          <a:prstGeom prst="rect">
            <a:avLst/>
          </a:prstGeom>
          <a:noFill/>
        </p:spPr>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The duties of the sons of Levi</a:t>
            </a:r>
          </a:p>
          <a:p>
            <a:pPr algn="ctr"/>
            <a:r>
              <a:rPr lang="en-US" sz="3200" b="1" dirty="0">
                <a:solidFill>
                  <a:srgbClr val="FFFF00"/>
                </a:solidFill>
                <a:effectLst>
                  <a:outerShdw blurRad="38100" dist="38100" dir="2700000" algn="tl">
                    <a:srgbClr val="000000">
                      <a:alpha val="43137"/>
                    </a:srgbClr>
                  </a:outerShdw>
                </a:effectLst>
              </a:rPr>
              <a:t>The </a:t>
            </a:r>
            <a:r>
              <a:rPr lang="en-US" sz="3200" b="1" dirty="0" err="1">
                <a:solidFill>
                  <a:srgbClr val="FFFF00"/>
                </a:solidFill>
                <a:effectLst>
                  <a:outerShdw blurRad="38100" dist="38100" dir="2700000" algn="tl">
                    <a:srgbClr val="000000">
                      <a:alpha val="43137"/>
                    </a:srgbClr>
                  </a:outerShdw>
                </a:effectLst>
              </a:rPr>
              <a:t>Merarites</a:t>
            </a:r>
            <a:endParaRPr lang="en-US" sz="3200" b="1" dirty="0">
              <a:solidFill>
                <a:srgbClr val="FFFF00"/>
              </a:solidFill>
              <a:effectLst>
                <a:outerShdw blurRad="38100" dist="38100" dir="2700000" algn="tl">
                  <a:srgbClr val="000000">
                    <a:alpha val="43137"/>
                  </a:srgbClr>
                </a:outerShdw>
              </a:effectLst>
            </a:endParaRPr>
          </a:p>
          <a:p>
            <a:pPr algn="ctr"/>
            <a:r>
              <a:rPr lang="en-US" sz="2400" b="1" dirty="0">
                <a:solidFill>
                  <a:srgbClr val="FFFF00"/>
                </a:solidFill>
                <a:effectLst>
                  <a:outerShdw blurRad="38100" dist="38100" dir="2700000" algn="tl">
                    <a:srgbClr val="000000">
                      <a:alpha val="43137"/>
                    </a:srgbClr>
                  </a:outerShdw>
                </a:effectLst>
              </a:rPr>
              <a:t>(Numbers 4: 29-33)</a:t>
            </a:r>
            <a:endParaRPr lang="en-GB" sz="2400" b="1" dirty="0">
              <a:solidFill>
                <a:srgbClr val="FFFF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E61064EA-46E9-0CD6-EC2D-0EC18E47ECC9}"/>
              </a:ext>
            </a:extLst>
          </p:cNvPr>
          <p:cNvSpPr txBox="1"/>
          <p:nvPr/>
        </p:nvSpPr>
        <p:spPr>
          <a:xfrm>
            <a:off x="0" y="1955968"/>
            <a:ext cx="12192000" cy="2677656"/>
          </a:xfrm>
          <a:prstGeom prst="rect">
            <a:avLst/>
          </a:prstGeom>
          <a:noFill/>
        </p:spPr>
        <p:txBody>
          <a:bodyPr wrap="square" rtlCol="0">
            <a:spAutoFit/>
          </a:bodyPr>
          <a:lstStyle/>
          <a:p>
            <a:r>
              <a:rPr lang="en-US" sz="2800" dirty="0"/>
              <a:t>To transport - </a:t>
            </a:r>
          </a:p>
          <a:p>
            <a:pPr marL="342900" indent="-342900">
              <a:buAutoNum type="arabicPeriod"/>
            </a:pPr>
            <a:r>
              <a:rPr lang="en-US" sz="2800" dirty="0"/>
              <a:t>- the boards of the Tabernacle, its bars, its pillars and its sockets </a:t>
            </a:r>
          </a:p>
          <a:p>
            <a:pPr marL="342900" indent="-342900">
              <a:buAutoNum type="arabicPeriod"/>
            </a:pPr>
            <a:r>
              <a:rPr lang="en-US" sz="2800" dirty="0"/>
              <a:t>- the pillars around the Court, with their sockets, pegs and cords</a:t>
            </a:r>
          </a:p>
          <a:p>
            <a:pPr marL="342900" indent="-342900">
              <a:buAutoNum type="arabicPeriod"/>
            </a:pPr>
            <a:endParaRPr lang="en-US" sz="2800" dirty="0"/>
          </a:p>
          <a:p>
            <a:r>
              <a:rPr lang="en-US" sz="2800" dirty="0"/>
              <a:t>Note – The </a:t>
            </a:r>
            <a:r>
              <a:rPr lang="en-US" sz="2800" dirty="0" err="1"/>
              <a:t>Merarites</a:t>
            </a:r>
            <a:r>
              <a:rPr lang="en-US" sz="2800" dirty="0"/>
              <a:t> were given 4 carts and 8 oxen to transport the above items, given by the leaders of the people of Israel - Numbers 7: 8  </a:t>
            </a:r>
          </a:p>
        </p:txBody>
      </p:sp>
      <p:sp>
        <p:nvSpPr>
          <p:cNvPr id="2" name="TextBox 1">
            <a:extLst>
              <a:ext uri="{FF2B5EF4-FFF2-40B4-BE49-F238E27FC236}">
                <a16:creationId xmlns:a16="http://schemas.microsoft.com/office/drawing/2014/main" id="{B1F17B44-3B01-EC07-341E-134699206A1B}"/>
              </a:ext>
            </a:extLst>
          </p:cNvPr>
          <p:cNvSpPr txBox="1"/>
          <p:nvPr/>
        </p:nvSpPr>
        <p:spPr>
          <a:xfrm>
            <a:off x="11467579" y="6357896"/>
            <a:ext cx="505680" cy="338554"/>
          </a:xfrm>
          <a:prstGeom prst="rect">
            <a:avLst/>
          </a:prstGeom>
          <a:solidFill>
            <a:srgbClr val="FF0000"/>
          </a:solidFill>
        </p:spPr>
        <p:txBody>
          <a:bodyPr wrap="square">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10</a:t>
            </a:r>
          </a:p>
        </p:txBody>
      </p:sp>
    </p:spTree>
    <p:extLst>
      <p:ext uri="{BB962C8B-B14F-4D97-AF65-F5344CB8AC3E}">
        <p14:creationId xmlns:p14="http://schemas.microsoft.com/office/powerpoint/2010/main" val="3305214928"/>
      </p:ext>
    </p:extLst>
  </p:cSld>
  <p:clrMapOvr>
    <a:masterClrMapping/>
  </p:clrMapOvr>
  <mc:AlternateContent xmlns:mc="http://schemas.openxmlformats.org/markup-compatibility/2006" xmlns:p14="http://schemas.microsoft.com/office/powerpoint/2010/main">
    <mc:Choice Requires="p14">
      <p:transition spd="slow" p14:dur="2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500"/>
                                        <p:tgtEl>
                                          <p:spTgt spid="5">
                                            <p:txEl>
                                              <p:pRg st="0" end="0"/>
                                            </p:txEl>
                                          </p:spTgt>
                                        </p:tgtEl>
                                      </p:cBhvr>
                                    </p:animEffect>
                                  </p:childTnLst>
                                </p:cTn>
                              </p:par>
                            </p:childTnLst>
                          </p:cTn>
                        </p:par>
                        <p:par>
                          <p:cTn id="8" fill="hold">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3000"/>
                                        <p:tgtEl>
                                          <p:spTgt spid="5">
                                            <p:txEl>
                                              <p:pRg st="1" end="1"/>
                                            </p:txEl>
                                          </p:spTgt>
                                        </p:tgtEl>
                                      </p:cBhvr>
                                    </p:animEffect>
                                  </p:childTnLst>
                                </p:cTn>
                              </p:par>
                            </p:childTnLst>
                          </p:cTn>
                        </p:par>
                        <p:par>
                          <p:cTn id="12" fill="hold">
                            <p:stCondLst>
                              <p:cond delay="5500"/>
                            </p:stCondLst>
                            <p:childTnLst>
                              <p:par>
                                <p:cTn id="13" presetID="22" presetClass="entr" presetSubtype="8" fill="hold" nodeType="afterEffect">
                                  <p:stCondLst>
                                    <p:cond delay="1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30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wipe(left)">
                                      <p:cBhvr>
                                        <p:cTn id="20" dur="3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Mark\Documents\JEAN -WRITINGS\GOD'S SPECIAL TENT\SCAPE GOAT.jpg">
            <a:extLst>
              <a:ext uri="{FF2B5EF4-FFF2-40B4-BE49-F238E27FC236}">
                <a16:creationId xmlns:a16="http://schemas.microsoft.com/office/drawing/2014/main" id="{27FF0DF3-2E70-4B69-8D60-13272B336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98" r="7098"/>
          <a:stretch>
            <a:fillRect/>
          </a:stretch>
        </p:blipFill>
        <p:spPr bwMode="auto">
          <a:xfrm>
            <a:off x="0" y="0"/>
            <a:ext cx="12192000" cy="695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E123EC8-FB24-3F55-B6F7-34667A7DA372}"/>
              </a:ext>
            </a:extLst>
          </p:cNvPr>
          <p:cNvPicPr>
            <a:picLocks noChangeAspect="1"/>
          </p:cNvPicPr>
          <p:nvPr/>
        </p:nvPicPr>
        <p:blipFill>
          <a:blip r:embed="rId3"/>
          <a:stretch>
            <a:fillRect/>
          </a:stretch>
        </p:blipFill>
        <p:spPr>
          <a:xfrm>
            <a:off x="0" y="26982"/>
            <a:ext cx="12191999" cy="6858000"/>
          </a:xfrm>
          <a:prstGeom prst="rect">
            <a:avLst/>
          </a:prstGeom>
        </p:spPr>
      </p:pic>
      <p:pic>
        <p:nvPicPr>
          <p:cNvPr id="5" name="Picture 6" descr="C:\Users\Mark\Documents\BIBLE STUDY NOTES &amp; HELPS\BIBLE STUDY NOTES\BOOKS of the BIBLE - Powerpoint\The Brasen serpent.jpg">
            <a:extLst>
              <a:ext uri="{FF2B5EF4-FFF2-40B4-BE49-F238E27FC236}">
                <a16:creationId xmlns:a16="http://schemas.microsoft.com/office/drawing/2014/main" id="{79406C11-1768-41F7-B2F0-7EF618D7D56F}"/>
              </a:ext>
            </a:extLst>
          </p:cNvPr>
          <p:cNvPicPr>
            <a:picLocks noChangeAspect="1" noChangeArrowheads="1"/>
          </p:cNvPicPr>
          <p:nvPr/>
        </p:nvPicPr>
        <p:blipFill>
          <a:blip r:embed="rId4">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rot="-60000">
            <a:off x="5703120" y="1989900"/>
            <a:ext cx="887463" cy="410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69DAA92-F18B-47F1-AEAE-44FFD91BB7C7}"/>
              </a:ext>
            </a:extLst>
          </p:cNvPr>
          <p:cNvSpPr txBox="1"/>
          <p:nvPr/>
        </p:nvSpPr>
        <p:spPr>
          <a:xfrm>
            <a:off x="0" y="5790064"/>
            <a:ext cx="12192000" cy="1154162"/>
          </a:xfrm>
          <a:prstGeom prst="rect">
            <a:avLst/>
          </a:prstGeom>
          <a:noFill/>
        </p:spPr>
        <p:txBody>
          <a:bodyPr wrap="square" rtlCol="0">
            <a:spAutoFit/>
          </a:bodyPr>
          <a:lstStyle/>
          <a:p>
            <a:pPr algn="ctr"/>
            <a:r>
              <a:rPr lang="en-GB" sz="23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use of Bronze reminds us that sin has to be judged.</a:t>
            </a:r>
          </a:p>
          <a:p>
            <a:pPr algn="ctr"/>
            <a:r>
              <a:rPr lang="en-GB" sz="23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Isaiah 53: 6; John 1: 29; John 3: 14 reminds us that all our sin was laid upon the Lord Jesus Christ at Calvary’s cross</a:t>
            </a:r>
          </a:p>
        </p:txBody>
      </p:sp>
      <p:sp>
        <p:nvSpPr>
          <p:cNvPr id="2" name="TextBox 1">
            <a:extLst>
              <a:ext uri="{FF2B5EF4-FFF2-40B4-BE49-F238E27FC236}">
                <a16:creationId xmlns:a16="http://schemas.microsoft.com/office/drawing/2014/main" id="{09656A91-008B-45CC-87C6-DCB48FC8D40F}"/>
              </a:ext>
            </a:extLst>
          </p:cNvPr>
          <p:cNvSpPr txBox="1"/>
          <p:nvPr/>
        </p:nvSpPr>
        <p:spPr>
          <a:xfrm>
            <a:off x="0" y="0"/>
            <a:ext cx="12192000" cy="2123658"/>
          </a:xfrm>
          <a:prstGeom prst="rect">
            <a:avLst/>
          </a:prstGeom>
          <a:noFill/>
        </p:spPr>
        <p:txBody>
          <a:bodyPr wrap="square" rtlCol="0">
            <a:spAutoFit/>
          </a:bodyPr>
          <a:lstStyle/>
          <a:p>
            <a:pPr algn="ctr"/>
            <a:r>
              <a:rPr lang="en-GB" sz="2200" b="1" dirty="0">
                <a:solidFill>
                  <a:schemeClr val="bg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SERPENT ON THE POLE</a:t>
            </a:r>
          </a:p>
          <a:p>
            <a:pPr algn="ctr"/>
            <a:r>
              <a:rPr lang="en-GB" sz="2200" b="1" dirty="0">
                <a:solidFill>
                  <a:schemeClr val="bg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Because of the people’s complaint against God and Moses, they were bitten by fiery snakes. God instructed Moses to make a bronze serpent and put it on a pole, for all to see. All those who were bitten by the fiery snakes, were made whole - if they looked towards the pole (Numbers 21: 4-9). This happened near Mount </a:t>
            </a:r>
            <a:r>
              <a:rPr lang="en-GB" sz="2200" b="1" dirty="0" err="1">
                <a:solidFill>
                  <a:schemeClr val="bg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Hor</a:t>
            </a:r>
            <a:r>
              <a:rPr lang="en-GB" sz="2200" b="1" dirty="0">
                <a:solidFill>
                  <a:schemeClr val="bg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on the edge of the land of </a:t>
            </a:r>
            <a:r>
              <a:rPr lang="en-GB" sz="2200" b="1" dirty="0" err="1">
                <a:solidFill>
                  <a:schemeClr val="bg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Edom,south</a:t>
            </a:r>
            <a:r>
              <a:rPr lang="en-GB" sz="2200" b="1" dirty="0">
                <a:solidFill>
                  <a:schemeClr val="bg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of the Dead Sea.</a:t>
            </a:r>
          </a:p>
        </p:txBody>
      </p:sp>
      <p:sp>
        <p:nvSpPr>
          <p:cNvPr id="7" name="TextBox 3">
            <a:extLst>
              <a:ext uri="{FF2B5EF4-FFF2-40B4-BE49-F238E27FC236}">
                <a16:creationId xmlns:a16="http://schemas.microsoft.com/office/drawing/2014/main" id="{93E48F36-DDAC-18FA-EC68-6EBBDAA2C9B4}"/>
              </a:ext>
            </a:extLst>
          </p:cNvPr>
          <p:cNvSpPr txBox="1"/>
          <p:nvPr/>
        </p:nvSpPr>
        <p:spPr>
          <a:xfrm>
            <a:off x="11433068" y="6519863"/>
            <a:ext cx="512827" cy="338554"/>
          </a:xfrm>
          <a:prstGeom prst="rect">
            <a:avLst/>
          </a:prstGeom>
          <a:solidFill>
            <a:srgbClr val="FF000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11</a:t>
            </a:r>
          </a:p>
        </p:txBody>
      </p:sp>
    </p:spTree>
    <p:extLst>
      <p:ext uri="{BB962C8B-B14F-4D97-AF65-F5344CB8AC3E}">
        <p14:creationId xmlns:p14="http://schemas.microsoft.com/office/powerpoint/2010/main" val="237620165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4000"/>
                                        <p:tgtEl>
                                          <p:spTgt spid="2">
                                            <p:txEl>
                                              <p:pRg st="1" end="1"/>
                                            </p:txEl>
                                          </p:spTgt>
                                        </p:tgtEl>
                                      </p:cBhvr>
                                    </p:animEffect>
                                  </p:childTnLst>
                                </p:cTn>
                              </p:par>
                            </p:childTnLst>
                          </p:cTn>
                        </p:par>
                        <p:par>
                          <p:cTn id="8" fill="hold">
                            <p:stCondLst>
                              <p:cond delay="4000"/>
                            </p:stCondLst>
                            <p:childTnLst>
                              <p:par>
                                <p:cTn id="9" presetID="10" presetClass="entr" presetSubtype="0"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3000"/>
                                        <p:tgtEl>
                                          <p:spTgt spid="3">
                                            <p:txEl>
                                              <p:pRg st="0" end="0"/>
                                            </p:txEl>
                                          </p:spTgt>
                                        </p:tgtEl>
                                      </p:cBhvr>
                                    </p:animEffect>
                                  </p:childTnLst>
                                </p:cTn>
                              </p:par>
                            </p:childTnLst>
                          </p:cTn>
                        </p:par>
                        <p:par>
                          <p:cTn id="17" fill="hold">
                            <p:stCondLst>
                              <p:cond delay="3000"/>
                            </p:stCondLst>
                            <p:childTnLst>
                              <p:par>
                                <p:cTn id="18" presetID="22" presetClass="entr" presetSubtype="8" fill="hold" nodeType="afterEffect">
                                  <p:stCondLst>
                                    <p:cond delay="200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3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0D4B06-4C15-2DF4-9D61-6F99F8E41FD3}"/>
              </a:ext>
            </a:extLst>
          </p:cNvPr>
          <p:cNvSpPr txBox="1"/>
          <p:nvPr/>
        </p:nvSpPr>
        <p:spPr>
          <a:xfrm>
            <a:off x="0" y="129778"/>
            <a:ext cx="12192000" cy="584775"/>
          </a:xfrm>
          <a:prstGeom prst="rect">
            <a:avLst/>
          </a:prstGeom>
          <a:noFill/>
        </p:spPr>
        <p:txBody>
          <a:bodyPr wrap="square" rtlCol="0">
            <a:spAutoFit/>
          </a:bodyPr>
          <a:lstStyle/>
          <a:p>
            <a:pPr algn="ctr"/>
            <a:r>
              <a:rPr lang="en-US" sz="3200" b="1" dirty="0">
                <a:solidFill>
                  <a:srgbClr val="FFC000"/>
                </a:solidFill>
                <a:effectLst>
                  <a:outerShdw blurRad="38100" dist="38100" dir="2700000" algn="tl">
                    <a:srgbClr val="000000">
                      <a:alpha val="43137"/>
                    </a:srgbClr>
                  </a:outerShdw>
                </a:effectLst>
              </a:rPr>
              <a:t>THE WILDERNESS YEARS</a:t>
            </a:r>
            <a:endParaRPr lang="en-GB" sz="3200" b="1" dirty="0">
              <a:solidFill>
                <a:srgbClr val="FFC0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D2DB142A-5AF2-32A0-BE8E-3FE1CAC082DD}"/>
              </a:ext>
            </a:extLst>
          </p:cNvPr>
          <p:cNvSpPr txBox="1"/>
          <p:nvPr/>
        </p:nvSpPr>
        <p:spPr>
          <a:xfrm>
            <a:off x="0" y="1148795"/>
            <a:ext cx="12192000" cy="3323987"/>
          </a:xfrm>
          <a:prstGeom prst="rect">
            <a:avLst/>
          </a:prstGeom>
          <a:noFill/>
        </p:spPr>
        <p:txBody>
          <a:bodyPr wrap="square" rtlCol="0">
            <a:spAutoFit/>
          </a:bodyPr>
          <a:lstStyle/>
          <a:p>
            <a:pPr marL="342900" indent="-342900">
              <a:buAutoNum type="arabicPeriod"/>
            </a:pPr>
            <a:r>
              <a:rPr lang="en-US" sz="3000" dirty="0"/>
              <a:t>God provided His people with their daily bread (manna) and water</a:t>
            </a:r>
          </a:p>
          <a:p>
            <a:pPr marL="342900" indent="-342900">
              <a:buAutoNum type="arabicPeriod"/>
            </a:pPr>
            <a:r>
              <a:rPr lang="en-US" sz="3000" dirty="0"/>
              <a:t>God protected His people</a:t>
            </a:r>
          </a:p>
          <a:p>
            <a:pPr marL="342900" indent="-342900">
              <a:buAutoNum type="arabicPeriod"/>
            </a:pPr>
            <a:r>
              <a:rPr lang="en-US" sz="3000" dirty="0"/>
              <a:t>God provided the people with a way for their sin to be dealt with</a:t>
            </a:r>
          </a:p>
          <a:p>
            <a:pPr marL="342900" indent="-342900">
              <a:buAutoNum type="arabicPeriod"/>
            </a:pPr>
            <a:r>
              <a:rPr lang="en-US" sz="3000" dirty="0"/>
              <a:t>God guided His people through their wilderness journey</a:t>
            </a:r>
          </a:p>
          <a:p>
            <a:pPr marL="342900" indent="-342900">
              <a:buAutoNum type="arabicPeriod"/>
            </a:pPr>
            <a:r>
              <a:rPr lang="en-US" sz="3000" dirty="0"/>
              <a:t>God provided His people with the Ten Commandments to instruct them in His ways</a:t>
            </a:r>
          </a:p>
          <a:p>
            <a:pPr marL="342900" indent="-342900">
              <a:buAutoNum type="arabicPeriod"/>
            </a:pPr>
            <a:r>
              <a:rPr lang="en-US" sz="3000" dirty="0"/>
              <a:t>God brought His people to the Promised Land</a:t>
            </a:r>
            <a:endParaRPr lang="en-GB" sz="3000" dirty="0"/>
          </a:p>
        </p:txBody>
      </p:sp>
      <p:sp>
        <p:nvSpPr>
          <p:cNvPr id="3" name="TextBox 2">
            <a:extLst>
              <a:ext uri="{FF2B5EF4-FFF2-40B4-BE49-F238E27FC236}">
                <a16:creationId xmlns:a16="http://schemas.microsoft.com/office/drawing/2014/main" id="{DF2B76CD-6111-CD76-AECE-10C7DA9138D2}"/>
              </a:ext>
            </a:extLst>
          </p:cNvPr>
          <p:cNvSpPr txBox="1"/>
          <p:nvPr/>
        </p:nvSpPr>
        <p:spPr>
          <a:xfrm>
            <a:off x="11592628" y="6456087"/>
            <a:ext cx="460409" cy="338554"/>
          </a:xfrm>
          <a:prstGeom prst="rect">
            <a:avLst/>
          </a:prstGeom>
          <a:solidFill>
            <a:srgbClr val="FF0000"/>
          </a:solidFill>
        </p:spPr>
        <p:txBody>
          <a:bodyPr wrap="square">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12</a:t>
            </a:r>
          </a:p>
        </p:txBody>
      </p:sp>
    </p:spTree>
    <p:extLst>
      <p:ext uri="{BB962C8B-B14F-4D97-AF65-F5344CB8AC3E}">
        <p14:creationId xmlns:p14="http://schemas.microsoft.com/office/powerpoint/2010/main" val="351538893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500"/>
                                        <p:tgtEl>
                                          <p:spTgt spid="5">
                                            <p:txEl>
                                              <p:pRg st="0" end="0"/>
                                            </p:txEl>
                                          </p:spTgt>
                                        </p:tgtEl>
                                      </p:cBhvr>
                                    </p:animEffect>
                                  </p:childTnLst>
                                </p:cTn>
                              </p:par>
                            </p:childTnLst>
                          </p:cTn>
                        </p:par>
                        <p:par>
                          <p:cTn id="8" fill="hold">
                            <p:stCondLst>
                              <p:cond delay="2500"/>
                            </p:stCondLst>
                            <p:childTnLst>
                              <p:par>
                                <p:cTn id="9" presetID="22" presetClass="entr" presetSubtype="8" fill="hold" nodeType="afterEffect">
                                  <p:stCondLst>
                                    <p:cond delay="30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3500"/>
                                        <p:tgtEl>
                                          <p:spTgt spid="5">
                                            <p:txEl>
                                              <p:pRg st="1" end="1"/>
                                            </p:txEl>
                                          </p:spTgt>
                                        </p:tgtEl>
                                      </p:cBhvr>
                                    </p:animEffect>
                                  </p:childTnLst>
                                </p:cTn>
                              </p:par>
                            </p:childTnLst>
                          </p:cTn>
                        </p:par>
                        <p:par>
                          <p:cTn id="12" fill="hold">
                            <p:stCondLst>
                              <p:cond delay="9000"/>
                            </p:stCondLst>
                            <p:childTnLst>
                              <p:par>
                                <p:cTn id="13" presetID="22" presetClass="entr" presetSubtype="8" fill="hold" nodeType="afterEffect">
                                  <p:stCondLst>
                                    <p:cond delay="3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3500"/>
                                        <p:tgtEl>
                                          <p:spTgt spid="5">
                                            <p:txEl>
                                              <p:pRg st="2" end="2"/>
                                            </p:txEl>
                                          </p:spTgt>
                                        </p:tgtEl>
                                      </p:cBhvr>
                                    </p:animEffect>
                                  </p:childTnLst>
                                </p:cTn>
                              </p:par>
                            </p:childTnLst>
                          </p:cTn>
                        </p:par>
                        <p:par>
                          <p:cTn id="16" fill="hold">
                            <p:stCondLst>
                              <p:cond delay="15500"/>
                            </p:stCondLst>
                            <p:childTnLst>
                              <p:par>
                                <p:cTn id="17" presetID="22" presetClass="entr" presetSubtype="8" fill="hold" nodeType="afterEffect">
                                  <p:stCondLst>
                                    <p:cond delay="30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3500"/>
                                        <p:tgtEl>
                                          <p:spTgt spid="5">
                                            <p:txEl>
                                              <p:pRg st="3" end="3"/>
                                            </p:txEl>
                                          </p:spTgt>
                                        </p:tgtEl>
                                      </p:cBhvr>
                                    </p:animEffect>
                                  </p:childTnLst>
                                </p:cTn>
                              </p:par>
                            </p:childTnLst>
                          </p:cTn>
                        </p:par>
                        <p:par>
                          <p:cTn id="20" fill="hold">
                            <p:stCondLst>
                              <p:cond delay="22000"/>
                            </p:stCondLst>
                            <p:childTnLst>
                              <p:par>
                                <p:cTn id="21" presetID="22" presetClass="entr" presetSubtype="8" fill="hold" nodeType="afterEffect">
                                  <p:stCondLst>
                                    <p:cond delay="300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3500"/>
                                        <p:tgtEl>
                                          <p:spTgt spid="5">
                                            <p:txEl>
                                              <p:pRg st="4" end="4"/>
                                            </p:txEl>
                                          </p:spTgt>
                                        </p:tgtEl>
                                      </p:cBhvr>
                                    </p:animEffect>
                                  </p:childTnLst>
                                </p:cTn>
                              </p:par>
                            </p:childTnLst>
                          </p:cTn>
                        </p:par>
                        <p:par>
                          <p:cTn id="24" fill="hold">
                            <p:stCondLst>
                              <p:cond delay="28500"/>
                            </p:stCondLst>
                            <p:childTnLst>
                              <p:par>
                                <p:cTn id="25" presetID="22" presetClass="entr" presetSubtype="8" fill="hold" nodeType="afterEffect">
                                  <p:stCondLst>
                                    <p:cond delay="300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3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0D4B06-4C15-2DF4-9D61-6F99F8E41FD3}"/>
              </a:ext>
            </a:extLst>
          </p:cNvPr>
          <p:cNvSpPr txBox="1"/>
          <p:nvPr/>
        </p:nvSpPr>
        <p:spPr>
          <a:xfrm>
            <a:off x="0" y="129778"/>
            <a:ext cx="12192000" cy="584775"/>
          </a:xfrm>
          <a:prstGeom prst="rect">
            <a:avLst/>
          </a:prstGeom>
          <a:noFill/>
        </p:spPr>
        <p:txBody>
          <a:bodyPr wrap="square" rtlCol="0">
            <a:spAutoFit/>
          </a:bodyPr>
          <a:lstStyle/>
          <a:p>
            <a:pPr algn="ctr"/>
            <a:r>
              <a:rPr lang="en-US" sz="3200" b="1" dirty="0">
                <a:solidFill>
                  <a:srgbClr val="FFC000"/>
                </a:solidFill>
                <a:effectLst>
                  <a:outerShdw blurRad="38100" dist="38100" dir="2700000" algn="tl">
                    <a:srgbClr val="000000">
                      <a:alpha val="43137"/>
                    </a:srgbClr>
                  </a:outerShdw>
                </a:effectLst>
              </a:rPr>
              <a:t>TODAY</a:t>
            </a:r>
            <a:endParaRPr lang="en-GB" sz="3200" b="1" dirty="0">
              <a:solidFill>
                <a:srgbClr val="FFC0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D2DB142A-5AF2-32A0-BE8E-3FE1CAC082DD}"/>
              </a:ext>
            </a:extLst>
          </p:cNvPr>
          <p:cNvSpPr txBox="1"/>
          <p:nvPr/>
        </p:nvSpPr>
        <p:spPr>
          <a:xfrm>
            <a:off x="6263" y="640808"/>
            <a:ext cx="12192000" cy="3785652"/>
          </a:xfrm>
          <a:prstGeom prst="rect">
            <a:avLst/>
          </a:prstGeom>
          <a:noFill/>
        </p:spPr>
        <p:txBody>
          <a:bodyPr wrap="square" rtlCol="0">
            <a:spAutoFit/>
          </a:bodyPr>
          <a:lstStyle/>
          <a:p>
            <a:pPr marL="342900" indent="-342900">
              <a:buAutoNum type="arabicPeriod"/>
            </a:pPr>
            <a:r>
              <a:rPr lang="en-US" sz="3000" dirty="0"/>
              <a:t>God is mindful of the daily needs of His people</a:t>
            </a:r>
          </a:p>
          <a:p>
            <a:pPr marL="342900" indent="-342900">
              <a:buAutoNum type="arabicPeriod"/>
            </a:pPr>
            <a:r>
              <a:rPr lang="en-US" sz="3000" dirty="0"/>
              <a:t>God watches over His people</a:t>
            </a:r>
          </a:p>
          <a:p>
            <a:pPr marL="342900" indent="-342900">
              <a:buAutoNum type="arabicPeriod"/>
            </a:pPr>
            <a:r>
              <a:rPr lang="en-US" sz="3000" dirty="0"/>
              <a:t>God provides Atonement for His people through the  </a:t>
            </a:r>
            <a:r>
              <a:rPr lang="en-US" sz="3000" dirty="0" err="1"/>
              <a:t>subsitutionary</a:t>
            </a:r>
            <a:r>
              <a:rPr lang="en-US" sz="3000" dirty="0"/>
              <a:t> sacrifice of the Lord Jesus Christ</a:t>
            </a:r>
          </a:p>
          <a:p>
            <a:pPr marL="342900" indent="-342900">
              <a:buAutoNum type="arabicPeriod"/>
            </a:pPr>
            <a:r>
              <a:rPr lang="en-US" sz="3000" dirty="0"/>
              <a:t>God guides us in our earthly pilgrimage</a:t>
            </a:r>
          </a:p>
          <a:p>
            <a:pPr marL="342900" indent="-342900">
              <a:buAutoNum type="arabicPeriod"/>
            </a:pPr>
            <a:r>
              <a:rPr lang="en-US" sz="3000" dirty="0"/>
              <a:t>God gives us His word, the Bible, to guide and teach us in our daily living</a:t>
            </a:r>
          </a:p>
          <a:p>
            <a:pPr marL="342900" indent="-342900">
              <a:buAutoNum type="arabicPeriod"/>
            </a:pPr>
            <a:r>
              <a:rPr lang="en-US" sz="3000" dirty="0"/>
              <a:t> God brings us to His promised destination - Heaven</a:t>
            </a:r>
          </a:p>
        </p:txBody>
      </p:sp>
      <p:sp>
        <p:nvSpPr>
          <p:cNvPr id="2" name="TextBox 1">
            <a:extLst>
              <a:ext uri="{FF2B5EF4-FFF2-40B4-BE49-F238E27FC236}">
                <a16:creationId xmlns:a16="http://schemas.microsoft.com/office/drawing/2014/main" id="{3E96BBC9-DCA7-E265-795F-96E4CC925BD2}"/>
              </a:ext>
            </a:extLst>
          </p:cNvPr>
          <p:cNvSpPr txBox="1"/>
          <p:nvPr/>
        </p:nvSpPr>
        <p:spPr>
          <a:xfrm>
            <a:off x="6056" y="4539309"/>
            <a:ext cx="12192000" cy="2285241"/>
          </a:xfrm>
          <a:prstGeom prst="rect">
            <a:avLst/>
          </a:prstGeom>
          <a:noFill/>
        </p:spPr>
        <p:txBody>
          <a:bodyPr wrap="square" rtlCol="0">
            <a:spAutoFit/>
          </a:bodyPr>
          <a:lstStyle/>
          <a:p>
            <a:pPr algn="ctr"/>
            <a:r>
              <a:rPr lang="en-US" sz="2850" b="1" dirty="0">
                <a:solidFill>
                  <a:srgbClr val="FFC000"/>
                </a:solidFill>
                <a:effectLst>
                  <a:outerShdw blurRad="38100" dist="38100" dir="2700000" algn="tl">
                    <a:srgbClr val="000000">
                      <a:alpha val="43137"/>
                    </a:srgbClr>
                  </a:outerShdw>
                </a:effectLst>
              </a:rPr>
              <a:t>All this is possible through the work and life of the Lord Jesus Christ</a:t>
            </a:r>
          </a:p>
          <a:p>
            <a:pPr algn="ctr"/>
            <a:r>
              <a:rPr lang="en-US" sz="2850" b="1" dirty="0">
                <a:solidFill>
                  <a:srgbClr val="FFC000"/>
                </a:solidFill>
                <a:effectLst>
                  <a:outerShdw blurRad="38100" dist="38100" dir="2700000" algn="tl">
                    <a:srgbClr val="000000">
                      <a:alpha val="43137"/>
                    </a:srgbClr>
                  </a:outerShdw>
                </a:effectLst>
              </a:rPr>
              <a:t>This should result in greater praise and adoration - </a:t>
            </a:r>
          </a:p>
          <a:p>
            <a:pPr algn="ctr"/>
            <a:r>
              <a:rPr lang="en-US" sz="2850" b="1" dirty="0">
                <a:solidFill>
                  <a:srgbClr val="FFC000"/>
                </a:solidFill>
                <a:effectLst>
                  <a:outerShdw blurRad="38100" dist="38100" dir="2700000" algn="tl">
                    <a:srgbClr val="000000">
                      <a:alpha val="43137"/>
                    </a:srgbClr>
                  </a:outerShdw>
                </a:effectLst>
              </a:rPr>
              <a:t>2 Corinthians 9: 15 - Thanks be to God for His indescribable gift!</a:t>
            </a:r>
          </a:p>
          <a:p>
            <a:pPr algn="ctr"/>
            <a:r>
              <a:rPr lang="en-US" sz="2850" b="1" dirty="0">
                <a:solidFill>
                  <a:srgbClr val="FFFF00"/>
                </a:solidFill>
                <a:effectLst>
                  <a:outerShdw blurRad="38100" dist="38100" dir="2700000" algn="tl">
                    <a:srgbClr val="000000">
                      <a:alpha val="43137"/>
                    </a:srgbClr>
                  </a:outerShdw>
                </a:effectLst>
              </a:rPr>
              <a:t>Are we waiting for the great trumpet call, when Christ gathers His people together ? (1 Corinthians 15</a:t>
            </a:r>
            <a:r>
              <a:rPr lang="en-US" sz="2850" b="1">
                <a:solidFill>
                  <a:srgbClr val="FFFF00"/>
                </a:solidFill>
                <a:effectLst>
                  <a:outerShdw blurRad="38100" dist="38100" dir="2700000" algn="tl">
                    <a:srgbClr val="000000">
                      <a:alpha val="43137"/>
                    </a:srgbClr>
                  </a:outerShdw>
                </a:effectLst>
              </a:rPr>
              <a:t>: 51-52</a:t>
            </a:r>
            <a:r>
              <a:rPr lang="en-US" sz="2850" b="1" dirty="0">
                <a:solidFill>
                  <a:srgbClr val="FFFF00"/>
                </a:solidFill>
                <a:effectLst>
                  <a:outerShdw blurRad="38100" dist="38100" dir="2700000" algn="tl">
                    <a:srgbClr val="000000">
                      <a:alpha val="43137"/>
                    </a:srgbClr>
                  </a:outerShdw>
                </a:effectLst>
              </a:rPr>
              <a:t>)</a:t>
            </a:r>
          </a:p>
        </p:txBody>
      </p:sp>
      <p:sp>
        <p:nvSpPr>
          <p:cNvPr id="3" name="TextBox 2">
            <a:extLst>
              <a:ext uri="{FF2B5EF4-FFF2-40B4-BE49-F238E27FC236}">
                <a16:creationId xmlns:a16="http://schemas.microsoft.com/office/drawing/2014/main" id="{01E37BB3-33EA-7EC8-98E2-13150DED889D}"/>
              </a:ext>
            </a:extLst>
          </p:cNvPr>
          <p:cNvSpPr txBox="1"/>
          <p:nvPr/>
        </p:nvSpPr>
        <p:spPr>
          <a:xfrm>
            <a:off x="4615653" y="187154"/>
            <a:ext cx="1081087" cy="5386090"/>
          </a:xfrm>
          <a:prstGeom prst="rect">
            <a:avLst/>
          </a:prstGeom>
          <a:noFill/>
        </p:spPr>
        <p:txBody>
          <a:bodyPr>
            <a:spAutoFit/>
          </a:bodyPr>
          <a:lstStyle/>
          <a:p>
            <a:pPr fontAlgn="auto">
              <a:spcBef>
                <a:spcPts val="0"/>
              </a:spcBef>
              <a:spcAft>
                <a:spcPts val="0"/>
              </a:spcAft>
              <a:defRPr/>
            </a:pPr>
            <a:r>
              <a:rPr lang="en-GB" sz="33500" b="1" dirty="0">
                <a:solidFill>
                  <a:srgbClr val="C00000"/>
                </a:solidFill>
                <a:effectLst>
                  <a:outerShdw blurRad="38100" dist="38100" dir="2700000" algn="tl">
                    <a:srgbClr val="000000">
                      <a:alpha val="43137"/>
                    </a:srgbClr>
                  </a:outerShdw>
                </a:effectLst>
                <a:latin typeface="Arial Black"/>
                <a:cs typeface="+mn-cs"/>
                <a:sym typeface="Wingdings"/>
              </a:rPr>
              <a:t>†</a:t>
            </a:r>
            <a:endParaRPr lang="en-GB" sz="33500" b="1" dirty="0">
              <a:solidFill>
                <a:srgbClr val="C00000"/>
              </a:solidFill>
              <a:effectLst>
                <a:outerShdw blurRad="38100" dist="38100" dir="2700000" algn="tl">
                  <a:srgbClr val="000000">
                    <a:alpha val="43137"/>
                  </a:srgbClr>
                </a:outerShdw>
              </a:effectLst>
              <a:cs typeface="+mn-cs"/>
            </a:endParaRPr>
          </a:p>
        </p:txBody>
      </p:sp>
      <p:sp>
        <p:nvSpPr>
          <p:cNvPr id="6" name="TextBox 5">
            <a:extLst>
              <a:ext uri="{FF2B5EF4-FFF2-40B4-BE49-F238E27FC236}">
                <a16:creationId xmlns:a16="http://schemas.microsoft.com/office/drawing/2014/main" id="{13345AA6-F924-4A52-417D-CB7EAA0BA3D2}"/>
              </a:ext>
            </a:extLst>
          </p:cNvPr>
          <p:cNvSpPr txBox="1"/>
          <p:nvPr/>
        </p:nvSpPr>
        <p:spPr>
          <a:xfrm>
            <a:off x="11592628" y="6456087"/>
            <a:ext cx="460409" cy="338554"/>
          </a:xfrm>
          <a:prstGeom prst="rect">
            <a:avLst/>
          </a:prstGeom>
          <a:solidFill>
            <a:srgbClr val="FF0000"/>
          </a:solidFill>
        </p:spPr>
        <p:txBody>
          <a:bodyPr wrap="square">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13</a:t>
            </a:r>
          </a:p>
        </p:txBody>
      </p:sp>
    </p:spTree>
    <p:extLst>
      <p:ext uri="{BB962C8B-B14F-4D97-AF65-F5344CB8AC3E}">
        <p14:creationId xmlns:p14="http://schemas.microsoft.com/office/powerpoint/2010/main" val="2812672366"/>
      </p:ext>
    </p:extLst>
  </p:cSld>
  <p:clrMapOvr>
    <a:masterClrMapping/>
  </p:clrMapOvr>
  <mc:AlternateContent xmlns:mc="http://schemas.openxmlformats.org/markup-compatibility/2006" xmlns:p14="http://schemas.microsoft.com/office/powerpoint/2010/main">
    <mc:Choice Requires="p14">
      <p:transition spd="slow" p14:dur="2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3500"/>
                                        <p:tgtEl>
                                          <p:spTgt spid="5">
                                            <p:txEl>
                                              <p:pRg st="0" end="0"/>
                                            </p:txEl>
                                          </p:spTgt>
                                        </p:tgtEl>
                                      </p:cBhvr>
                                    </p:animEffect>
                                  </p:childTnLst>
                                </p:cTn>
                              </p:par>
                            </p:childTnLst>
                          </p:cTn>
                        </p:par>
                        <p:par>
                          <p:cTn id="8" fill="hold">
                            <p:stCondLst>
                              <p:cond delay="3500"/>
                            </p:stCondLst>
                            <p:childTnLst>
                              <p:par>
                                <p:cTn id="9" presetID="22" presetClass="entr" presetSubtype="8" fill="hold" nodeType="afterEffect">
                                  <p:stCondLst>
                                    <p:cond delay="10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3500"/>
                                        <p:tgtEl>
                                          <p:spTgt spid="5">
                                            <p:txEl>
                                              <p:pRg st="1" end="1"/>
                                            </p:txEl>
                                          </p:spTgt>
                                        </p:tgtEl>
                                      </p:cBhvr>
                                    </p:animEffect>
                                  </p:childTnLst>
                                </p:cTn>
                              </p:par>
                            </p:childTnLst>
                          </p:cTn>
                        </p:par>
                        <p:par>
                          <p:cTn id="12" fill="hold">
                            <p:stCondLst>
                              <p:cond delay="8000"/>
                            </p:stCondLst>
                            <p:childTnLst>
                              <p:par>
                                <p:cTn id="13" presetID="22" presetClass="entr" presetSubtype="8" fill="hold" nodeType="afterEffect">
                                  <p:stCondLst>
                                    <p:cond delay="1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3500"/>
                                        <p:tgtEl>
                                          <p:spTgt spid="5">
                                            <p:txEl>
                                              <p:pRg st="2" end="2"/>
                                            </p:txEl>
                                          </p:spTgt>
                                        </p:tgtEl>
                                      </p:cBhvr>
                                    </p:animEffect>
                                  </p:childTnLst>
                                </p:cTn>
                              </p:par>
                            </p:childTnLst>
                          </p:cTn>
                        </p:par>
                        <p:par>
                          <p:cTn id="16" fill="hold">
                            <p:stCondLst>
                              <p:cond delay="12500"/>
                            </p:stCondLst>
                            <p:childTnLst>
                              <p:par>
                                <p:cTn id="17" presetID="22" presetClass="entr" presetSubtype="8" fill="hold" nodeType="afterEffect">
                                  <p:stCondLst>
                                    <p:cond delay="10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3500"/>
                                        <p:tgtEl>
                                          <p:spTgt spid="5">
                                            <p:txEl>
                                              <p:pRg st="3" end="3"/>
                                            </p:txEl>
                                          </p:spTgt>
                                        </p:tgtEl>
                                      </p:cBhvr>
                                    </p:animEffect>
                                  </p:childTnLst>
                                </p:cTn>
                              </p:par>
                            </p:childTnLst>
                          </p:cTn>
                        </p:par>
                        <p:par>
                          <p:cTn id="20" fill="hold">
                            <p:stCondLst>
                              <p:cond delay="17000"/>
                            </p:stCondLst>
                            <p:childTnLst>
                              <p:par>
                                <p:cTn id="21" presetID="22" presetClass="entr" presetSubtype="8" fill="hold" nodeType="afterEffect">
                                  <p:stCondLst>
                                    <p:cond delay="100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3500"/>
                                        <p:tgtEl>
                                          <p:spTgt spid="5">
                                            <p:txEl>
                                              <p:pRg st="4" end="4"/>
                                            </p:txEl>
                                          </p:spTgt>
                                        </p:tgtEl>
                                      </p:cBhvr>
                                    </p:animEffect>
                                  </p:childTnLst>
                                </p:cTn>
                              </p:par>
                            </p:childTnLst>
                          </p:cTn>
                        </p:par>
                        <p:par>
                          <p:cTn id="24" fill="hold">
                            <p:stCondLst>
                              <p:cond delay="21500"/>
                            </p:stCondLst>
                            <p:childTnLst>
                              <p:par>
                                <p:cTn id="25" presetID="22" presetClass="entr" presetSubtype="8" fill="hold" nodeType="afterEffect">
                                  <p:stCondLst>
                                    <p:cond delay="100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3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3500"/>
                                        <p:tgtEl>
                                          <p:spTgt spid="2"/>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651E20-1ADB-4B27-8E15-6634D1AB1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4" y="2032"/>
            <a:ext cx="12192000" cy="6871208"/>
          </a:xfrm>
          <a:prstGeom prst="rect">
            <a:avLst/>
          </a:prstGeom>
        </p:spPr>
      </p:pic>
      <p:pic>
        <p:nvPicPr>
          <p:cNvPr id="6" name="Picture 5">
            <a:extLst>
              <a:ext uri="{FF2B5EF4-FFF2-40B4-BE49-F238E27FC236}">
                <a16:creationId xmlns:a16="http://schemas.microsoft.com/office/drawing/2014/main" id="{10E78AE9-32D3-4972-802A-F25D7B8F30AE}"/>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6738883" y="2805707"/>
            <a:ext cx="672569" cy="402714"/>
          </a:xfrm>
          <a:prstGeom prst="rect">
            <a:avLst/>
          </a:prstGeom>
          <a:noFill/>
          <a:ln>
            <a:noFill/>
          </a:ln>
        </p:spPr>
      </p:pic>
      <p:sp>
        <p:nvSpPr>
          <p:cNvPr id="8" name="TextBox 7">
            <a:extLst>
              <a:ext uri="{FF2B5EF4-FFF2-40B4-BE49-F238E27FC236}">
                <a16:creationId xmlns:a16="http://schemas.microsoft.com/office/drawing/2014/main" id="{5FBEC503-8D4A-4601-A0C8-6AAFE8C3E90E}"/>
              </a:ext>
            </a:extLst>
          </p:cNvPr>
          <p:cNvSpPr txBox="1"/>
          <p:nvPr/>
        </p:nvSpPr>
        <p:spPr>
          <a:xfrm>
            <a:off x="2399" y="22198"/>
            <a:ext cx="12192000" cy="2308324"/>
          </a:xfrm>
          <a:prstGeom prst="rect">
            <a:avLst/>
          </a:prstGeom>
          <a:noFill/>
        </p:spPr>
        <p:txBody>
          <a:bodyPr wrap="square" rtlCol="0">
            <a:spAutoFit/>
          </a:bodyPr>
          <a:lstStyle/>
          <a:p>
            <a:pPr algn="ctr"/>
            <a:r>
              <a:rPr lang="en-GB" sz="7200" b="1" dirty="0">
                <a:solidFill>
                  <a:srgbClr val="FF0000"/>
                </a:solidFill>
                <a:latin typeface="Arial" panose="020B0604020202020204" pitchFamily="34" charset="0"/>
                <a:cs typeface="Arial" panose="020B0604020202020204" pitchFamily="34" charset="0"/>
              </a:rPr>
              <a:t> </a:t>
            </a:r>
          </a:p>
          <a:p>
            <a:pPr algn="ctr"/>
            <a:endParaRPr lang="en-GB" sz="72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F4B63B1-193F-8D3A-CDB3-EF395CE9B43C}"/>
              </a:ext>
            </a:extLst>
          </p:cNvPr>
          <p:cNvSpPr txBox="1"/>
          <p:nvPr/>
        </p:nvSpPr>
        <p:spPr>
          <a:xfrm>
            <a:off x="9840914" y="6173789"/>
            <a:ext cx="358775" cy="338137"/>
          </a:xfrm>
          <a:prstGeom prst="rect">
            <a:avLst/>
          </a:prstGeom>
          <a:solidFill>
            <a:srgbClr val="FF0000"/>
          </a:solidFill>
        </p:spPr>
        <p:txBody>
          <a:bodyPr>
            <a:spAutoFit/>
          </a:bodyPr>
          <a:lstStyle/>
          <a:p>
            <a:pPr algn="ctr">
              <a:defRPr/>
            </a:pPr>
            <a:r>
              <a:rPr lang="en-GB" sz="1600" dirty="0">
                <a:solidFill>
                  <a:schemeClr val="bg1"/>
                </a:solidFill>
                <a:effectLst>
                  <a:outerShdw blurRad="38100" dist="38100" dir="2700000" algn="tl">
                    <a:srgbClr val="000000">
                      <a:alpha val="43137"/>
                    </a:srgbClr>
                  </a:outerShdw>
                </a:effectLst>
                <a:latin typeface="Arial Black" panose="020B0A04020102020204" pitchFamily="34" charset="0"/>
              </a:rPr>
              <a:t>2</a:t>
            </a:r>
          </a:p>
        </p:txBody>
      </p:sp>
      <p:sp>
        <p:nvSpPr>
          <p:cNvPr id="3" name="TextBox 2">
            <a:extLst>
              <a:ext uri="{FF2B5EF4-FFF2-40B4-BE49-F238E27FC236}">
                <a16:creationId xmlns:a16="http://schemas.microsoft.com/office/drawing/2014/main" id="{D860BD90-8CF0-ACCE-FF0E-424CCE59C07B}"/>
              </a:ext>
            </a:extLst>
          </p:cNvPr>
          <p:cNvSpPr txBox="1"/>
          <p:nvPr/>
        </p:nvSpPr>
        <p:spPr>
          <a:xfrm>
            <a:off x="0" y="256477"/>
            <a:ext cx="12140588" cy="6578660"/>
          </a:xfrm>
          <a:prstGeom prst="rect">
            <a:avLst/>
          </a:prstGeom>
          <a:noFill/>
        </p:spPr>
        <p:txBody>
          <a:bodyPr wrap="square">
            <a:spAutoFit/>
          </a:bodyPr>
          <a:lstStyle/>
          <a:p>
            <a:pPr marL="0" marR="0" indent="0" algn="ctr">
              <a:lnSpc>
                <a:spcPct val="119000"/>
              </a:lnSpc>
              <a:spcBef>
                <a:spcPts val="0"/>
              </a:spcBef>
              <a:spcAft>
                <a:spcPts val="600"/>
              </a:spcAft>
            </a:pPr>
            <a:r>
              <a:rPr lang="en-US" sz="8800" b="1" kern="1400" dirty="0">
                <a:ln w="10160" cap="flat" cmpd="sng">
                  <a:solidFill>
                    <a:srgbClr val="FF0000"/>
                  </a:solidFill>
                  <a:prstDash val="solid"/>
                  <a:round/>
                </a:ln>
                <a:solidFill>
                  <a:srgbClr val="FEFEFE"/>
                </a:solidFill>
                <a:effectLst>
                  <a:glow rad="228600">
                    <a:srgbClr val="ED7D31">
                      <a:alpha val="60000"/>
                    </a:srgbClr>
                  </a:glow>
                  <a:outerShdw blurRad="38100" dist="22860" dir="5400000" algn="tl">
                    <a:srgbClr val="010101">
                      <a:alpha val="30000"/>
                    </a:srgbClr>
                  </a:outerShdw>
                </a:effectLst>
                <a:latin typeface="Arial" panose="020B0604020202020204" pitchFamily="34" charset="0"/>
              </a:rPr>
              <a:t>THE TABERNACLE </a:t>
            </a:r>
          </a:p>
          <a:p>
            <a:pPr marL="0" marR="0" indent="0" algn="ctr">
              <a:lnSpc>
                <a:spcPct val="119000"/>
              </a:lnSpc>
              <a:spcBef>
                <a:spcPts val="0"/>
              </a:spcBef>
              <a:spcAft>
                <a:spcPts val="600"/>
              </a:spcAft>
            </a:pPr>
            <a:r>
              <a:rPr lang="en-US" sz="8800" b="1" kern="1400" dirty="0">
                <a:ln w="10160" cap="flat" cmpd="sng">
                  <a:solidFill>
                    <a:srgbClr val="FF0000"/>
                  </a:solidFill>
                  <a:prstDash val="solid"/>
                  <a:round/>
                </a:ln>
                <a:solidFill>
                  <a:srgbClr val="FEFEFE"/>
                </a:solidFill>
                <a:effectLst>
                  <a:glow rad="228600">
                    <a:srgbClr val="ED7D31">
                      <a:alpha val="60000"/>
                    </a:srgbClr>
                  </a:glow>
                  <a:outerShdw blurRad="38100" dist="22860" dir="5400000" algn="tl">
                    <a:srgbClr val="010101">
                      <a:alpha val="30000"/>
                    </a:srgbClr>
                  </a:outerShdw>
                </a:effectLst>
                <a:latin typeface="Arial" panose="020B0604020202020204" pitchFamily="34" charset="0"/>
              </a:rPr>
              <a:t>Part 7 </a:t>
            </a:r>
          </a:p>
          <a:p>
            <a:pPr marL="0" marR="0" indent="0" algn="ctr">
              <a:lnSpc>
                <a:spcPct val="119000"/>
              </a:lnSpc>
              <a:spcBef>
                <a:spcPts val="0"/>
              </a:spcBef>
              <a:spcAft>
                <a:spcPts val="600"/>
              </a:spcAft>
            </a:pPr>
            <a:r>
              <a:rPr lang="en-US" sz="8800" b="1" kern="1400" dirty="0">
                <a:ln w="10160" cap="flat" cmpd="sng">
                  <a:solidFill>
                    <a:srgbClr val="FF0000"/>
                  </a:solidFill>
                  <a:prstDash val="solid"/>
                  <a:round/>
                </a:ln>
                <a:solidFill>
                  <a:srgbClr val="FEFEFE"/>
                </a:solidFill>
                <a:effectLst>
                  <a:glow rad="228600">
                    <a:srgbClr val="ED7D31">
                      <a:alpha val="60000"/>
                    </a:srgbClr>
                  </a:glow>
                  <a:outerShdw blurRad="38100" dist="22860" dir="5400000" algn="tl">
                    <a:srgbClr val="010101">
                      <a:alpha val="30000"/>
                    </a:srgbClr>
                  </a:outerShdw>
                </a:effectLst>
                <a:latin typeface="Arial" panose="020B0604020202020204" pitchFamily="34" charset="0"/>
              </a:rPr>
              <a:t>The Wilderness Journey</a:t>
            </a:r>
            <a:endParaRPr lang="en-US" sz="40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147494471"/>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B72A641-D774-4059-91D3-76F426F1E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334" y="736199"/>
            <a:ext cx="8661872" cy="6031655"/>
          </a:xfrm>
          <a:prstGeom prst="rect">
            <a:avLst/>
          </a:prstGeom>
        </p:spPr>
      </p:pic>
      <p:sp>
        <p:nvSpPr>
          <p:cNvPr id="4" name="TextBox 3">
            <a:extLst>
              <a:ext uri="{FF2B5EF4-FFF2-40B4-BE49-F238E27FC236}">
                <a16:creationId xmlns:a16="http://schemas.microsoft.com/office/drawing/2014/main" id="{DE8D793C-6589-458A-97D2-272A2634ABC8}"/>
              </a:ext>
            </a:extLst>
          </p:cNvPr>
          <p:cNvSpPr txBox="1"/>
          <p:nvPr/>
        </p:nvSpPr>
        <p:spPr>
          <a:xfrm>
            <a:off x="0" y="-51515"/>
            <a:ext cx="12192000" cy="523220"/>
          </a:xfrm>
          <a:prstGeom prst="rect">
            <a:avLst/>
          </a:prstGeom>
          <a:noFill/>
        </p:spPr>
        <p:txBody>
          <a:bodyPr wrap="square" rtlCol="0">
            <a:spAutoFit/>
          </a:bodyPr>
          <a:lstStyle/>
          <a:p>
            <a:pPr algn="ctr"/>
            <a:r>
              <a:rPr lang="en-US" sz="2800" b="1" u="sng" dirty="0">
                <a:solidFill>
                  <a:srgbClr val="FFFF00"/>
                </a:solidFill>
                <a:effectLst>
                  <a:outerShdw blurRad="38100" dist="38100" dir="2700000" algn="tl">
                    <a:srgbClr val="000000">
                      <a:alpha val="43137"/>
                    </a:srgbClr>
                  </a:outerShdw>
                </a:effectLst>
              </a:rPr>
              <a:t>THE WILDERNESS JOURNEY</a:t>
            </a:r>
            <a:endParaRPr lang="en-GB" sz="2800" b="1" u="sng" dirty="0">
              <a:solidFill>
                <a:srgbClr val="FFFF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5931FAE9-A429-46DD-898D-4E25C8B5A300}"/>
              </a:ext>
            </a:extLst>
          </p:cNvPr>
          <p:cNvSpPr txBox="1"/>
          <p:nvPr/>
        </p:nvSpPr>
        <p:spPr>
          <a:xfrm>
            <a:off x="0" y="736199"/>
            <a:ext cx="1789334" cy="5078313"/>
          </a:xfrm>
          <a:prstGeom prst="rect">
            <a:avLst/>
          </a:prstGeom>
          <a:noFill/>
        </p:spPr>
        <p:txBody>
          <a:bodyPr wrap="square" rtlCol="0">
            <a:spAutoFit/>
          </a:bodyPr>
          <a:lstStyle/>
          <a:p>
            <a:pPr algn="ctr"/>
            <a:r>
              <a:rPr lang="en-US" b="1" dirty="0">
                <a:solidFill>
                  <a:srgbClr val="FFFF00"/>
                </a:solidFill>
                <a:effectLst>
                  <a:outerShdw blurRad="38100" dist="38100" dir="2700000" algn="tl">
                    <a:srgbClr val="000000">
                      <a:alpha val="43137"/>
                    </a:srgbClr>
                  </a:outerShdw>
                </a:effectLst>
              </a:rPr>
              <a:t>Note – God did not allow Israel to travel by the alternate route   by way of the land of the Philistines, although that was near; for God said, “Lest perhaps the people change their minds when they see war… Exodus 13: 17-18</a:t>
            </a:r>
            <a:endParaRPr lang="en-GB" b="1" dirty="0">
              <a:solidFill>
                <a:srgbClr val="FFFF00"/>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693A045A-37DE-449B-AB32-B934C1A100A0}"/>
              </a:ext>
            </a:extLst>
          </p:cNvPr>
          <p:cNvSpPr txBox="1"/>
          <p:nvPr/>
        </p:nvSpPr>
        <p:spPr>
          <a:xfrm>
            <a:off x="10335296" y="726393"/>
            <a:ext cx="1856704" cy="4524315"/>
          </a:xfrm>
          <a:prstGeom prst="rect">
            <a:avLst/>
          </a:prstGeom>
          <a:noFill/>
        </p:spPr>
        <p:txBody>
          <a:bodyPr wrap="square" rtlCol="0">
            <a:spAutoFit/>
          </a:bodyPr>
          <a:lstStyle/>
          <a:p>
            <a:pPr algn="ctr"/>
            <a:r>
              <a:rPr lang="en-US" b="1" dirty="0">
                <a:solidFill>
                  <a:srgbClr val="FFFF00"/>
                </a:solidFill>
              </a:rPr>
              <a:t>It took about 2-3 months for Israel to reach Mount Sinai.</a:t>
            </a:r>
          </a:p>
          <a:p>
            <a:pPr algn="ctr"/>
            <a:r>
              <a:rPr lang="en-US" b="1" dirty="0">
                <a:solidFill>
                  <a:srgbClr val="FFFF00"/>
                </a:solidFill>
              </a:rPr>
              <a:t>The route of  wanderings of around Kadesh Barnea for 38 + years is not clear. They eventually arrived on the East of the River Jordan, having passed the Dead Sea.</a:t>
            </a:r>
            <a:endParaRPr lang="en-GB" b="1" dirty="0">
              <a:solidFill>
                <a:srgbClr val="FFFF00"/>
              </a:solidFill>
            </a:endParaRPr>
          </a:p>
        </p:txBody>
      </p:sp>
      <p:sp>
        <p:nvSpPr>
          <p:cNvPr id="7" name="TextBox 6">
            <a:extLst>
              <a:ext uri="{FF2B5EF4-FFF2-40B4-BE49-F238E27FC236}">
                <a16:creationId xmlns:a16="http://schemas.microsoft.com/office/drawing/2014/main" id="{50BF784D-DA26-1A14-AD52-603066B504AA}"/>
              </a:ext>
            </a:extLst>
          </p:cNvPr>
          <p:cNvSpPr txBox="1"/>
          <p:nvPr/>
        </p:nvSpPr>
        <p:spPr>
          <a:xfrm>
            <a:off x="11516291" y="6308801"/>
            <a:ext cx="358775" cy="338137"/>
          </a:xfrm>
          <a:prstGeom prst="rect">
            <a:avLst/>
          </a:prstGeom>
          <a:solidFill>
            <a:srgbClr val="FF0000"/>
          </a:solidFill>
        </p:spPr>
        <p:txBody>
          <a:bodyPr>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3</a:t>
            </a:r>
          </a:p>
        </p:txBody>
      </p:sp>
    </p:spTree>
    <p:extLst>
      <p:ext uri="{BB962C8B-B14F-4D97-AF65-F5344CB8AC3E}">
        <p14:creationId xmlns:p14="http://schemas.microsoft.com/office/powerpoint/2010/main" val="576661261"/>
      </p:ext>
    </p:extLst>
  </p:cSld>
  <p:clrMapOvr>
    <a:masterClrMapping/>
  </p:clrMapOvr>
  <mc:AlternateContent xmlns:mc="http://schemas.openxmlformats.org/markup-compatibility/2006" xmlns:p14="http://schemas.microsoft.com/office/powerpoint/2010/main">
    <mc:Choice Requires="p14">
      <p:transition spd="slow" p14:dur="2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D1239-375D-4EAA-89EC-3F6669249D2E}"/>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3422C312-BE7E-475F-95CC-0CA38086D1B2}"/>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DA668CB6-ED79-48C1-AA58-6CA924A7C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39"/>
            <a:ext cx="12324348" cy="6840897"/>
          </a:xfrm>
          <a:prstGeom prst="rect">
            <a:avLst/>
          </a:prstGeom>
        </p:spPr>
      </p:pic>
      <p:pic>
        <p:nvPicPr>
          <p:cNvPr id="5" name="Picture 4">
            <a:extLst>
              <a:ext uri="{FF2B5EF4-FFF2-40B4-BE49-F238E27FC236}">
                <a16:creationId xmlns:a16="http://schemas.microsoft.com/office/drawing/2014/main" id="{DD6ABD16-F73A-40E1-9AAD-2DF6562FCBB9}"/>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6623955" y="2826960"/>
            <a:ext cx="762000" cy="449580"/>
          </a:xfrm>
          <a:prstGeom prst="rect">
            <a:avLst/>
          </a:prstGeom>
          <a:noFill/>
          <a:ln>
            <a:noFill/>
          </a:ln>
        </p:spPr>
      </p:pic>
      <p:sp>
        <p:nvSpPr>
          <p:cNvPr id="6" name="TextBox 5">
            <a:extLst>
              <a:ext uri="{FF2B5EF4-FFF2-40B4-BE49-F238E27FC236}">
                <a16:creationId xmlns:a16="http://schemas.microsoft.com/office/drawing/2014/main" id="{D22D8F1C-751A-2916-FFEE-0E3A0A6993B9}"/>
              </a:ext>
            </a:extLst>
          </p:cNvPr>
          <p:cNvSpPr txBox="1"/>
          <p:nvPr/>
        </p:nvSpPr>
        <p:spPr>
          <a:xfrm>
            <a:off x="3865499" y="5119701"/>
            <a:ext cx="4488230" cy="1446550"/>
          </a:xfrm>
          <a:prstGeom prst="rect">
            <a:avLst/>
          </a:prstGeom>
          <a:solidFill>
            <a:srgbClr val="FFFF00"/>
          </a:solid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CLOUD BY DAY</a:t>
            </a:r>
          </a:p>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Numbers 9: 16</a:t>
            </a:r>
            <a:endParaRPr lang="en-GB"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DD569CD-B741-9BCD-C22E-BBD7F69F70CB}"/>
              </a:ext>
            </a:extLst>
          </p:cNvPr>
          <p:cNvSpPr txBox="1"/>
          <p:nvPr/>
        </p:nvSpPr>
        <p:spPr>
          <a:xfrm>
            <a:off x="11632893" y="6456087"/>
            <a:ext cx="358775" cy="338137"/>
          </a:xfrm>
          <a:prstGeom prst="rect">
            <a:avLst/>
          </a:prstGeom>
          <a:solidFill>
            <a:srgbClr val="FF0000"/>
          </a:solidFill>
        </p:spPr>
        <p:txBody>
          <a:bodyPr>
            <a:spAutoFit/>
          </a:bodyPr>
          <a:lstStyle/>
          <a:p>
            <a:pPr algn="ctr">
              <a:defRPr/>
            </a:pPr>
            <a:r>
              <a:rPr lang="en-GB" sz="1600" dirty="0">
                <a:solidFill>
                  <a:schemeClr val="bg2"/>
                </a:solidFill>
                <a:effectLst>
                  <a:outerShdw blurRad="38100" dist="38100" dir="2700000" algn="tl">
                    <a:srgbClr val="000000">
                      <a:alpha val="43137"/>
                    </a:srgbClr>
                  </a:outerShdw>
                </a:effectLst>
                <a:latin typeface="Arial Black" panose="020B0A04020102020204" pitchFamily="34" charset="0"/>
              </a:rPr>
              <a:t>4</a:t>
            </a:r>
          </a:p>
        </p:txBody>
      </p:sp>
    </p:spTree>
    <p:extLst>
      <p:ext uri="{BB962C8B-B14F-4D97-AF65-F5344CB8AC3E}">
        <p14:creationId xmlns:p14="http://schemas.microsoft.com/office/powerpoint/2010/main" val="4031537251"/>
      </p:ext>
    </p:extLst>
  </p:cSld>
  <p:clrMapOvr>
    <a:masterClrMapping/>
  </p:clrMapOvr>
  <mc:AlternateContent xmlns:mc="http://schemas.openxmlformats.org/markup-compatibility/2006" xmlns:p14="http://schemas.microsoft.com/office/powerpoint/2010/main">
    <mc:Choice Requires="p14">
      <p:transition spd="slow" p14:dur="2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D1239-375D-4EAA-89EC-3F6669249D2E}"/>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3422C312-BE7E-475F-95CC-0CA38086D1B2}"/>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DA668CB6-ED79-48C1-AA58-6CA924A7C58B}"/>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11200"/>
                    </a14:imgEffect>
                    <a14:imgEffect>
                      <a14:saturation sat="5000"/>
                    </a14:imgEffect>
                  </a14:imgLayer>
                </a14:imgProps>
              </a:ext>
              <a:ext uri="{28A0092B-C50C-407E-A947-70E740481C1C}">
                <a14:useLocalDpi xmlns:a14="http://schemas.microsoft.com/office/drawing/2010/main" val="0"/>
              </a:ext>
            </a:extLst>
          </a:blip>
          <a:stretch>
            <a:fillRect/>
          </a:stretch>
        </p:blipFill>
        <p:spPr>
          <a:xfrm>
            <a:off x="-152400" y="15239"/>
            <a:ext cx="12324348" cy="6840897"/>
          </a:xfrm>
          <a:prstGeom prst="rect">
            <a:avLst/>
          </a:prstGeom>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a:scene3d>
            <a:camera prst="orthographicFront"/>
            <a:lightRig rig="threePt" dir="t"/>
          </a:scene3d>
          <a:sp3d contourW="12700">
            <a:contourClr>
              <a:schemeClr val="tx1"/>
            </a:contourClr>
          </a:sp3d>
        </p:spPr>
      </p:pic>
      <p:pic>
        <p:nvPicPr>
          <p:cNvPr id="5" name="Picture 4">
            <a:extLst>
              <a:ext uri="{FF2B5EF4-FFF2-40B4-BE49-F238E27FC236}">
                <a16:creationId xmlns:a16="http://schemas.microsoft.com/office/drawing/2014/main" id="{DD6ABD16-F73A-40E1-9AAD-2DF6562FCBB9}"/>
              </a:ext>
            </a:extLst>
          </p:cNvPr>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6824534" y="2635629"/>
            <a:ext cx="762000" cy="449580"/>
          </a:xfrm>
          <a:prstGeom prst="rect">
            <a:avLst/>
          </a:prstGeom>
          <a:noFill/>
          <a:ln>
            <a:noFill/>
          </a:ln>
        </p:spPr>
      </p:pic>
      <p:sp>
        <p:nvSpPr>
          <p:cNvPr id="7" name="Slide Number Placeholder 6">
            <a:extLst>
              <a:ext uri="{FF2B5EF4-FFF2-40B4-BE49-F238E27FC236}">
                <a16:creationId xmlns:a16="http://schemas.microsoft.com/office/drawing/2014/main" id="{CB07891F-1472-A368-17DB-056D816F710A}"/>
              </a:ext>
            </a:extLst>
          </p:cNvPr>
          <p:cNvSpPr>
            <a:spLocks noGrp="1"/>
          </p:cNvSpPr>
          <p:nvPr>
            <p:ph type="sldNum" sz="quarter" idx="12"/>
          </p:nvPr>
        </p:nvSpPr>
        <p:spPr/>
        <p:txBody>
          <a:bodyPr/>
          <a:lstStyle/>
          <a:p>
            <a:fld id="{6FE445D9-A42C-4686-A154-7D8EB3A67215}" type="slidenum">
              <a:rPr lang="en-GB" smtClean="0"/>
              <a:t>5</a:t>
            </a:fld>
            <a:endParaRPr lang="en-GB"/>
          </a:p>
        </p:txBody>
      </p:sp>
      <p:pic>
        <p:nvPicPr>
          <p:cNvPr id="8" name="Picture 7" descr="A picture containing text, old, lined, colonnade&#10;&#10;Description automatically generated">
            <a:extLst>
              <a:ext uri="{FF2B5EF4-FFF2-40B4-BE49-F238E27FC236}">
                <a16:creationId xmlns:a16="http://schemas.microsoft.com/office/drawing/2014/main" id="{576EE9EA-0208-02B2-0DB2-C22CCECC43BC}"/>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39874" y="-14256"/>
            <a:ext cx="12377713" cy="6893848"/>
          </a:xfrm>
          <a:prstGeom prst="rect">
            <a:avLst/>
          </a:prstGeom>
          <a:noFill/>
          <a:ln>
            <a:noFill/>
          </a:ln>
        </p:spPr>
      </p:pic>
      <p:pic>
        <p:nvPicPr>
          <p:cNvPr id="6" name="Picture 5" descr="fire bonfire GIF">
            <a:extLst>
              <a:ext uri="{FF2B5EF4-FFF2-40B4-BE49-F238E27FC236}">
                <a16:creationId xmlns:a16="http://schemas.microsoft.com/office/drawing/2014/main" id="{0456DFE7-1C98-AF05-58F9-7D44AE04048E}"/>
              </a:ext>
            </a:extLst>
          </p:cNvPr>
          <p:cNvPicPr/>
          <p:nvPr/>
        </p:nvPicPr>
        <p:blipFill rotWithShape="1">
          <a:blip r:embed="rId6">
            <a:alphaModFix/>
            <a:extLst>
              <a:ext uri="{28A0092B-C50C-407E-A947-70E740481C1C}">
                <a14:useLocalDpi xmlns:a14="http://schemas.microsoft.com/office/drawing/2010/main" val="0"/>
              </a:ext>
            </a:extLst>
          </a:blip>
          <a:srcRect l="43805" t="24268" r="47024" b="30558"/>
          <a:stretch/>
        </p:blipFill>
        <p:spPr bwMode="auto">
          <a:xfrm>
            <a:off x="2761764" y="-686908"/>
            <a:ext cx="764763" cy="2151600"/>
          </a:xfrm>
          <a:prstGeom prst="rect">
            <a:avLst/>
          </a:prstGeom>
          <a:solidFill>
            <a:schemeClr val="bg1"/>
          </a:solidFill>
          <a:ln>
            <a:noFill/>
          </a:ln>
          <a:effectLst>
            <a:softEdge rad="139700"/>
          </a:effectLst>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7E797218-0506-C887-98AD-7256FB2C8337}"/>
              </a:ext>
            </a:extLst>
          </p:cNvPr>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6653450" y="2826960"/>
            <a:ext cx="762000" cy="449580"/>
          </a:xfrm>
          <a:prstGeom prst="rect">
            <a:avLst/>
          </a:prstGeom>
          <a:noFill/>
          <a:ln>
            <a:noFill/>
          </a:ln>
        </p:spPr>
      </p:pic>
      <p:sp>
        <p:nvSpPr>
          <p:cNvPr id="11" name="TextBox 10">
            <a:extLst>
              <a:ext uri="{FF2B5EF4-FFF2-40B4-BE49-F238E27FC236}">
                <a16:creationId xmlns:a16="http://schemas.microsoft.com/office/drawing/2014/main" id="{13138CDC-D4C7-4EDD-1655-CB4C8C8F2772}"/>
              </a:ext>
            </a:extLst>
          </p:cNvPr>
          <p:cNvSpPr txBox="1"/>
          <p:nvPr/>
        </p:nvSpPr>
        <p:spPr>
          <a:xfrm>
            <a:off x="3818342" y="5119701"/>
            <a:ext cx="4417512" cy="1446550"/>
          </a:xfrm>
          <a:prstGeom prst="rect">
            <a:avLst/>
          </a:prstGeom>
          <a:solidFill>
            <a:srgbClr val="FFFF00"/>
          </a:solid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FIRE BY NIGHT</a:t>
            </a:r>
          </a:p>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Numbers 9: 16</a:t>
            </a:r>
            <a:endParaRPr lang="en-GB"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418BB7C-1775-A9F7-9CC2-8F9B0900E03A}"/>
              </a:ext>
            </a:extLst>
          </p:cNvPr>
          <p:cNvSpPr txBox="1"/>
          <p:nvPr/>
        </p:nvSpPr>
        <p:spPr>
          <a:xfrm>
            <a:off x="11632893" y="6456087"/>
            <a:ext cx="358775" cy="338137"/>
          </a:xfrm>
          <a:prstGeom prst="rect">
            <a:avLst/>
          </a:prstGeom>
          <a:solidFill>
            <a:srgbClr val="FF0000"/>
          </a:solidFill>
        </p:spPr>
        <p:txBody>
          <a:bodyPr>
            <a:spAutoFit/>
          </a:bodyPr>
          <a:lstStyle/>
          <a:p>
            <a:pPr algn="ctr">
              <a:defRPr/>
            </a:pPr>
            <a:r>
              <a:rPr lang="en-GB" sz="1600" dirty="0">
                <a:solidFill>
                  <a:schemeClr val="bg2"/>
                </a:solidFill>
                <a:effectLst>
                  <a:outerShdw blurRad="38100" dist="38100" dir="2700000" algn="tl">
                    <a:srgbClr val="000000">
                      <a:alpha val="43137"/>
                    </a:srgbClr>
                  </a:outerShdw>
                </a:effectLst>
                <a:latin typeface="Arial Black" panose="020B0A04020102020204" pitchFamily="34" charset="0"/>
              </a:rPr>
              <a:t>5</a:t>
            </a:r>
          </a:p>
        </p:txBody>
      </p:sp>
    </p:spTree>
    <p:extLst>
      <p:ext uri="{BB962C8B-B14F-4D97-AF65-F5344CB8AC3E}">
        <p14:creationId xmlns:p14="http://schemas.microsoft.com/office/powerpoint/2010/main" val="453699032"/>
      </p:ext>
    </p:extLst>
  </p:cSld>
  <p:clrMapOvr>
    <a:masterClrMapping/>
  </p:clrMapOvr>
  <mc:AlternateContent xmlns:mc="http://schemas.openxmlformats.org/markup-compatibility/2006" xmlns:p14="http://schemas.microsoft.com/office/powerpoint/2010/main">
    <mc:Choice Requires="p14">
      <p:transition spd="slow" p14:dur="3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5A89-0BE5-412D-A5E4-3B74C7925426}"/>
              </a:ext>
            </a:extLst>
          </p:cNvPr>
          <p:cNvSpPr>
            <a:spLocks noGrp="1"/>
          </p:cNvSpPr>
          <p:nvPr>
            <p:ph type="title"/>
          </p:nvPr>
        </p:nvSpPr>
        <p:spPr>
          <a:xfrm>
            <a:off x="0" y="11399"/>
            <a:ext cx="12192000" cy="1143000"/>
          </a:xfrm>
        </p:spPr>
        <p:txBody>
          <a:bodyPr/>
          <a:lstStyle/>
          <a:p>
            <a:r>
              <a:rPr lang="en-US" sz="2800" b="1" dirty="0">
                <a:effectLst>
                  <a:outerShdw blurRad="38100" dist="38100" dir="2700000" algn="tl">
                    <a:srgbClr val="000000">
                      <a:alpha val="43137"/>
                    </a:srgbClr>
                  </a:outerShdw>
                </a:effectLst>
              </a:rPr>
              <a:t>Two Silver Trumpets</a:t>
            </a:r>
            <a:br>
              <a:rPr lang="en-US"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Numbers chapter 10: 1-10</a:t>
            </a:r>
            <a:endParaRPr lang="en-GB" sz="2800" b="1" dirty="0">
              <a:effectLst>
                <a:outerShdw blurRad="38100" dist="38100" dir="2700000" algn="tl">
                  <a:srgbClr val="000000">
                    <a:alpha val="43137"/>
                  </a:srgbClr>
                </a:outerShdw>
              </a:effectLst>
            </a:endParaRPr>
          </a:p>
        </p:txBody>
      </p:sp>
      <p:pic>
        <p:nvPicPr>
          <p:cNvPr id="4" name="Picture 3" descr="img226">
            <a:extLst>
              <a:ext uri="{FF2B5EF4-FFF2-40B4-BE49-F238E27FC236}">
                <a16:creationId xmlns:a16="http://schemas.microsoft.com/office/drawing/2014/main" id="{90B4CC95-3C98-4B7E-8A09-428D3A02AD4E}"/>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bg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530932">
            <a:off x="5880515" y="2810779"/>
            <a:ext cx="3537441" cy="123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img226">
            <a:extLst>
              <a:ext uri="{FF2B5EF4-FFF2-40B4-BE49-F238E27FC236}">
                <a16:creationId xmlns:a16="http://schemas.microsoft.com/office/drawing/2014/main" id="{33137FE2-C807-44B1-8069-29FA86A8753F}"/>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bg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530932">
            <a:off x="2545952" y="2572127"/>
            <a:ext cx="3537441" cy="123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B1326A1-4F0F-4916-8D62-ACA24B583B6E}"/>
              </a:ext>
            </a:extLst>
          </p:cNvPr>
          <p:cNvSpPr txBox="1"/>
          <p:nvPr/>
        </p:nvSpPr>
        <p:spPr>
          <a:xfrm>
            <a:off x="0" y="521065"/>
            <a:ext cx="12192000" cy="6494085"/>
          </a:xfrm>
          <a:prstGeom prst="rect">
            <a:avLst/>
          </a:prstGeom>
          <a:noFill/>
        </p:spPr>
        <p:txBody>
          <a:bodyPr wrap="square" rtlCol="0">
            <a:spAutoFit/>
          </a:bodyPr>
          <a:lstStyle/>
          <a:p>
            <a:r>
              <a:rPr lang="en-US" sz="2400" b="1" dirty="0">
                <a:solidFill>
                  <a:srgbClr val="FFFF00"/>
                </a:solidFill>
              </a:rPr>
              <a:t>Used for – </a:t>
            </a:r>
          </a:p>
          <a:p>
            <a:pPr marL="342900" indent="-342900">
              <a:buAutoNum type="arabicPeriod"/>
            </a:pPr>
            <a:r>
              <a:rPr lang="en-US" sz="2400" b="1" dirty="0">
                <a:solidFill>
                  <a:srgbClr val="FFFF00"/>
                </a:solidFill>
              </a:rPr>
              <a:t>Calling the congregation together (vs. 1-2)</a:t>
            </a:r>
          </a:p>
          <a:p>
            <a:pPr marL="342900" indent="-342900">
              <a:buAutoNum type="arabicPeriod"/>
            </a:pPr>
            <a:r>
              <a:rPr lang="en-US" sz="2400" b="1" dirty="0">
                <a:solidFill>
                  <a:srgbClr val="FFFF00"/>
                </a:solidFill>
              </a:rPr>
              <a:t>Directing the movement of the camp (v. 2)</a:t>
            </a:r>
          </a:p>
          <a:p>
            <a:pPr marL="342900" indent="-342900">
              <a:buAutoNum type="arabicPeriod"/>
            </a:pPr>
            <a:endParaRPr lang="en-GB" sz="1400" b="1" dirty="0">
              <a:solidFill>
                <a:srgbClr val="FFFF00"/>
              </a:solidFill>
            </a:endParaRPr>
          </a:p>
          <a:p>
            <a:r>
              <a:rPr lang="en-GB" sz="2400" b="1" dirty="0">
                <a:solidFill>
                  <a:srgbClr val="FFFF00"/>
                </a:solidFill>
              </a:rPr>
              <a:t>When both trumpets are blown – all the congregation gather before the door of the Tabernacle of meeting (vs. 3, 7)</a:t>
            </a:r>
            <a:endParaRPr lang="en-GB" sz="1400" b="1" dirty="0">
              <a:solidFill>
                <a:srgbClr val="FFFF00"/>
              </a:solidFill>
            </a:endParaRPr>
          </a:p>
          <a:p>
            <a:r>
              <a:rPr lang="en-GB" sz="2400" b="1" dirty="0">
                <a:solidFill>
                  <a:srgbClr val="FFFF00"/>
                </a:solidFill>
              </a:rPr>
              <a:t>If only 1 trumpet is sounded, then the heads of the divisions gather before Moses (vs. 4) </a:t>
            </a:r>
            <a:endParaRPr lang="en-GB" sz="1400" b="1" dirty="0">
              <a:solidFill>
                <a:srgbClr val="FFFF00"/>
              </a:solidFill>
            </a:endParaRPr>
          </a:p>
          <a:p>
            <a:r>
              <a:rPr lang="en-GB" sz="2400" b="1" dirty="0">
                <a:solidFill>
                  <a:srgbClr val="FFFF00"/>
                </a:solidFill>
              </a:rPr>
              <a:t>When the advance (i.e. move forward) is sounded, then the tribes that lie on the East, begin their journey (vs. 5)</a:t>
            </a:r>
          </a:p>
          <a:p>
            <a:r>
              <a:rPr lang="en-GB" sz="2400" b="1" dirty="0">
                <a:solidFill>
                  <a:srgbClr val="FFFF00"/>
                </a:solidFill>
              </a:rPr>
              <a:t>When the advance is sounded the second time, the tribes that lie on the South, begin their journey (vs. 6). These would have been followed by the tribes on the West and North</a:t>
            </a:r>
          </a:p>
          <a:p>
            <a:endParaRPr lang="en-GB" sz="1400" b="1" dirty="0">
              <a:solidFill>
                <a:srgbClr val="FFFF00"/>
              </a:solidFill>
            </a:endParaRPr>
          </a:p>
          <a:p>
            <a:r>
              <a:rPr lang="en-GB" sz="2400" b="1" dirty="0">
                <a:solidFill>
                  <a:srgbClr val="FFFF00"/>
                </a:solidFill>
              </a:rPr>
              <a:t>The priests, the sons of Aaron blow the trumpets (vs. 8)</a:t>
            </a:r>
          </a:p>
          <a:p>
            <a:r>
              <a:rPr lang="en-GB" sz="2400" b="1" dirty="0">
                <a:solidFill>
                  <a:srgbClr val="FFFF00"/>
                </a:solidFill>
              </a:rPr>
              <a:t>When they went to war, an alarm is sounded with both trumpets (vs. 9)</a:t>
            </a:r>
          </a:p>
          <a:p>
            <a:r>
              <a:rPr lang="en-GB" sz="2400" b="1" dirty="0">
                <a:solidFill>
                  <a:srgbClr val="FFFF00"/>
                </a:solidFill>
              </a:rPr>
              <a:t>At times of gladness – appointed feasts and the beginning of the month, trumpets were to be blown over the sacrifices (vs. 10)</a:t>
            </a:r>
            <a:endParaRPr lang="en-US" sz="2400" b="1" dirty="0">
              <a:solidFill>
                <a:srgbClr val="FFFF00"/>
              </a:solidFill>
            </a:endParaRPr>
          </a:p>
        </p:txBody>
      </p:sp>
      <p:sp>
        <p:nvSpPr>
          <p:cNvPr id="7" name="TextBox 6">
            <a:extLst>
              <a:ext uri="{FF2B5EF4-FFF2-40B4-BE49-F238E27FC236}">
                <a16:creationId xmlns:a16="http://schemas.microsoft.com/office/drawing/2014/main" id="{D1033328-B2D2-3DC6-CBDF-EC11BCFC6E8E}"/>
              </a:ext>
            </a:extLst>
          </p:cNvPr>
          <p:cNvSpPr txBox="1"/>
          <p:nvPr/>
        </p:nvSpPr>
        <p:spPr>
          <a:xfrm>
            <a:off x="11632893" y="6456087"/>
            <a:ext cx="358775" cy="338137"/>
          </a:xfrm>
          <a:prstGeom prst="rect">
            <a:avLst/>
          </a:prstGeom>
          <a:solidFill>
            <a:srgbClr val="FF0000"/>
          </a:solidFill>
        </p:spPr>
        <p:txBody>
          <a:bodyPr>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6</a:t>
            </a:r>
          </a:p>
        </p:txBody>
      </p:sp>
    </p:spTree>
    <p:extLst>
      <p:ext uri="{BB962C8B-B14F-4D97-AF65-F5344CB8AC3E}">
        <p14:creationId xmlns:p14="http://schemas.microsoft.com/office/powerpoint/2010/main" val="4256156662"/>
      </p:ext>
    </p:extLst>
  </p:cSld>
  <p:clrMapOvr>
    <a:masterClrMapping/>
  </p:clrMapOvr>
  <mc:AlternateContent xmlns:mc="http://schemas.openxmlformats.org/markup-compatibility/2006" xmlns:p14="http://schemas.microsoft.com/office/powerpoint/2010/main">
    <mc:Choice Requires="p14">
      <p:transition spd="slow" p14:dur="2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par>
                                <p:cTn id="8" presetID="10" presetClass="entr" presetSubtype="0"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par>
                          <p:cTn id="11" fill="hold">
                            <p:stCondLst>
                              <p:cond delay="3000"/>
                            </p:stCondLst>
                            <p:childTnLst>
                              <p:par>
                                <p:cTn id="12" presetID="10" presetClass="entr" presetSubtype="0" fill="hold" nodeType="afterEffect">
                                  <p:stCondLst>
                                    <p:cond delay="5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2750"/>
                                        <p:tgtEl>
                                          <p:spTgt spid="6">
                                            <p:txEl>
                                              <p:pRg st="0" end="0"/>
                                            </p:txEl>
                                          </p:spTgt>
                                        </p:tgtEl>
                                      </p:cBhvr>
                                    </p:animEffect>
                                  </p:childTnLst>
                                </p:cTn>
                              </p:par>
                            </p:childTnLst>
                          </p:cTn>
                        </p:par>
                        <p:par>
                          <p:cTn id="15" fill="hold">
                            <p:stCondLst>
                              <p:cond delay="6250"/>
                            </p:stCondLst>
                            <p:childTnLst>
                              <p:par>
                                <p:cTn id="16" presetID="22" presetClass="entr" presetSubtype="8" fill="hold" nodeType="afterEffect">
                                  <p:stCondLst>
                                    <p:cond delay="5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left)">
                                      <p:cBhvr>
                                        <p:cTn id="18" dur="2500"/>
                                        <p:tgtEl>
                                          <p:spTgt spid="6">
                                            <p:txEl>
                                              <p:pRg st="1" end="1"/>
                                            </p:txEl>
                                          </p:spTgt>
                                        </p:tgtEl>
                                      </p:cBhvr>
                                    </p:animEffect>
                                  </p:childTnLst>
                                </p:cTn>
                              </p:par>
                            </p:childTnLst>
                          </p:cTn>
                        </p:par>
                        <p:par>
                          <p:cTn id="19" fill="hold">
                            <p:stCondLst>
                              <p:cond delay="9250"/>
                            </p:stCondLst>
                            <p:childTnLst>
                              <p:par>
                                <p:cTn id="20" presetID="22" presetClass="entr" presetSubtype="8" fill="hold" nodeType="afterEffect">
                                  <p:stCondLst>
                                    <p:cond delay="5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2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2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2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2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wipe(left)">
                                      <p:cBhvr>
                                        <p:cTn id="42" dur="2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wipe(left)">
                                      <p:cBhvr>
                                        <p:cTn id="47" dur="2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wipe(left)">
                                      <p:cBhvr>
                                        <p:cTn id="52" dur="2500"/>
                                        <p:tgtEl>
                                          <p:spTgt spid="6">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xEl>
                                              <p:pRg st="11" end="11"/>
                                            </p:txEl>
                                          </p:spTgt>
                                        </p:tgtEl>
                                        <p:attrNameLst>
                                          <p:attrName>style.visibility</p:attrName>
                                        </p:attrNameLst>
                                      </p:cBhvr>
                                      <p:to>
                                        <p:strVal val="visible"/>
                                      </p:to>
                                    </p:set>
                                    <p:animEffect transition="in" filter="wipe(left)">
                                      <p:cBhvr>
                                        <p:cTn id="57" dur="2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solidFill>
                <a:srgbClr val="000000"/>
              </a:solidFill>
              <a:latin typeface="Trebuchet MS" pitchFamily="34" charset="0"/>
            </a:endParaRPr>
          </a:p>
        </p:txBody>
      </p:sp>
      <p:sp>
        <p:nvSpPr>
          <p:cNvPr id="10246" name="TextBox 6"/>
          <p:cNvSpPr txBox="1">
            <a:spLocks noChangeArrowheads="1"/>
          </p:cNvSpPr>
          <p:nvPr/>
        </p:nvSpPr>
        <p:spPr bwMode="auto">
          <a:xfrm>
            <a:off x="11532972" y="6336719"/>
            <a:ext cx="358775" cy="3381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n-US" sz="1600" dirty="0">
                <a:latin typeface="Arial Black" pitchFamily="34" charset="0"/>
              </a:rPr>
              <a:t>7</a:t>
            </a:r>
          </a:p>
        </p:txBody>
      </p:sp>
      <p:sp>
        <p:nvSpPr>
          <p:cNvPr id="2" name="Rectangle 12"/>
          <p:cNvSpPr>
            <a:spLocks noChangeArrowheads="1"/>
          </p:cNvSpPr>
          <p:nvPr/>
        </p:nvSpPr>
        <p:spPr bwMode="auto">
          <a:xfrm>
            <a:off x="1676401"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Text Box 2"/>
          <p:cNvSpPr txBox="1">
            <a:spLocks noChangeArrowheads="1"/>
          </p:cNvSpPr>
          <p:nvPr/>
        </p:nvSpPr>
        <p:spPr bwMode="auto">
          <a:xfrm>
            <a:off x="5421853" y="1090188"/>
            <a:ext cx="1309338" cy="22288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2000" b="1" u="sng" dirty="0">
                <a:solidFill>
                  <a:srgbClr val="FFFF00"/>
                </a:solidFill>
                <a:latin typeface="Arial Black" panose="020B0A04020102020204" pitchFamily="34" charset="0"/>
                <a:ea typeface="Times New Roman" pitchFamily="18" charset="0"/>
                <a:cs typeface="Arial" pitchFamily="34" charset="0"/>
              </a:rPr>
              <a:t>NORTH</a:t>
            </a:r>
            <a:endParaRPr lang="en-US" altLang="en-US" sz="4400" u="sng" dirty="0">
              <a:solidFill>
                <a:srgbClr val="FFFF00"/>
              </a:solidFill>
              <a:latin typeface="Arial Black" panose="020B0A04020102020204" pitchFamily="34" charset="0"/>
              <a:cs typeface="Arial" pitchFamily="34" charset="0"/>
            </a:endParaRPr>
          </a:p>
        </p:txBody>
      </p:sp>
      <p:sp>
        <p:nvSpPr>
          <p:cNvPr id="6" name="AutoShape 11"/>
          <p:cNvSpPr>
            <a:spLocks noChangeAspect="1" noChangeArrowheads="1" noTextEdit="1"/>
          </p:cNvSpPr>
          <p:nvPr/>
        </p:nvSpPr>
        <p:spPr bwMode="auto">
          <a:xfrm>
            <a:off x="3467704" y="2012216"/>
            <a:ext cx="5257800" cy="38699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GB" dirty="0">
              <a:solidFill>
                <a:schemeClr val="accent6">
                  <a:lumMod val="75000"/>
                </a:schemeClr>
              </a:solidFill>
              <a:latin typeface="Arial Black" panose="020B0A04020102020204" pitchFamily="34" charset="0"/>
            </a:endParaRPr>
          </a:p>
        </p:txBody>
      </p:sp>
      <p:sp>
        <p:nvSpPr>
          <p:cNvPr id="8" name="Text Box 10"/>
          <p:cNvSpPr txBox="1">
            <a:spLocks noChangeArrowheads="1"/>
          </p:cNvSpPr>
          <p:nvPr/>
        </p:nvSpPr>
        <p:spPr bwMode="auto">
          <a:xfrm>
            <a:off x="4531255" y="1946301"/>
            <a:ext cx="3103986" cy="56684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1600" b="1" dirty="0">
                <a:solidFill>
                  <a:srgbClr val="FF7C80"/>
                </a:solidFill>
                <a:latin typeface="Arial Black" panose="020B0A04020102020204" pitchFamily="34" charset="0"/>
                <a:ea typeface="Times New Roman" pitchFamily="18" charset="0"/>
                <a:cs typeface="Arial" pitchFamily="34" charset="0"/>
              </a:rPr>
              <a:t>TRIBES OF -</a:t>
            </a:r>
          </a:p>
          <a:p>
            <a:pPr algn="ctr" fontAlgn="base">
              <a:spcBef>
                <a:spcPct val="0"/>
              </a:spcBef>
              <a:spcAft>
                <a:spcPct val="0"/>
              </a:spcAft>
            </a:pPr>
            <a:r>
              <a:rPr lang="en-US" altLang="en-US" sz="1600" b="1" dirty="0">
                <a:solidFill>
                  <a:srgbClr val="FF7C80"/>
                </a:solidFill>
                <a:latin typeface="Arial Black" panose="020B0A04020102020204" pitchFamily="34" charset="0"/>
                <a:ea typeface="Times New Roman" pitchFamily="18" charset="0"/>
                <a:cs typeface="Arial" pitchFamily="34" charset="0"/>
              </a:rPr>
              <a:t>ASHER   DAN   NAPHTALI</a:t>
            </a:r>
            <a:endParaRPr lang="en-US" altLang="en-US" sz="3600" dirty="0">
              <a:solidFill>
                <a:srgbClr val="FF7C80"/>
              </a:solidFill>
              <a:latin typeface="Arial Black" panose="020B0A04020102020204" pitchFamily="34" charset="0"/>
              <a:cs typeface="Arial" pitchFamily="34" charset="0"/>
            </a:endParaRPr>
          </a:p>
        </p:txBody>
      </p:sp>
      <p:sp>
        <p:nvSpPr>
          <p:cNvPr id="9" name="Text Box 9"/>
          <p:cNvSpPr txBox="1">
            <a:spLocks noChangeArrowheads="1"/>
          </p:cNvSpPr>
          <p:nvPr/>
        </p:nvSpPr>
        <p:spPr bwMode="auto">
          <a:xfrm>
            <a:off x="2987614" y="1515704"/>
            <a:ext cx="604900" cy="404459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vert270"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1600" b="1" dirty="0">
                <a:solidFill>
                  <a:srgbClr val="FF7C80"/>
                </a:solidFill>
                <a:latin typeface="Arial Black" panose="020B0A04020102020204" pitchFamily="34" charset="0"/>
                <a:ea typeface="Times New Roman" pitchFamily="18" charset="0"/>
                <a:cs typeface="Arial" pitchFamily="34" charset="0"/>
              </a:rPr>
              <a:t>TRIBES OF -</a:t>
            </a:r>
          </a:p>
          <a:p>
            <a:pPr algn="ctr" fontAlgn="base">
              <a:spcBef>
                <a:spcPct val="0"/>
              </a:spcBef>
              <a:spcAft>
                <a:spcPct val="0"/>
              </a:spcAft>
            </a:pPr>
            <a:r>
              <a:rPr lang="en-US" altLang="en-US" sz="1600" b="1" dirty="0">
                <a:solidFill>
                  <a:srgbClr val="FF7C80"/>
                </a:solidFill>
                <a:latin typeface="Arial Black" panose="020B0A04020102020204" pitchFamily="34" charset="0"/>
                <a:ea typeface="Times New Roman" pitchFamily="18" charset="0"/>
                <a:cs typeface="Arial" pitchFamily="34" charset="0"/>
              </a:rPr>
              <a:t>MANASSEH   EPHRAIM   BENJAMIN</a:t>
            </a:r>
            <a:endParaRPr lang="en-US" altLang="en-US" sz="3600" dirty="0">
              <a:solidFill>
                <a:srgbClr val="FF7C80"/>
              </a:solidFill>
              <a:latin typeface="Arial Black" panose="020B0A04020102020204" pitchFamily="34" charset="0"/>
              <a:cs typeface="Arial" pitchFamily="34" charset="0"/>
            </a:endParaRPr>
          </a:p>
        </p:txBody>
      </p:sp>
      <p:sp>
        <p:nvSpPr>
          <p:cNvPr id="10" name="Text Box 8"/>
          <p:cNvSpPr txBox="1">
            <a:spLocks noChangeArrowheads="1"/>
          </p:cNvSpPr>
          <p:nvPr/>
        </p:nvSpPr>
        <p:spPr bwMode="auto">
          <a:xfrm>
            <a:off x="8356769" y="1680600"/>
            <a:ext cx="622896" cy="37386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vert"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1600" b="1" dirty="0">
                <a:solidFill>
                  <a:srgbClr val="FF7C80"/>
                </a:solidFill>
                <a:latin typeface="Arial Black" panose="020B0A04020102020204" pitchFamily="34" charset="0"/>
                <a:ea typeface="Times New Roman" pitchFamily="18" charset="0"/>
                <a:cs typeface="Arial" pitchFamily="34" charset="0"/>
              </a:rPr>
              <a:t>TRIBES OF -</a:t>
            </a:r>
          </a:p>
          <a:p>
            <a:pPr algn="ctr" fontAlgn="base">
              <a:spcBef>
                <a:spcPct val="0"/>
              </a:spcBef>
              <a:spcAft>
                <a:spcPct val="0"/>
              </a:spcAft>
            </a:pPr>
            <a:r>
              <a:rPr lang="en-US" altLang="en-US" sz="1600" b="1" dirty="0">
                <a:solidFill>
                  <a:srgbClr val="FF7C80"/>
                </a:solidFill>
                <a:latin typeface="Arial Black" panose="020B0A04020102020204" pitchFamily="34" charset="0"/>
                <a:ea typeface="Times New Roman" pitchFamily="18" charset="0"/>
                <a:cs typeface="Arial" pitchFamily="34" charset="0"/>
              </a:rPr>
              <a:t>ISSACHAR   JUDAH   ZEBULUN</a:t>
            </a:r>
            <a:endParaRPr lang="en-US" altLang="en-US" sz="3600" dirty="0">
              <a:solidFill>
                <a:srgbClr val="FF7C80"/>
              </a:solidFill>
              <a:latin typeface="Arial Black" panose="020B0A04020102020204" pitchFamily="34" charset="0"/>
              <a:cs typeface="Arial" pitchFamily="34" charset="0"/>
            </a:endParaRPr>
          </a:p>
        </p:txBody>
      </p:sp>
      <p:sp>
        <p:nvSpPr>
          <p:cNvPr id="11" name="Text Box 7"/>
          <p:cNvSpPr txBox="1">
            <a:spLocks noChangeArrowheads="1"/>
          </p:cNvSpPr>
          <p:nvPr/>
        </p:nvSpPr>
        <p:spPr bwMode="auto">
          <a:xfrm>
            <a:off x="5231988" y="3526811"/>
            <a:ext cx="1727772" cy="570184"/>
          </a:xfrm>
          <a:prstGeom prst="rect">
            <a:avLst/>
          </a:prstGeom>
          <a:solidFill>
            <a:srgbClr val="FFFFFF"/>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ltLang="en-US" sz="800" dirty="0">
              <a:solidFill>
                <a:schemeClr val="bg2"/>
              </a:solidFill>
              <a:latin typeface="Arial Black" panose="020B0A04020102020204" pitchFamily="34" charset="0"/>
              <a:ea typeface="Times New Roman" pitchFamily="18" charset="0"/>
              <a:cs typeface="Arial" pitchFamily="34" charset="0"/>
            </a:endParaRPr>
          </a:p>
          <a:p>
            <a:pPr algn="ctr" fontAlgn="base">
              <a:spcBef>
                <a:spcPct val="0"/>
              </a:spcBef>
              <a:spcAft>
                <a:spcPct val="0"/>
              </a:spcAft>
            </a:pPr>
            <a:r>
              <a:rPr lang="en-US" altLang="en-US" sz="1600" b="1" dirty="0">
                <a:solidFill>
                  <a:schemeClr val="bg2"/>
                </a:solidFill>
                <a:latin typeface="Arial Black" panose="020B0A04020102020204" pitchFamily="34" charset="0"/>
                <a:ea typeface="Times New Roman" pitchFamily="18" charset="0"/>
                <a:cs typeface="Arial" pitchFamily="34" charset="0"/>
              </a:rPr>
              <a:t>TABERNACLE</a:t>
            </a:r>
            <a:endParaRPr lang="en-US" altLang="en-US" sz="3600" dirty="0">
              <a:solidFill>
                <a:schemeClr val="bg2"/>
              </a:solidFill>
              <a:latin typeface="Arial Black" panose="020B0A04020102020204" pitchFamily="34" charset="0"/>
              <a:cs typeface="Arial" pitchFamily="34" charset="0"/>
            </a:endParaRPr>
          </a:p>
        </p:txBody>
      </p:sp>
      <p:sp>
        <p:nvSpPr>
          <p:cNvPr id="12" name="Text Box 6"/>
          <p:cNvSpPr txBox="1">
            <a:spLocks noChangeArrowheads="1"/>
          </p:cNvSpPr>
          <p:nvPr/>
        </p:nvSpPr>
        <p:spPr bwMode="auto">
          <a:xfrm>
            <a:off x="5284566" y="2873489"/>
            <a:ext cx="1583912" cy="34485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US" altLang="en-US" sz="1600" b="1" dirty="0">
                <a:solidFill>
                  <a:schemeClr val="accent2">
                    <a:lumMod val="60000"/>
                    <a:lumOff val="40000"/>
                  </a:schemeClr>
                </a:solidFill>
                <a:latin typeface="Arial Black" panose="020B0A04020102020204" pitchFamily="34" charset="0"/>
                <a:ea typeface="Times New Roman" pitchFamily="18" charset="0"/>
                <a:cs typeface="Arial" pitchFamily="34" charset="0"/>
              </a:rPr>
              <a:t>MERARITES</a:t>
            </a:r>
            <a:endParaRPr lang="en-US" altLang="en-US" sz="4000" b="1" dirty="0">
              <a:solidFill>
                <a:schemeClr val="accent2">
                  <a:lumMod val="60000"/>
                  <a:lumOff val="40000"/>
                </a:schemeClr>
              </a:solidFill>
              <a:latin typeface="Arial Black" panose="020B0A04020102020204" pitchFamily="34" charset="0"/>
              <a:cs typeface="Arial" pitchFamily="34" charset="0"/>
            </a:endParaRPr>
          </a:p>
        </p:txBody>
      </p:sp>
      <p:sp>
        <p:nvSpPr>
          <p:cNvPr id="13" name="Text Box 5"/>
          <p:cNvSpPr txBox="1">
            <a:spLocks noChangeArrowheads="1"/>
          </p:cNvSpPr>
          <p:nvPr/>
        </p:nvSpPr>
        <p:spPr bwMode="auto">
          <a:xfrm>
            <a:off x="5216653" y="4405461"/>
            <a:ext cx="1727772" cy="3058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US" altLang="en-US" sz="1600" b="1" dirty="0">
                <a:solidFill>
                  <a:schemeClr val="accent2">
                    <a:lumMod val="60000"/>
                    <a:lumOff val="40000"/>
                  </a:schemeClr>
                </a:solidFill>
                <a:latin typeface="Arial Black" panose="020B0A04020102020204" pitchFamily="34" charset="0"/>
                <a:ea typeface="Times New Roman" pitchFamily="18" charset="0"/>
                <a:cs typeface="Arial" pitchFamily="34" charset="0"/>
              </a:rPr>
              <a:t>KOHATHITES</a:t>
            </a:r>
            <a:endParaRPr lang="en-US" altLang="en-US" sz="4000" dirty="0">
              <a:solidFill>
                <a:schemeClr val="accent2">
                  <a:lumMod val="60000"/>
                  <a:lumOff val="40000"/>
                </a:schemeClr>
              </a:solidFill>
              <a:latin typeface="Arial Black" panose="020B0A04020102020204" pitchFamily="34" charset="0"/>
              <a:cs typeface="Arial" pitchFamily="34" charset="0"/>
            </a:endParaRPr>
          </a:p>
        </p:txBody>
      </p:sp>
      <p:sp>
        <p:nvSpPr>
          <p:cNvPr id="14" name="Text Box 4"/>
          <p:cNvSpPr txBox="1">
            <a:spLocks noChangeArrowheads="1"/>
          </p:cNvSpPr>
          <p:nvPr/>
        </p:nvSpPr>
        <p:spPr bwMode="auto">
          <a:xfrm>
            <a:off x="4524528" y="2778008"/>
            <a:ext cx="503918" cy="18415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vert270"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1600" b="1" dirty="0">
                <a:solidFill>
                  <a:schemeClr val="accent2">
                    <a:lumMod val="60000"/>
                    <a:lumOff val="40000"/>
                  </a:schemeClr>
                </a:solidFill>
                <a:latin typeface="Arial Black" panose="020B0A04020102020204" pitchFamily="34" charset="0"/>
                <a:ea typeface="Times New Roman" pitchFamily="18" charset="0"/>
                <a:cs typeface="Arial" pitchFamily="34" charset="0"/>
              </a:rPr>
              <a:t>GERSHONITE</a:t>
            </a:r>
            <a:r>
              <a:rPr lang="en-US" altLang="en-US" sz="1600" dirty="0">
                <a:solidFill>
                  <a:schemeClr val="accent2">
                    <a:lumMod val="60000"/>
                    <a:lumOff val="40000"/>
                  </a:schemeClr>
                </a:solidFill>
                <a:latin typeface="Arial Black" panose="020B0A04020102020204" pitchFamily="34" charset="0"/>
                <a:ea typeface="Times New Roman" pitchFamily="18" charset="0"/>
                <a:cs typeface="Arial" pitchFamily="34" charset="0"/>
              </a:rPr>
              <a:t>S</a:t>
            </a:r>
            <a:endParaRPr lang="en-US" altLang="en-US" sz="4000" dirty="0">
              <a:solidFill>
                <a:schemeClr val="accent2">
                  <a:lumMod val="60000"/>
                  <a:lumOff val="40000"/>
                </a:schemeClr>
              </a:solidFill>
              <a:latin typeface="Arial Black" panose="020B0A04020102020204" pitchFamily="34" charset="0"/>
              <a:cs typeface="Arial" pitchFamily="34" charset="0"/>
            </a:endParaRPr>
          </a:p>
        </p:txBody>
      </p:sp>
      <p:sp>
        <p:nvSpPr>
          <p:cNvPr id="15" name="Text Box 3"/>
          <p:cNvSpPr txBox="1">
            <a:spLocks noChangeArrowheads="1"/>
          </p:cNvSpPr>
          <p:nvPr/>
        </p:nvSpPr>
        <p:spPr bwMode="auto">
          <a:xfrm>
            <a:off x="7287230" y="2220812"/>
            <a:ext cx="803879" cy="285941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vert" wrap="square" lIns="91440" tIns="45720" rIns="91440" bIns="45720" numCol="1" anchor="t" anchorCtr="0" compatLnSpc="1">
            <a:prstTxWarp prst="textNoShape">
              <a:avLst/>
            </a:prstTxWarp>
          </a:bodyPr>
          <a:lstStyle/>
          <a:p>
            <a:pPr algn="ctr" fontAlgn="base">
              <a:spcBef>
                <a:spcPct val="0"/>
              </a:spcBef>
              <a:spcAft>
                <a:spcPct val="0"/>
              </a:spcAft>
            </a:pPr>
            <a:endParaRPr lang="en-US" altLang="en-US" sz="1600" dirty="0">
              <a:solidFill>
                <a:schemeClr val="accent2">
                  <a:lumMod val="60000"/>
                  <a:lumOff val="40000"/>
                </a:schemeClr>
              </a:solidFill>
              <a:effectLst>
                <a:outerShdw blurRad="38100" dist="38100" dir="2700000" algn="tl">
                  <a:srgbClr val="000000">
                    <a:alpha val="43137"/>
                  </a:srgbClr>
                </a:outerShdw>
              </a:effectLst>
              <a:latin typeface="Arial Black" panose="020B0A04020102020204" pitchFamily="34" charset="0"/>
              <a:ea typeface="Times New Roman" pitchFamily="18" charset="0"/>
              <a:cs typeface="Arial" pitchFamily="34" charset="0"/>
            </a:endParaRPr>
          </a:p>
          <a:p>
            <a:pPr algn="ctr" fontAlgn="base">
              <a:spcBef>
                <a:spcPct val="0"/>
              </a:spcBef>
              <a:spcAft>
                <a:spcPct val="0"/>
              </a:spcAft>
            </a:pPr>
            <a:r>
              <a:rPr lang="en-US" altLang="en-US" sz="1600" dirty="0">
                <a:solidFill>
                  <a:schemeClr val="accent2">
                    <a:lumMod val="60000"/>
                    <a:lumOff val="40000"/>
                  </a:schemeClr>
                </a:solidFill>
                <a:effectLst>
                  <a:outerShdw blurRad="38100" dist="38100" dir="2700000" algn="tl">
                    <a:srgbClr val="000000">
                      <a:alpha val="43137"/>
                    </a:srgbClr>
                  </a:outerShdw>
                </a:effectLst>
                <a:latin typeface="Arial Black" panose="020B0A04020102020204" pitchFamily="34" charset="0"/>
                <a:ea typeface="Times New Roman" pitchFamily="18" charset="0"/>
                <a:cs typeface="Arial" pitchFamily="34" charset="0"/>
              </a:rPr>
              <a:t>MOSES</a:t>
            </a:r>
          </a:p>
          <a:p>
            <a:pPr algn="ctr" fontAlgn="base">
              <a:spcBef>
                <a:spcPct val="0"/>
              </a:spcBef>
              <a:spcAft>
                <a:spcPct val="0"/>
              </a:spcAft>
            </a:pPr>
            <a:r>
              <a:rPr lang="en-US" altLang="en-US" sz="1600" dirty="0">
                <a:solidFill>
                  <a:schemeClr val="accent2">
                    <a:lumMod val="60000"/>
                    <a:lumOff val="40000"/>
                  </a:schemeClr>
                </a:solidFill>
                <a:effectLst>
                  <a:outerShdw blurRad="38100" dist="38100" dir="2700000" algn="tl">
                    <a:srgbClr val="000000">
                      <a:alpha val="43137"/>
                    </a:srgbClr>
                  </a:outerShdw>
                </a:effectLst>
                <a:latin typeface="Arial Black" panose="020B0A04020102020204" pitchFamily="34" charset="0"/>
                <a:cs typeface="Arial" pitchFamily="34" charset="0"/>
              </a:rPr>
              <a:t> </a:t>
            </a:r>
            <a:r>
              <a:rPr lang="en-US" altLang="en-US" sz="1600" dirty="0">
                <a:solidFill>
                  <a:schemeClr val="accent2">
                    <a:lumMod val="60000"/>
                    <a:lumOff val="40000"/>
                  </a:schemeClr>
                </a:solidFill>
                <a:effectLst>
                  <a:outerShdw blurRad="38100" dist="38100" dir="2700000" algn="tl">
                    <a:srgbClr val="000000">
                      <a:alpha val="43137"/>
                    </a:srgbClr>
                  </a:outerShdw>
                </a:effectLst>
                <a:latin typeface="Arial Black" panose="020B0A04020102020204" pitchFamily="34" charset="0"/>
                <a:ea typeface="Times New Roman" pitchFamily="18" charset="0"/>
                <a:cs typeface="Arial" pitchFamily="34" charset="0"/>
              </a:rPr>
              <a:t>AARON PRIESTS</a:t>
            </a:r>
            <a:endParaRPr lang="en-US" altLang="en-US" sz="1600" dirty="0">
              <a:solidFill>
                <a:schemeClr val="accent2">
                  <a:lumMod val="60000"/>
                  <a:lumOff val="40000"/>
                </a:schemeClr>
              </a:solidFill>
              <a:effectLst>
                <a:outerShdw blurRad="38100" dist="38100" dir="2700000" algn="tl">
                  <a:srgbClr val="000000">
                    <a:alpha val="43137"/>
                  </a:srgbClr>
                </a:outerShdw>
              </a:effectLst>
              <a:latin typeface="Arial Black" panose="020B0A04020102020204" pitchFamily="34" charset="0"/>
              <a:cs typeface="Arial" pitchFamily="34" charset="0"/>
            </a:endParaRPr>
          </a:p>
        </p:txBody>
      </p:sp>
      <p:sp>
        <p:nvSpPr>
          <p:cNvPr id="19" name="Text Box 10"/>
          <p:cNvSpPr txBox="1">
            <a:spLocks noChangeArrowheads="1"/>
          </p:cNvSpPr>
          <p:nvPr/>
        </p:nvSpPr>
        <p:spPr bwMode="auto">
          <a:xfrm>
            <a:off x="4524529" y="5110664"/>
            <a:ext cx="3103987" cy="262884"/>
          </a:xfrm>
          <a:prstGeom prst="rect">
            <a:avLst/>
          </a:prstGeom>
          <a:no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1600" b="1" dirty="0">
                <a:solidFill>
                  <a:srgbClr val="FF7C80"/>
                </a:solidFill>
                <a:effectLst>
                  <a:outerShdw blurRad="38100" dist="38100" dir="2700000" algn="tl">
                    <a:srgbClr val="000000">
                      <a:alpha val="43137"/>
                    </a:srgbClr>
                  </a:outerShdw>
                </a:effectLst>
                <a:latin typeface="Arial Black" panose="020B0A04020102020204" pitchFamily="34" charset="0"/>
                <a:ea typeface="Times New Roman" pitchFamily="18" charset="0"/>
                <a:cs typeface="Arial" pitchFamily="34" charset="0"/>
              </a:rPr>
              <a:t>TRIBES OF -</a:t>
            </a:r>
          </a:p>
          <a:p>
            <a:pPr algn="ctr" fontAlgn="base">
              <a:spcBef>
                <a:spcPct val="0"/>
              </a:spcBef>
              <a:spcAft>
                <a:spcPct val="0"/>
              </a:spcAft>
            </a:pPr>
            <a:r>
              <a:rPr lang="en-US" altLang="en-US" sz="1600" b="1" dirty="0">
                <a:solidFill>
                  <a:srgbClr val="FF7C80"/>
                </a:solidFill>
                <a:effectLst>
                  <a:outerShdw blurRad="38100" dist="38100" dir="2700000" algn="tl">
                    <a:srgbClr val="000000">
                      <a:alpha val="43137"/>
                    </a:srgbClr>
                  </a:outerShdw>
                </a:effectLst>
                <a:latin typeface="Arial Black" panose="020B0A04020102020204" pitchFamily="34" charset="0"/>
                <a:ea typeface="Times New Roman" pitchFamily="18" charset="0"/>
                <a:cs typeface="Arial" pitchFamily="34" charset="0"/>
              </a:rPr>
              <a:t>SIMEON   REUBEN   GAD</a:t>
            </a:r>
            <a:endParaRPr lang="en-US" altLang="en-US" sz="3600" dirty="0">
              <a:solidFill>
                <a:srgbClr val="FF7C80"/>
              </a:solidFill>
              <a:effectLst>
                <a:outerShdw blurRad="38100" dist="38100" dir="2700000" algn="tl">
                  <a:srgbClr val="000000">
                    <a:alpha val="43137"/>
                  </a:srgbClr>
                </a:outerShdw>
              </a:effectLst>
              <a:latin typeface="Arial Black" panose="020B0A04020102020204" pitchFamily="34" charset="0"/>
              <a:cs typeface="Arial" pitchFamily="34" charset="0"/>
            </a:endParaRPr>
          </a:p>
        </p:txBody>
      </p:sp>
      <p:sp>
        <p:nvSpPr>
          <p:cNvPr id="20" name="Text Box 2"/>
          <p:cNvSpPr txBox="1">
            <a:spLocks noChangeArrowheads="1"/>
          </p:cNvSpPr>
          <p:nvPr/>
        </p:nvSpPr>
        <p:spPr bwMode="auto">
          <a:xfrm>
            <a:off x="9732743" y="3635095"/>
            <a:ext cx="1068321" cy="338138"/>
          </a:xfrm>
          <a:prstGeom prst="rect">
            <a:avLst/>
          </a:prstGeom>
          <a:no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2000" b="1" u="sng" dirty="0">
                <a:solidFill>
                  <a:srgbClr val="FFFF00"/>
                </a:solidFill>
                <a:latin typeface="Arial Black" panose="020B0A04020102020204" pitchFamily="34" charset="0"/>
                <a:cs typeface="Arial" pitchFamily="34" charset="0"/>
              </a:rPr>
              <a:t>EAST</a:t>
            </a:r>
            <a:endParaRPr lang="en-US" altLang="en-US" sz="4400" u="sng" dirty="0">
              <a:solidFill>
                <a:srgbClr val="FFFF00"/>
              </a:solidFill>
              <a:latin typeface="Arial Black" panose="020B0A04020102020204" pitchFamily="34" charset="0"/>
              <a:cs typeface="Arial" pitchFamily="34" charset="0"/>
            </a:endParaRPr>
          </a:p>
        </p:txBody>
      </p:sp>
      <p:sp>
        <p:nvSpPr>
          <p:cNvPr id="21" name="Text Box 2"/>
          <p:cNvSpPr txBox="1">
            <a:spLocks noChangeArrowheads="1"/>
          </p:cNvSpPr>
          <p:nvPr/>
        </p:nvSpPr>
        <p:spPr bwMode="auto">
          <a:xfrm>
            <a:off x="1444041" y="3611611"/>
            <a:ext cx="1200768" cy="361622"/>
          </a:xfrm>
          <a:prstGeom prst="rect">
            <a:avLst/>
          </a:prstGeom>
          <a:no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2000" b="1" u="sng" dirty="0">
                <a:solidFill>
                  <a:srgbClr val="FFFF00"/>
                </a:solidFill>
                <a:latin typeface="Arial Black" panose="020B0A04020102020204" pitchFamily="34" charset="0"/>
                <a:cs typeface="Arial" pitchFamily="34" charset="0"/>
              </a:rPr>
              <a:t>WEST</a:t>
            </a:r>
            <a:endParaRPr lang="en-US" altLang="en-US" sz="4400" u="sng" dirty="0">
              <a:solidFill>
                <a:srgbClr val="FFFF00"/>
              </a:solidFill>
              <a:latin typeface="Arial Black" panose="020B0A04020102020204" pitchFamily="34" charset="0"/>
              <a:cs typeface="Arial" pitchFamily="34" charset="0"/>
            </a:endParaRPr>
          </a:p>
        </p:txBody>
      </p:sp>
      <p:sp>
        <p:nvSpPr>
          <p:cNvPr id="22" name="Text Box 2"/>
          <p:cNvSpPr txBox="1">
            <a:spLocks noChangeArrowheads="1"/>
          </p:cNvSpPr>
          <p:nvPr/>
        </p:nvSpPr>
        <p:spPr bwMode="auto">
          <a:xfrm>
            <a:off x="5398645" y="6145324"/>
            <a:ext cx="1286700" cy="184579"/>
          </a:xfrm>
          <a:prstGeom prst="rect">
            <a:avLst/>
          </a:prstGeom>
          <a:no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2000" b="1" u="sng" dirty="0">
                <a:solidFill>
                  <a:srgbClr val="FFFF00"/>
                </a:solidFill>
                <a:latin typeface="Arial Black" panose="020B0A04020102020204" pitchFamily="34" charset="0"/>
                <a:cs typeface="Arial" pitchFamily="34" charset="0"/>
              </a:rPr>
              <a:t>SOUTH</a:t>
            </a:r>
            <a:endParaRPr lang="en-US" altLang="en-US" sz="4400" u="sng" dirty="0">
              <a:solidFill>
                <a:srgbClr val="FFFF00"/>
              </a:solidFill>
              <a:latin typeface="Arial Black" panose="020B0A04020102020204" pitchFamily="34" charset="0"/>
              <a:cs typeface="Arial" pitchFamily="34" charset="0"/>
            </a:endParaRPr>
          </a:p>
        </p:txBody>
      </p:sp>
      <p:sp>
        <p:nvSpPr>
          <p:cNvPr id="3" name="TextBox 2">
            <a:extLst>
              <a:ext uri="{FF2B5EF4-FFF2-40B4-BE49-F238E27FC236}">
                <a16:creationId xmlns:a16="http://schemas.microsoft.com/office/drawing/2014/main" id="{741F1703-AAA6-4F02-88E8-879508B4DAE8}"/>
              </a:ext>
            </a:extLst>
          </p:cNvPr>
          <p:cNvSpPr txBox="1"/>
          <p:nvPr/>
        </p:nvSpPr>
        <p:spPr>
          <a:xfrm>
            <a:off x="0" y="-96434"/>
            <a:ext cx="12192000" cy="584775"/>
          </a:xfrm>
          <a:prstGeom prst="rect">
            <a:avLst/>
          </a:prstGeom>
          <a:noFill/>
        </p:spPr>
        <p:txBody>
          <a:bodyPr wrap="square" rtlCol="0">
            <a:spAutoFit/>
          </a:bodyPr>
          <a:lstStyle/>
          <a:p>
            <a:pPr algn="ctr"/>
            <a:r>
              <a:rPr lang="en-GB" sz="3200" b="1" dirty="0">
                <a:solidFill>
                  <a:srgbClr val="FFFF00"/>
                </a:solidFill>
                <a:effectLst>
                  <a:outerShdw blurRad="38100" dist="38100" dir="2700000" algn="tl">
                    <a:srgbClr val="000000">
                      <a:alpha val="43137"/>
                    </a:srgbClr>
                  </a:outerShdw>
                </a:effectLst>
              </a:rPr>
              <a:t>The layout of the Camp (Numbers chapter 2)</a:t>
            </a:r>
          </a:p>
        </p:txBody>
      </p:sp>
      <p:sp>
        <p:nvSpPr>
          <p:cNvPr id="4" name="TextBox 3">
            <a:extLst>
              <a:ext uri="{FF2B5EF4-FFF2-40B4-BE49-F238E27FC236}">
                <a16:creationId xmlns:a16="http://schemas.microsoft.com/office/drawing/2014/main" id="{D8A0641B-4F68-7CE2-A00E-0109C875932E}"/>
              </a:ext>
            </a:extLst>
          </p:cNvPr>
          <p:cNvSpPr txBox="1"/>
          <p:nvPr/>
        </p:nvSpPr>
        <p:spPr>
          <a:xfrm>
            <a:off x="673" y="472743"/>
            <a:ext cx="12192000" cy="584775"/>
          </a:xfrm>
          <a:prstGeom prst="rect">
            <a:avLst/>
          </a:prstGeom>
          <a:noFill/>
        </p:spPr>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The Order of the march</a:t>
            </a:r>
            <a:endParaRPr lang="en-GB" sz="3200" b="1" dirty="0">
              <a:solidFill>
                <a:srgbClr val="FFFF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887E7D58-EA8A-1CAC-A020-4474A184CEFF}"/>
              </a:ext>
            </a:extLst>
          </p:cNvPr>
          <p:cNvSpPr txBox="1"/>
          <p:nvPr/>
        </p:nvSpPr>
        <p:spPr>
          <a:xfrm>
            <a:off x="13222353" y="5351442"/>
            <a:ext cx="358775" cy="338137"/>
          </a:xfrm>
          <a:prstGeom prst="rect">
            <a:avLst/>
          </a:prstGeom>
          <a:solidFill>
            <a:srgbClr val="FF0000"/>
          </a:solidFill>
        </p:spPr>
        <p:txBody>
          <a:bodyPr>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4</a:t>
            </a:r>
          </a:p>
        </p:txBody>
      </p:sp>
    </p:spTree>
    <p:extLst>
      <p:ext uri="{BB962C8B-B14F-4D97-AF65-F5344CB8AC3E}">
        <p14:creationId xmlns:p14="http://schemas.microsoft.com/office/powerpoint/2010/main" val="3879554549"/>
      </p:ext>
    </p:extLst>
  </p:cSld>
  <p:clrMapOvr>
    <a:masterClrMapping/>
  </p:clrMapOvr>
  <mc:AlternateContent xmlns:mc="http://schemas.openxmlformats.org/markup-compatibility/2006" xmlns:p14="http://schemas.microsoft.com/office/powerpoint/2010/main">
    <mc:Choice Requires="p14">
      <p:transition spd="slow" p14:dur="3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2" fill="hold" grpId="0" nodeType="clickEffect">
                                  <p:stCondLst>
                                    <p:cond delay="0"/>
                                  </p:stCondLst>
                                  <p:childTnLst>
                                    <p:anim calcmode="lin" valueType="num">
                                      <p:cBhvr additive="base">
                                        <p:cTn id="11" dur="2000"/>
                                        <p:tgtEl>
                                          <p:spTgt spid="10"/>
                                        </p:tgtEl>
                                        <p:attrNameLst>
                                          <p:attrName>ppt_x</p:attrName>
                                        </p:attrNameLst>
                                      </p:cBhvr>
                                      <p:tavLst>
                                        <p:tav tm="0">
                                          <p:val>
                                            <p:strVal val="ppt_x"/>
                                          </p:val>
                                        </p:tav>
                                        <p:tav tm="100000">
                                          <p:val>
                                            <p:strVal val="1+ppt_w/2"/>
                                          </p:val>
                                        </p:tav>
                                      </p:tavLst>
                                    </p:anim>
                                    <p:anim calcmode="lin" valueType="num">
                                      <p:cBhvr additive="base">
                                        <p:cTn id="12" dur="2000"/>
                                        <p:tgtEl>
                                          <p:spTgt spid="10"/>
                                        </p:tgtEl>
                                        <p:attrNameLst>
                                          <p:attrName>ppt_y</p:attrName>
                                        </p:attrNameLst>
                                      </p:cBhvr>
                                      <p:tavLst>
                                        <p:tav tm="0">
                                          <p:val>
                                            <p:strVal val="ppt_y"/>
                                          </p:val>
                                        </p:tav>
                                        <p:tav tm="100000">
                                          <p:val>
                                            <p:strVal val="ppt_y"/>
                                          </p:val>
                                        </p:tav>
                                      </p:tavLst>
                                    </p:anim>
                                    <p:set>
                                      <p:cBhvr>
                                        <p:cTn id="13" dur="1" fill="hold">
                                          <p:stCondLst>
                                            <p:cond delay="19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2" fill="hold" grpId="0" nodeType="clickEffect">
                                  <p:stCondLst>
                                    <p:cond delay="0"/>
                                  </p:stCondLst>
                                  <p:childTnLst>
                                    <p:anim calcmode="lin" valueType="num">
                                      <p:cBhvr additive="base">
                                        <p:cTn id="17" dur="2000"/>
                                        <p:tgtEl>
                                          <p:spTgt spid="19"/>
                                        </p:tgtEl>
                                        <p:attrNameLst>
                                          <p:attrName>ppt_x</p:attrName>
                                        </p:attrNameLst>
                                      </p:cBhvr>
                                      <p:tavLst>
                                        <p:tav tm="0">
                                          <p:val>
                                            <p:strVal val="ppt_x"/>
                                          </p:val>
                                        </p:tav>
                                        <p:tav tm="100000">
                                          <p:val>
                                            <p:strVal val="1+ppt_w/2"/>
                                          </p:val>
                                        </p:tav>
                                      </p:tavLst>
                                    </p:anim>
                                    <p:anim calcmode="lin" valueType="num">
                                      <p:cBhvr additive="base">
                                        <p:cTn id="18" dur="2000"/>
                                        <p:tgtEl>
                                          <p:spTgt spid="19"/>
                                        </p:tgtEl>
                                        <p:attrNameLst>
                                          <p:attrName>ppt_y</p:attrName>
                                        </p:attrNameLst>
                                      </p:cBhvr>
                                      <p:tavLst>
                                        <p:tav tm="0">
                                          <p:val>
                                            <p:strVal val="ppt_y"/>
                                          </p:val>
                                        </p:tav>
                                        <p:tav tm="100000">
                                          <p:val>
                                            <p:strVal val="ppt_y"/>
                                          </p:val>
                                        </p:tav>
                                      </p:tavLst>
                                    </p:anim>
                                    <p:set>
                                      <p:cBhvr>
                                        <p:cTn id="19" dur="1" fill="hold">
                                          <p:stCondLst>
                                            <p:cond delay="19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2" fill="hold" grpId="0" nodeType="clickEffect">
                                  <p:stCondLst>
                                    <p:cond delay="0"/>
                                  </p:stCondLst>
                                  <p:childTnLst>
                                    <p:anim calcmode="lin" valueType="num">
                                      <p:cBhvr additive="base">
                                        <p:cTn id="23" dur="2000"/>
                                        <p:tgtEl>
                                          <p:spTgt spid="12"/>
                                        </p:tgtEl>
                                        <p:attrNameLst>
                                          <p:attrName>ppt_x</p:attrName>
                                        </p:attrNameLst>
                                      </p:cBhvr>
                                      <p:tavLst>
                                        <p:tav tm="0">
                                          <p:val>
                                            <p:strVal val="ppt_x"/>
                                          </p:val>
                                        </p:tav>
                                        <p:tav tm="100000">
                                          <p:val>
                                            <p:strVal val="1+ppt_w/2"/>
                                          </p:val>
                                        </p:tav>
                                      </p:tavLst>
                                    </p:anim>
                                    <p:anim calcmode="lin" valueType="num">
                                      <p:cBhvr additive="base">
                                        <p:cTn id="24" dur="2000"/>
                                        <p:tgtEl>
                                          <p:spTgt spid="12"/>
                                        </p:tgtEl>
                                        <p:attrNameLst>
                                          <p:attrName>ppt_y</p:attrName>
                                        </p:attrNameLst>
                                      </p:cBhvr>
                                      <p:tavLst>
                                        <p:tav tm="0">
                                          <p:val>
                                            <p:strVal val="ppt_y"/>
                                          </p:val>
                                        </p:tav>
                                        <p:tav tm="100000">
                                          <p:val>
                                            <p:strVal val="ppt_y"/>
                                          </p:val>
                                        </p:tav>
                                      </p:tavLst>
                                    </p:anim>
                                    <p:set>
                                      <p:cBhvr>
                                        <p:cTn id="25" dur="1" fill="hold">
                                          <p:stCondLst>
                                            <p:cond delay="1999"/>
                                          </p:stCondLst>
                                        </p:cTn>
                                        <p:tgtEl>
                                          <p:spTgt spid="12"/>
                                        </p:tgtEl>
                                        <p:attrNameLst>
                                          <p:attrName>style.visibility</p:attrName>
                                        </p:attrNameLst>
                                      </p:cBhvr>
                                      <p:to>
                                        <p:strVal val="hidden"/>
                                      </p:to>
                                    </p:set>
                                  </p:childTnLst>
                                </p:cTn>
                              </p:par>
                              <p:par>
                                <p:cTn id="26" presetID="2" presetClass="exit" presetSubtype="2" fill="hold" grpId="0" nodeType="withEffect">
                                  <p:stCondLst>
                                    <p:cond delay="0"/>
                                  </p:stCondLst>
                                  <p:childTnLst>
                                    <p:anim calcmode="lin" valueType="num">
                                      <p:cBhvr additive="base">
                                        <p:cTn id="27" dur="2000"/>
                                        <p:tgtEl>
                                          <p:spTgt spid="15"/>
                                        </p:tgtEl>
                                        <p:attrNameLst>
                                          <p:attrName>ppt_x</p:attrName>
                                        </p:attrNameLst>
                                      </p:cBhvr>
                                      <p:tavLst>
                                        <p:tav tm="0">
                                          <p:val>
                                            <p:strVal val="ppt_x"/>
                                          </p:val>
                                        </p:tav>
                                        <p:tav tm="100000">
                                          <p:val>
                                            <p:strVal val="1+ppt_w/2"/>
                                          </p:val>
                                        </p:tav>
                                      </p:tavLst>
                                    </p:anim>
                                    <p:anim calcmode="lin" valueType="num">
                                      <p:cBhvr additive="base">
                                        <p:cTn id="28" dur="2000"/>
                                        <p:tgtEl>
                                          <p:spTgt spid="15"/>
                                        </p:tgtEl>
                                        <p:attrNameLst>
                                          <p:attrName>ppt_y</p:attrName>
                                        </p:attrNameLst>
                                      </p:cBhvr>
                                      <p:tavLst>
                                        <p:tav tm="0">
                                          <p:val>
                                            <p:strVal val="ppt_y"/>
                                          </p:val>
                                        </p:tav>
                                        <p:tav tm="100000">
                                          <p:val>
                                            <p:strVal val="ppt_y"/>
                                          </p:val>
                                        </p:tav>
                                      </p:tavLst>
                                    </p:anim>
                                    <p:set>
                                      <p:cBhvr>
                                        <p:cTn id="29" dur="1" fill="hold">
                                          <p:stCondLst>
                                            <p:cond delay="1999"/>
                                          </p:stCondLst>
                                        </p:cTn>
                                        <p:tgtEl>
                                          <p:spTgt spid="15"/>
                                        </p:tgtEl>
                                        <p:attrNameLst>
                                          <p:attrName>style.visibility</p:attrName>
                                        </p:attrNameLst>
                                      </p:cBhvr>
                                      <p:to>
                                        <p:strVal val="hidden"/>
                                      </p:to>
                                    </p:set>
                                  </p:childTnLst>
                                </p:cTn>
                              </p:par>
                              <p:par>
                                <p:cTn id="30" presetID="2" presetClass="exit" presetSubtype="2" fill="hold" grpId="0" nodeType="withEffect">
                                  <p:stCondLst>
                                    <p:cond delay="0"/>
                                  </p:stCondLst>
                                  <p:childTnLst>
                                    <p:anim calcmode="lin" valueType="num">
                                      <p:cBhvr additive="base">
                                        <p:cTn id="31" dur="2000"/>
                                        <p:tgtEl>
                                          <p:spTgt spid="14"/>
                                        </p:tgtEl>
                                        <p:attrNameLst>
                                          <p:attrName>ppt_x</p:attrName>
                                        </p:attrNameLst>
                                      </p:cBhvr>
                                      <p:tavLst>
                                        <p:tav tm="0">
                                          <p:val>
                                            <p:strVal val="ppt_x"/>
                                          </p:val>
                                        </p:tav>
                                        <p:tav tm="100000">
                                          <p:val>
                                            <p:strVal val="1+ppt_w/2"/>
                                          </p:val>
                                        </p:tav>
                                      </p:tavLst>
                                    </p:anim>
                                    <p:anim calcmode="lin" valueType="num">
                                      <p:cBhvr additive="base">
                                        <p:cTn id="32" dur="2000"/>
                                        <p:tgtEl>
                                          <p:spTgt spid="14"/>
                                        </p:tgtEl>
                                        <p:attrNameLst>
                                          <p:attrName>ppt_y</p:attrName>
                                        </p:attrNameLst>
                                      </p:cBhvr>
                                      <p:tavLst>
                                        <p:tav tm="0">
                                          <p:val>
                                            <p:strVal val="ppt_y"/>
                                          </p:val>
                                        </p:tav>
                                        <p:tav tm="100000">
                                          <p:val>
                                            <p:strVal val="ppt_y"/>
                                          </p:val>
                                        </p:tav>
                                      </p:tavLst>
                                    </p:anim>
                                    <p:set>
                                      <p:cBhvr>
                                        <p:cTn id="33" dur="1" fill="hold">
                                          <p:stCondLst>
                                            <p:cond delay="1999"/>
                                          </p:stCondLst>
                                        </p:cTn>
                                        <p:tgtEl>
                                          <p:spTgt spid="14"/>
                                        </p:tgtEl>
                                        <p:attrNameLst>
                                          <p:attrName>style.visibility</p:attrName>
                                        </p:attrNameLst>
                                      </p:cBhvr>
                                      <p:to>
                                        <p:strVal val="hidden"/>
                                      </p:to>
                                    </p:set>
                                  </p:childTnLst>
                                </p:cTn>
                              </p:par>
                              <p:par>
                                <p:cTn id="34" presetID="2" presetClass="exit" presetSubtype="2" fill="hold" grpId="0" nodeType="withEffect">
                                  <p:stCondLst>
                                    <p:cond delay="0"/>
                                  </p:stCondLst>
                                  <p:childTnLst>
                                    <p:anim calcmode="lin" valueType="num">
                                      <p:cBhvr additive="base">
                                        <p:cTn id="35" dur="2000"/>
                                        <p:tgtEl>
                                          <p:spTgt spid="13"/>
                                        </p:tgtEl>
                                        <p:attrNameLst>
                                          <p:attrName>ppt_x</p:attrName>
                                        </p:attrNameLst>
                                      </p:cBhvr>
                                      <p:tavLst>
                                        <p:tav tm="0">
                                          <p:val>
                                            <p:strVal val="ppt_x"/>
                                          </p:val>
                                        </p:tav>
                                        <p:tav tm="100000">
                                          <p:val>
                                            <p:strVal val="1+ppt_w/2"/>
                                          </p:val>
                                        </p:tav>
                                      </p:tavLst>
                                    </p:anim>
                                    <p:anim calcmode="lin" valueType="num">
                                      <p:cBhvr additive="base">
                                        <p:cTn id="36" dur="2000"/>
                                        <p:tgtEl>
                                          <p:spTgt spid="13"/>
                                        </p:tgtEl>
                                        <p:attrNameLst>
                                          <p:attrName>ppt_y</p:attrName>
                                        </p:attrNameLst>
                                      </p:cBhvr>
                                      <p:tavLst>
                                        <p:tav tm="0">
                                          <p:val>
                                            <p:strVal val="ppt_y"/>
                                          </p:val>
                                        </p:tav>
                                        <p:tav tm="100000">
                                          <p:val>
                                            <p:strVal val="ppt_y"/>
                                          </p:val>
                                        </p:tav>
                                      </p:tavLst>
                                    </p:anim>
                                    <p:set>
                                      <p:cBhvr>
                                        <p:cTn id="37" dur="1" fill="hold">
                                          <p:stCondLst>
                                            <p:cond delay="1999"/>
                                          </p:stCondLst>
                                        </p:cTn>
                                        <p:tgtEl>
                                          <p:spTgt spid="13"/>
                                        </p:tgtEl>
                                        <p:attrNameLst>
                                          <p:attrName>style.visibility</p:attrName>
                                        </p:attrNameLst>
                                      </p:cBhvr>
                                      <p:to>
                                        <p:strVal val="hidden"/>
                                      </p:to>
                                    </p:set>
                                  </p:childTnLst>
                                </p:cTn>
                              </p:par>
                              <p:par>
                                <p:cTn id="38" presetID="2" presetClass="exit" presetSubtype="2" fill="hold" grpId="0" nodeType="withEffect">
                                  <p:stCondLst>
                                    <p:cond delay="0"/>
                                  </p:stCondLst>
                                  <p:childTnLst>
                                    <p:anim calcmode="lin" valueType="num">
                                      <p:cBhvr additive="base">
                                        <p:cTn id="39" dur="2000"/>
                                        <p:tgtEl>
                                          <p:spTgt spid="11"/>
                                        </p:tgtEl>
                                        <p:attrNameLst>
                                          <p:attrName>ppt_x</p:attrName>
                                        </p:attrNameLst>
                                      </p:cBhvr>
                                      <p:tavLst>
                                        <p:tav tm="0">
                                          <p:val>
                                            <p:strVal val="ppt_x"/>
                                          </p:val>
                                        </p:tav>
                                        <p:tav tm="100000">
                                          <p:val>
                                            <p:strVal val="1+ppt_w/2"/>
                                          </p:val>
                                        </p:tav>
                                      </p:tavLst>
                                    </p:anim>
                                    <p:anim calcmode="lin" valueType="num">
                                      <p:cBhvr additive="base">
                                        <p:cTn id="40" dur="2000"/>
                                        <p:tgtEl>
                                          <p:spTgt spid="11"/>
                                        </p:tgtEl>
                                        <p:attrNameLst>
                                          <p:attrName>ppt_y</p:attrName>
                                        </p:attrNameLst>
                                      </p:cBhvr>
                                      <p:tavLst>
                                        <p:tav tm="0">
                                          <p:val>
                                            <p:strVal val="ppt_y"/>
                                          </p:val>
                                        </p:tav>
                                        <p:tav tm="100000">
                                          <p:val>
                                            <p:strVal val="ppt_y"/>
                                          </p:val>
                                        </p:tav>
                                      </p:tavLst>
                                    </p:anim>
                                    <p:set>
                                      <p:cBhvr>
                                        <p:cTn id="41" dur="1" fill="hold">
                                          <p:stCondLst>
                                            <p:cond delay="1999"/>
                                          </p:stCondLst>
                                        </p:cTn>
                                        <p:tgtEl>
                                          <p:spTgt spid="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xit" presetSubtype="2" fill="hold" grpId="0" nodeType="clickEffect">
                                  <p:stCondLst>
                                    <p:cond delay="0"/>
                                  </p:stCondLst>
                                  <p:childTnLst>
                                    <p:anim calcmode="lin" valueType="num">
                                      <p:cBhvr additive="base">
                                        <p:cTn id="45" dur="2000"/>
                                        <p:tgtEl>
                                          <p:spTgt spid="9"/>
                                        </p:tgtEl>
                                        <p:attrNameLst>
                                          <p:attrName>ppt_x</p:attrName>
                                        </p:attrNameLst>
                                      </p:cBhvr>
                                      <p:tavLst>
                                        <p:tav tm="0">
                                          <p:val>
                                            <p:strVal val="ppt_x"/>
                                          </p:val>
                                        </p:tav>
                                        <p:tav tm="100000">
                                          <p:val>
                                            <p:strVal val="1+ppt_w/2"/>
                                          </p:val>
                                        </p:tav>
                                      </p:tavLst>
                                    </p:anim>
                                    <p:anim calcmode="lin" valueType="num">
                                      <p:cBhvr additive="base">
                                        <p:cTn id="46" dur="2000"/>
                                        <p:tgtEl>
                                          <p:spTgt spid="9"/>
                                        </p:tgtEl>
                                        <p:attrNameLst>
                                          <p:attrName>ppt_y</p:attrName>
                                        </p:attrNameLst>
                                      </p:cBhvr>
                                      <p:tavLst>
                                        <p:tav tm="0">
                                          <p:val>
                                            <p:strVal val="ppt_y"/>
                                          </p:val>
                                        </p:tav>
                                        <p:tav tm="100000">
                                          <p:val>
                                            <p:strVal val="ppt_y"/>
                                          </p:val>
                                        </p:tav>
                                      </p:tavLst>
                                    </p:anim>
                                    <p:set>
                                      <p:cBhvr>
                                        <p:cTn id="47" dur="1" fill="hold">
                                          <p:stCondLst>
                                            <p:cond delay="19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xit" presetSubtype="2" fill="hold" grpId="0" nodeType="clickEffect">
                                  <p:stCondLst>
                                    <p:cond delay="0"/>
                                  </p:stCondLst>
                                  <p:childTnLst>
                                    <p:anim calcmode="lin" valueType="num">
                                      <p:cBhvr additive="base">
                                        <p:cTn id="51" dur="2000"/>
                                        <p:tgtEl>
                                          <p:spTgt spid="8"/>
                                        </p:tgtEl>
                                        <p:attrNameLst>
                                          <p:attrName>ppt_x</p:attrName>
                                        </p:attrNameLst>
                                      </p:cBhvr>
                                      <p:tavLst>
                                        <p:tav tm="0">
                                          <p:val>
                                            <p:strVal val="ppt_x"/>
                                          </p:val>
                                        </p:tav>
                                        <p:tav tm="100000">
                                          <p:val>
                                            <p:strVal val="1+ppt_w/2"/>
                                          </p:val>
                                        </p:tav>
                                      </p:tavLst>
                                    </p:anim>
                                    <p:anim calcmode="lin" valueType="num">
                                      <p:cBhvr additive="base">
                                        <p:cTn id="52" dur="2000"/>
                                        <p:tgtEl>
                                          <p:spTgt spid="8"/>
                                        </p:tgtEl>
                                        <p:attrNameLst>
                                          <p:attrName>ppt_y</p:attrName>
                                        </p:attrNameLst>
                                      </p:cBhvr>
                                      <p:tavLst>
                                        <p:tav tm="0">
                                          <p:val>
                                            <p:strVal val="ppt_y"/>
                                          </p:val>
                                        </p:tav>
                                        <p:tav tm="100000">
                                          <p:val>
                                            <p:strVal val="ppt_y"/>
                                          </p:val>
                                        </p:tav>
                                      </p:tavLst>
                                    </p:anim>
                                    <p:set>
                                      <p:cBhvr>
                                        <p:cTn id="53"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2" grpId="0"/>
      <p:bldP spid="13" grpId="0"/>
      <p:bldP spid="14" grpId="0"/>
      <p:bldP spid="15"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05EA5E-4CCF-55B6-DB27-20A96F335F4D}"/>
              </a:ext>
            </a:extLst>
          </p:cNvPr>
          <p:cNvSpPr txBox="1"/>
          <p:nvPr/>
        </p:nvSpPr>
        <p:spPr>
          <a:xfrm>
            <a:off x="0" y="0"/>
            <a:ext cx="12192000" cy="1446550"/>
          </a:xfrm>
          <a:prstGeom prst="rect">
            <a:avLst/>
          </a:prstGeom>
          <a:noFill/>
        </p:spPr>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The duties of the sons of Levi</a:t>
            </a:r>
          </a:p>
          <a:p>
            <a:pPr algn="ctr"/>
            <a:r>
              <a:rPr lang="en-US" sz="3200" b="1" dirty="0">
                <a:solidFill>
                  <a:srgbClr val="FFFF00"/>
                </a:solidFill>
                <a:effectLst>
                  <a:outerShdw blurRad="38100" dist="38100" dir="2700000" algn="tl">
                    <a:srgbClr val="000000">
                      <a:alpha val="43137"/>
                    </a:srgbClr>
                  </a:outerShdw>
                </a:effectLst>
              </a:rPr>
              <a:t>The Kohathites</a:t>
            </a:r>
          </a:p>
          <a:p>
            <a:pPr algn="ctr"/>
            <a:r>
              <a:rPr lang="en-US" sz="2400" b="1" dirty="0">
                <a:solidFill>
                  <a:srgbClr val="FFFF00"/>
                </a:solidFill>
                <a:effectLst>
                  <a:outerShdw blurRad="38100" dist="38100" dir="2700000" algn="tl">
                    <a:srgbClr val="000000">
                      <a:alpha val="43137"/>
                    </a:srgbClr>
                  </a:outerShdw>
                </a:effectLst>
              </a:rPr>
              <a:t>(Numbers 4: 4-16)</a:t>
            </a:r>
            <a:endParaRPr lang="en-GB" sz="2400" b="1" dirty="0">
              <a:solidFill>
                <a:srgbClr val="FFFF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E61064EA-46E9-0CD6-EC2D-0EC18E47ECC9}"/>
              </a:ext>
            </a:extLst>
          </p:cNvPr>
          <p:cNvSpPr txBox="1"/>
          <p:nvPr/>
        </p:nvSpPr>
        <p:spPr>
          <a:xfrm>
            <a:off x="0" y="1097989"/>
            <a:ext cx="12192000" cy="6663363"/>
          </a:xfrm>
          <a:prstGeom prst="rect">
            <a:avLst/>
          </a:prstGeom>
          <a:noFill/>
        </p:spPr>
        <p:txBody>
          <a:bodyPr wrap="square" rtlCol="0">
            <a:spAutoFit/>
          </a:bodyPr>
          <a:lstStyle/>
          <a:p>
            <a:r>
              <a:rPr lang="en-US" sz="2700" dirty="0"/>
              <a:t>To Cover and then carry -</a:t>
            </a:r>
          </a:p>
          <a:p>
            <a:pPr marL="514350" indent="-514350">
              <a:buAutoNum type="arabicPeriod"/>
            </a:pPr>
            <a:r>
              <a:rPr lang="en-US" sz="2700" dirty="0"/>
              <a:t>- the Ark of the Covenant (or Testimony) – covered with badger skins and then a blue cloth</a:t>
            </a:r>
          </a:p>
          <a:p>
            <a:pPr marL="514350" indent="-514350">
              <a:buAutoNum type="arabicPeriod"/>
            </a:pPr>
            <a:r>
              <a:rPr lang="en-US" sz="2700" dirty="0"/>
              <a:t>- the Table of Shewbread– covered with a blue cloth, the utensils covered with a scarlet cloth and then badger skins overall </a:t>
            </a:r>
          </a:p>
          <a:p>
            <a:pPr marL="514350" indent="-514350">
              <a:buAutoNum type="arabicPeriod"/>
            </a:pPr>
            <a:r>
              <a:rPr lang="en-US" sz="2700" dirty="0"/>
              <a:t>- the Lampstand and its utensils – covered with a blue cloth, then badger skins overall</a:t>
            </a:r>
          </a:p>
          <a:p>
            <a:pPr marL="514350" indent="-514350">
              <a:buAutoNum type="arabicPeriod"/>
            </a:pPr>
            <a:r>
              <a:rPr lang="en-US" sz="2700" dirty="0"/>
              <a:t>- the Golden Altar of incense – covered with a blue cloth, and badger skins</a:t>
            </a:r>
          </a:p>
          <a:p>
            <a:pPr marL="514350" indent="-514350">
              <a:buAutoNum type="arabicPeriod"/>
            </a:pPr>
            <a:r>
              <a:rPr lang="en-US" sz="2700" dirty="0"/>
              <a:t>- the Bronze Altar and its instruments – covered with a blue cloth</a:t>
            </a:r>
          </a:p>
          <a:p>
            <a:pPr marL="514350" indent="-514350">
              <a:buAutoNum type="arabicPeriod"/>
            </a:pPr>
            <a:endParaRPr lang="en-US" sz="1000" dirty="0"/>
          </a:p>
          <a:p>
            <a:r>
              <a:rPr lang="en-US" sz="2700" dirty="0"/>
              <a:t>The above pieces of furniture had poles inserted through the rings on the sides, so that they could be carried</a:t>
            </a:r>
          </a:p>
          <a:p>
            <a:pPr marL="342900" indent="-342900">
              <a:buAutoNum type="arabicPeriod"/>
            </a:pPr>
            <a:endParaRPr lang="en-US" sz="1000" dirty="0"/>
          </a:p>
          <a:p>
            <a:r>
              <a:rPr lang="en-US" sz="2700" dirty="0"/>
              <a:t>Note – The Kohathites were not given carts on which to put the above items</a:t>
            </a:r>
          </a:p>
          <a:p>
            <a:r>
              <a:rPr lang="en-US" sz="2700" dirty="0"/>
              <a:t>They were all to be carried  Numbers 7: 9</a:t>
            </a:r>
            <a:endParaRPr lang="en-GB" sz="2700" dirty="0"/>
          </a:p>
          <a:p>
            <a:pPr marL="342900" indent="-342900">
              <a:buAutoNum type="arabicPeriod"/>
            </a:pPr>
            <a:endParaRPr lang="en-US" sz="2800" dirty="0"/>
          </a:p>
          <a:p>
            <a:endParaRPr lang="en-US" sz="2800" dirty="0"/>
          </a:p>
        </p:txBody>
      </p:sp>
      <p:sp>
        <p:nvSpPr>
          <p:cNvPr id="2" name="TextBox 1">
            <a:extLst>
              <a:ext uri="{FF2B5EF4-FFF2-40B4-BE49-F238E27FC236}">
                <a16:creationId xmlns:a16="http://schemas.microsoft.com/office/drawing/2014/main" id="{C31997EB-8FF7-2BCD-A5CB-EC5E36A814F0}"/>
              </a:ext>
            </a:extLst>
          </p:cNvPr>
          <p:cNvSpPr txBox="1"/>
          <p:nvPr/>
        </p:nvSpPr>
        <p:spPr>
          <a:xfrm>
            <a:off x="11592628" y="6444641"/>
            <a:ext cx="388517" cy="350000"/>
          </a:xfrm>
          <a:prstGeom prst="rect">
            <a:avLst/>
          </a:prstGeom>
          <a:solidFill>
            <a:srgbClr val="FF0000"/>
          </a:solidFill>
        </p:spPr>
        <p:txBody>
          <a:bodyPr wrap="square">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8</a:t>
            </a:r>
          </a:p>
        </p:txBody>
      </p:sp>
    </p:spTree>
    <p:extLst>
      <p:ext uri="{BB962C8B-B14F-4D97-AF65-F5344CB8AC3E}">
        <p14:creationId xmlns:p14="http://schemas.microsoft.com/office/powerpoint/2010/main" val="4051353600"/>
      </p:ext>
    </p:extLst>
  </p:cSld>
  <p:clrMapOvr>
    <a:masterClrMapping/>
  </p:clrMapOvr>
  <mc:AlternateContent xmlns:mc="http://schemas.openxmlformats.org/markup-compatibility/2006" xmlns:p14="http://schemas.microsoft.com/office/powerpoint/2010/main">
    <mc:Choice Requires="p14">
      <p:transition spd="slow" p14:dur="2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500"/>
                                        <p:tgtEl>
                                          <p:spTgt spid="5">
                                            <p:txEl>
                                              <p:pRg st="0" end="0"/>
                                            </p:txEl>
                                          </p:spTgt>
                                        </p:tgtEl>
                                      </p:cBhvr>
                                    </p:animEffect>
                                  </p:childTnLst>
                                </p:cTn>
                              </p:par>
                            </p:childTnLst>
                          </p:cTn>
                        </p:par>
                        <p:par>
                          <p:cTn id="8" fill="hold">
                            <p:stCondLst>
                              <p:cond delay="2500"/>
                            </p:stCondLst>
                            <p:childTnLst>
                              <p:par>
                                <p:cTn id="9" presetID="22" presetClass="entr" presetSubtype="8" fill="hold" nodeType="afterEffect">
                                  <p:stCondLst>
                                    <p:cond delay="10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3000"/>
                                        <p:tgtEl>
                                          <p:spTgt spid="5">
                                            <p:txEl>
                                              <p:pRg st="1" end="1"/>
                                            </p:txEl>
                                          </p:spTgt>
                                        </p:tgtEl>
                                      </p:cBhvr>
                                    </p:animEffect>
                                  </p:childTnLst>
                                </p:cTn>
                              </p:par>
                            </p:childTnLst>
                          </p:cTn>
                        </p:par>
                        <p:par>
                          <p:cTn id="12" fill="hold">
                            <p:stCondLst>
                              <p:cond delay="6500"/>
                            </p:stCondLst>
                            <p:childTnLst>
                              <p:par>
                                <p:cTn id="13" presetID="22" presetClass="entr" presetSubtype="8" fill="hold" nodeType="afterEffect">
                                  <p:stCondLst>
                                    <p:cond delay="1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3000"/>
                                        <p:tgtEl>
                                          <p:spTgt spid="5">
                                            <p:txEl>
                                              <p:pRg st="2" end="2"/>
                                            </p:txEl>
                                          </p:spTgt>
                                        </p:tgtEl>
                                      </p:cBhvr>
                                    </p:animEffect>
                                  </p:childTnLst>
                                </p:cTn>
                              </p:par>
                            </p:childTnLst>
                          </p:cTn>
                        </p:par>
                        <p:par>
                          <p:cTn id="16" fill="hold">
                            <p:stCondLst>
                              <p:cond delay="10500"/>
                            </p:stCondLst>
                            <p:childTnLst>
                              <p:par>
                                <p:cTn id="17" presetID="22" presetClass="entr" presetSubtype="8" fill="hold" nodeType="afterEffect">
                                  <p:stCondLst>
                                    <p:cond delay="10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3000"/>
                                        <p:tgtEl>
                                          <p:spTgt spid="5">
                                            <p:txEl>
                                              <p:pRg st="3" end="3"/>
                                            </p:txEl>
                                          </p:spTgt>
                                        </p:tgtEl>
                                      </p:cBhvr>
                                    </p:animEffect>
                                  </p:childTnLst>
                                </p:cTn>
                              </p:par>
                            </p:childTnLst>
                          </p:cTn>
                        </p:par>
                        <p:par>
                          <p:cTn id="20" fill="hold">
                            <p:stCondLst>
                              <p:cond delay="14500"/>
                            </p:stCondLst>
                            <p:childTnLst>
                              <p:par>
                                <p:cTn id="21" presetID="22" presetClass="entr" presetSubtype="8" fill="hold" nodeType="afterEffect">
                                  <p:stCondLst>
                                    <p:cond delay="100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3000"/>
                                        <p:tgtEl>
                                          <p:spTgt spid="5">
                                            <p:txEl>
                                              <p:pRg st="4" end="4"/>
                                            </p:txEl>
                                          </p:spTgt>
                                        </p:tgtEl>
                                      </p:cBhvr>
                                    </p:animEffect>
                                  </p:childTnLst>
                                </p:cTn>
                              </p:par>
                            </p:childTnLst>
                          </p:cTn>
                        </p:par>
                        <p:par>
                          <p:cTn id="24" fill="hold">
                            <p:stCondLst>
                              <p:cond delay="18500"/>
                            </p:stCondLst>
                            <p:childTnLst>
                              <p:par>
                                <p:cTn id="25" presetID="22" presetClass="entr" presetSubtype="8" fill="hold" nodeType="afterEffect">
                                  <p:stCondLst>
                                    <p:cond delay="100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30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wipe(left)">
                                      <p:cBhvr>
                                        <p:cTn id="32" dur="30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wipe(left)">
                                      <p:cBhvr>
                                        <p:cTn id="37" dur="2500"/>
                                        <p:tgtEl>
                                          <p:spTgt spid="5">
                                            <p:txEl>
                                              <p:pRg st="9" end="9"/>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5">
                                            <p:txEl>
                                              <p:pRg st="10" end="10"/>
                                            </p:txEl>
                                          </p:spTgt>
                                        </p:tgtEl>
                                        <p:attrNameLst>
                                          <p:attrName>style.visibility</p:attrName>
                                        </p:attrNameLst>
                                      </p:cBhvr>
                                      <p:to>
                                        <p:strVal val="visible"/>
                                      </p:to>
                                    </p:set>
                                    <p:animEffect transition="in" filter="wipe(left)">
                                      <p:cBhvr>
                                        <p:cTn id="40" dur="3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05EA5E-4CCF-55B6-DB27-20A96F335F4D}"/>
              </a:ext>
            </a:extLst>
          </p:cNvPr>
          <p:cNvSpPr txBox="1"/>
          <p:nvPr/>
        </p:nvSpPr>
        <p:spPr>
          <a:xfrm>
            <a:off x="0" y="0"/>
            <a:ext cx="12192000" cy="1446550"/>
          </a:xfrm>
          <a:prstGeom prst="rect">
            <a:avLst/>
          </a:prstGeom>
          <a:noFill/>
        </p:spPr>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The duties of the sons of Levi</a:t>
            </a:r>
          </a:p>
          <a:p>
            <a:pPr algn="ctr"/>
            <a:r>
              <a:rPr lang="en-US" sz="3200" b="1" dirty="0">
                <a:solidFill>
                  <a:srgbClr val="FFFF00"/>
                </a:solidFill>
                <a:effectLst>
                  <a:outerShdw blurRad="38100" dist="38100" dir="2700000" algn="tl">
                    <a:srgbClr val="000000">
                      <a:alpha val="43137"/>
                    </a:srgbClr>
                  </a:outerShdw>
                </a:effectLst>
              </a:rPr>
              <a:t>The </a:t>
            </a:r>
            <a:r>
              <a:rPr lang="en-US" sz="3200" b="1" dirty="0" err="1">
                <a:solidFill>
                  <a:srgbClr val="FFFF00"/>
                </a:solidFill>
                <a:effectLst>
                  <a:outerShdw blurRad="38100" dist="38100" dir="2700000" algn="tl">
                    <a:srgbClr val="000000">
                      <a:alpha val="43137"/>
                    </a:srgbClr>
                  </a:outerShdw>
                </a:effectLst>
              </a:rPr>
              <a:t>Gershonites</a:t>
            </a:r>
            <a:endParaRPr lang="en-US" sz="3200" b="1" dirty="0">
              <a:solidFill>
                <a:srgbClr val="FFFF00"/>
              </a:solidFill>
              <a:effectLst>
                <a:outerShdw blurRad="38100" dist="38100" dir="2700000" algn="tl">
                  <a:srgbClr val="000000">
                    <a:alpha val="43137"/>
                  </a:srgbClr>
                </a:outerShdw>
              </a:effectLst>
            </a:endParaRPr>
          </a:p>
          <a:p>
            <a:pPr algn="ctr"/>
            <a:r>
              <a:rPr lang="en-US" sz="2400" b="1" dirty="0">
                <a:solidFill>
                  <a:srgbClr val="FFFF00"/>
                </a:solidFill>
                <a:effectLst>
                  <a:outerShdw blurRad="38100" dist="38100" dir="2700000" algn="tl">
                    <a:srgbClr val="000000">
                      <a:alpha val="43137"/>
                    </a:srgbClr>
                  </a:outerShdw>
                </a:effectLst>
              </a:rPr>
              <a:t>(Numbers 4: 21-28)</a:t>
            </a:r>
            <a:endParaRPr lang="en-GB" sz="2400" b="1" dirty="0">
              <a:solidFill>
                <a:srgbClr val="FFFF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E61064EA-46E9-0CD6-EC2D-0EC18E47ECC9}"/>
              </a:ext>
            </a:extLst>
          </p:cNvPr>
          <p:cNvSpPr txBox="1"/>
          <p:nvPr/>
        </p:nvSpPr>
        <p:spPr>
          <a:xfrm>
            <a:off x="0" y="1955968"/>
            <a:ext cx="12192000" cy="3539430"/>
          </a:xfrm>
          <a:prstGeom prst="rect">
            <a:avLst/>
          </a:prstGeom>
          <a:noFill/>
        </p:spPr>
        <p:txBody>
          <a:bodyPr wrap="square" rtlCol="0">
            <a:spAutoFit/>
          </a:bodyPr>
          <a:lstStyle/>
          <a:p>
            <a:r>
              <a:rPr lang="en-US" sz="2800" dirty="0"/>
              <a:t>To transport - </a:t>
            </a:r>
          </a:p>
          <a:p>
            <a:pPr marL="342900" indent="-342900">
              <a:buAutoNum type="arabicPeriod"/>
            </a:pPr>
            <a:r>
              <a:rPr lang="en-US" sz="2800" dirty="0"/>
              <a:t>- the curtains of the Tabernacle (including the badger skins) </a:t>
            </a:r>
          </a:p>
          <a:p>
            <a:pPr marL="342900" indent="-342900">
              <a:buAutoNum type="arabicPeriod"/>
            </a:pPr>
            <a:r>
              <a:rPr lang="en-US" sz="2800" dirty="0"/>
              <a:t>- the screen for the door of the Tabernacle </a:t>
            </a:r>
          </a:p>
          <a:p>
            <a:pPr marL="342900" indent="-342900">
              <a:buAutoNum type="arabicPeriod"/>
            </a:pPr>
            <a:r>
              <a:rPr lang="en-US" sz="2800" dirty="0"/>
              <a:t>- the screen for the gate of the Court and their cords</a:t>
            </a:r>
          </a:p>
          <a:p>
            <a:pPr marL="342900" indent="-342900">
              <a:buAutoNum type="arabicPeriod"/>
            </a:pPr>
            <a:r>
              <a:rPr lang="en-US" sz="2800" dirty="0"/>
              <a:t>- the hangings of the Court</a:t>
            </a:r>
          </a:p>
          <a:p>
            <a:pPr marL="342900" indent="-342900">
              <a:buAutoNum type="arabicPeriod"/>
            </a:pPr>
            <a:endParaRPr lang="en-US" sz="2800" dirty="0"/>
          </a:p>
          <a:p>
            <a:r>
              <a:rPr lang="en-US" sz="2800" dirty="0"/>
              <a:t>Note – The </a:t>
            </a:r>
            <a:r>
              <a:rPr lang="en-US" sz="2800" dirty="0" err="1"/>
              <a:t>Gershonites</a:t>
            </a:r>
            <a:r>
              <a:rPr lang="en-US" sz="2800" dirty="0"/>
              <a:t> were given 2 carts and 4 oxen to transport the above items – given by the leaders of the children of Israel - Numbers 7: 7</a:t>
            </a:r>
            <a:endParaRPr lang="en-GB" sz="2800" dirty="0"/>
          </a:p>
        </p:txBody>
      </p:sp>
      <p:sp>
        <p:nvSpPr>
          <p:cNvPr id="2" name="TextBox 1">
            <a:extLst>
              <a:ext uri="{FF2B5EF4-FFF2-40B4-BE49-F238E27FC236}">
                <a16:creationId xmlns:a16="http://schemas.microsoft.com/office/drawing/2014/main" id="{C978076F-0146-D9BE-76BD-88979CC23206}"/>
              </a:ext>
            </a:extLst>
          </p:cNvPr>
          <p:cNvSpPr txBox="1"/>
          <p:nvPr/>
        </p:nvSpPr>
        <p:spPr>
          <a:xfrm>
            <a:off x="11663577" y="6400854"/>
            <a:ext cx="358775" cy="338137"/>
          </a:xfrm>
          <a:prstGeom prst="rect">
            <a:avLst/>
          </a:prstGeom>
          <a:solidFill>
            <a:srgbClr val="FF0000"/>
          </a:solidFill>
        </p:spPr>
        <p:txBody>
          <a:bodyPr>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9</a:t>
            </a:r>
          </a:p>
        </p:txBody>
      </p:sp>
    </p:spTree>
    <p:extLst>
      <p:ext uri="{BB962C8B-B14F-4D97-AF65-F5344CB8AC3E}">
        <p14:creationId xmlns:p14="http://schemas.microsoft.com/office/powerpoint/2010/main" val="292766921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500"/>
                                        <p:tgtEl>
                                          <p:spTgt spid="5">
                                            <p:txEl>
                                              <p:pRg st="0" end="0"/>
                                            </p:txEl>
                                          </p:spTgt>
                                        </p:tgtEl>
                                      </p:cBhvr>
                                    </p:animEffect>
                                  </p:childTnLst>
                                </p:cTn>
                              </p:par>
                            </p:childTnLst>
                          </p:cTn>
                        </p:par>
                        <p:par>
                          <p:cTn id="8" fill="hold">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3000"/>
                                        <p:tgtEl>
                                          <p:spTgt spid="5">
                                            <p:txEl>
                                              <p:pRg st="1" end="1"/>
                                            </p:txEl>
                                          </p:spTgt>
                                        </p:tgtEl>
                                      </p:cBhvr>
                                    </p:animEffect>
                                  </p:childTnLst>
                                </p:cTn>
                              </p:par>
                            </p:childTnLst>
                          </p:cTn>
                        </p:par>
                        <p:par>
                          <p:cTn id="12" fill="hold">
                            <p:stCondLst>
                              <p:cond delay="5500"/>
                            </p:stCondLst>
                            <p:childTnLst>
                              <p:par>
                                <p:cTn id="13" presetID="22" presetClass="entr" presetSubtype="8" fill="hold" nodeType="afterEffect">
                                  <p:stCondLst>
                                    <p:cond delay="1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3000"/>
                                        <p:tgtEl>
                                          <p:spTgt spid="5">
                                            <p:txEl>
                                              <p:pRg st="2" end="2"/>
                                            </p:txEl>
                                          </p:spTgt>
                                        </p:tgtEl>
                                      </p:cBhvr>
                                    </p:animEffect>
                                  </p:childTnLst>
                                </p:cTn>
                              </p:par>
                            </p:childTnLst>
                          </p:cTn>
                        </p:par>
                        <p:par>
                          <p:cTn id="16" fill="hold">
                            <p:stCondLst>
                              <p:cond delay="9500"/>
                            </p:stCondLst>
                            <p:childTnLst>
                              <p:par>
                                <p:cTn id="17" presetID="22" presetClass="entr" presetSubtype="8" fill="hold" nodeType="afterEffect">
                                  <p:stCondLst>
                                    <p:cond delay="10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3000"/>
                                        <p:tgtEl>
                                          <p:spTgt spid="5">
                                            <p:txEl>
                                              <p:pRg st="3" end="3"/>
                                            </p:txEl>
                                          </p:spTgt>
                                        </p:tgtEl>
                                      </p:cBhvr>
                                    </p:animEffect>
                                  </p:childTnLst>
                                </p:cTn>
                              </p:par>
                            </p:childTnLst>
                          </p:cTn>
                        </p:par>
                        <p:par>
                          <p:cTn id="20" fill="hold">
                            <p:stCondLst>
                              <p:cond delay="13500"/>
                            </p:stCondLst>
                            <p:childTnLst>
                              <p:par>
                                <p:cTn id="21" presetID="22" presetClass="entr" presetSubtype="8" fill="hold" nodeType="afterEffect">
                                  <p:stCondLst>
                                    <p:cond delay="100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30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wipe(left)">
                                      <p:cBhvr>
                                        <p:cTn id="28" dur="3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2771</TotalTime>
  <Words>1091</Words>
  <Application>Microsoft Office PowerPoint</Application>
  <PresentationFormat>Widescreen</PresentationFormat>
  <Paragraphs>128</Paragraphs>
  <Slides>13</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Arial Black</vt:lpstr>
      <vt:lpstr>Calibri</vt:lpstr>
      <vt:lpstr>Calibri Light</vt:lpstr>
      <vt:lpstr>Freestyle Script</vt:lpstr>
      <vt:lpstr>MV Boli</vt:lpstr>
      <vt:lpstr>Trebuchet MS</vt:lpstr>
      <vt:lpstr>Office Theme</vt:lpstr>
      <vt:lpstr>Mountain Top</vt:lpstr>
      <vt:lpstr> </vt:lpstr>
      <vt:lpstr>PowerPoint Presentation</vt:lpstr>
      <vt:lpstr>PowerPoint Presentation</vt:lpstr>
      <vt:lpstr>PowerPoint Presentation</vt:lpstr>
      <vt:lpstr>PowerPoint Presentation</vt:lpstr>
      <vt:lpstr>Two Silver Trumpets Numbers chapter 10: 1-10</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dc:creator>
  <cp:lastModifiedBy>Mark Stapleton</cp:lastModifiedBy>
  <cp:revision>80</cp:revision>
  <dcterms:created xsi:type="dcterms:W3CDTF">2021-09-20T16:06:40Z</dcterms:created>
  <dcterms:modified xsi:type="dcterms:W3CDTF">2024-05-17T10:38:12Z</dcterms:modified>
</cp:coreProperties>
</file>