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69" r:id="rId2"/>
    <p:sldId id="292" r:id="rId3"/>
    <p:sldId id="256" r:id="rId4"/>
    <p:sldId id="257" r:id="rId5"/>
    <p:sldId id="293" r:id="rId6"/>
    <p:sldId id="294" r:id="rId7"/>
    <p:sldId id="297" r:id="rId8"/>
    <p:sldId id="298" r:id="rId9"/>
    <p:sldId id="303" r:id="rId10"/>
    <p:sldId id="304" r:id="rId11"/>
    <p:sldId id="299" r:id="rId12"/>
    <p:sldId id="305" r:id="rId13"/>
    <p:sldId id="300" r:id="rId14"/>
    <p:sldId id="302" r:id="rId15"/>
    <p:sldId id="301" r:id="rId16"/>
    <p:sldId id="306" r:id="rId17"/>
    <p:sldId id="30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66CC"/>
    <a:srgbClr val="FFCC00"/>
    <a:srgbClr val="50B4C8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75" y="-8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8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85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0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23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55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68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12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36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5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11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4708390-75C7-40F0-BF64-157420101414}" type="datetimeFigureOut">
              <a:rPr lang="en-GB" smtClean="0"/>
              <a:t>14/05/2024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058DF0E-DC47-4316-8352-84C10E04C8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09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9.wmf"/><Relationship Id="rId5" Type="http://schemas.openxmlformats.org/officeDocument/2006/relationships/image" Target="../media/image5.png"/><Relationship Id="rId10" Type="http://schemas.microsoft.com/office/2007/relationships/hdphoto" Target="../media/hdphoto3.wdp"/><Relationship Id="rId4" Type="http://schemas.openxmlformats.org/officeDocument/2006/relationships/image" Target="../media/image4.wmf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9.wmf"/><Relationship Id="rId5" Type="http://schemas.openxmlformats.org/officeDocument/2006/relationships/image" Target="../media/image5.png"/><Relationship Id="rId10" Type="http://schemas.microsoft.com/office/2007/relationships/hdphoto" Target="../media/hdphoto3.wdp"/><Relationship Id="rId4" Type="http://schemas.openxmlformats.org/officeDocument/2006/relationships/image" Target="../media/image4.wmf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12" Type="http://schemas.microsoft.com/office/2007/relationships/hdphoto" Target="../media/hdphoto5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openxmlformats.org/officeDocument/2006/relationships/image" Target="../media/image4.wmf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209800" y="260648"/>
            <a:ext cx="7772400" cy="591314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3600" b="1" dirty="0">
                <a:solidFill>
                  <a:schemeClr val="bg1"/>
                </a:solidFill>
                <a:latin typeface="Freestyle Script" panose="030804020302050B0404" pitchFamily="66" charset="0"/>
              </a:rPr>
              <a:t> </a:t>
            </a:r>
            <a:endParaRPr lang="en-US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Freestyle Script" panose="030804020302050B04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0914" y="6173789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708008"/>
            <a:ext cx="12192000" cy="464742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The following Bible presentations is based on notes by the </a:t>
            </a:r>
          </a:p>
          <a:p>
            <a:pPr algn="ctr">
              <a:defRPr/>
            </a:pPr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Rev L G Stapleton</a:t>
            </a:r>
          </a:p>
          <a:p>
            <a:pPr algn="ctr">
              <a:defRPr/>
            </a:pPr>
            <a:endParaRPr lang="en-GB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defRPr/>
            </a:pPr>
            <a:r>
              <a:rPr lang="en-GB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The picture of the Tabernacle is taken from the CANDLE BOOKS – ‘Essential Bible Reference Series’ – ‘The Tabernacle’ by Tim </a:t>
            </a:r>
            <a:r>
              <a:rPr lang="en-GB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Dowley</a:t>
            </a:r>
            <a:r>
              <a:rPr lang="en-GB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- permission applied for.</a:t>
            </a:r>
          </a:p>
          <a:p>
            <a:pPr algn="ctr">
              <a:defRPr/>
            </a:pPr>
            <a:endParaRPr lang="en-GB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defRPr/>
            </a:pPr>
            <a:endParaRPr lang="en-GB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defRPr/>
            </a:pPr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Compiled by</a:t>
            </a:r>
          </a:p>
          <a:p>
            <a:pPr algn="ctr">
              <a:defRPr/>
            </a:pPr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Mark Stapleton</a:t>
            </a:r>
          </a:p>
          <a:p>
            <a:pPr algn="ctr">
              <a:defRPr/>
            </a:pPr>
            <a:endParaRPr lang="en-GB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defRPr/>
            </a:pPr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©Mark Stapleton 2024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BB35C2-3073-4440-A36A-2DEB80CD3932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SIN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(Non-sweet-aroma)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4; 6: 25-30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DD6A5-8A13-4373-802F-9CD57BFBDD20}"/>
              </a:ext>
            </a:extLst>
          </p:cNvPr>
          <p:cNvSpPr txBox="1"/>
          <p:nvPr/>
        </p:nvSpPr>
        <p:spPr>
          <a:xfrm>
            <a:off x="-1" y="528628"/>
            <a:ext cx="405117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MEANING OF THE OFFERING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 the putting away of sins (Trespass Offering) but the acceptance of the sinner.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laying on the hand, the </a:t>
            </a:r>
            <a:r>
              <a:rPr lang="en-GB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is saying that this life is to forfeited instead of mind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 was made sin (counted as a sinner) for us (Galatians 3: 13; 2 Corinthians 5: 21)</a:t>
            </a:r>
          </a:p>
          <a:p>
            <a:pPr algn="ctr"/>
            <a:endParaRPr lang="en-GB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6B1AB-F502-46FA-93C3-2A297C9AA90D}"/>
              </a:ext>
            </a:extLst>
          </p:cNvPr>
          <p:cNvSpPr txBox="1"/>
          <p:nvPr/>
        </p:nvSpPr>
        <p:spPr>
          <a:xfrm>
            <a:off x="8208601" y="542589"/>
            <a:ext cx="396631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</a:p>
          <a:p>
            <a:pPr algn="ctr"/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is still possible for a believer to sin – he/she need not.</a:t>
            </a:r>
          </a:p>
          <a:p>
            <a:pPr algn="ctr"/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 is progressively more serious in Christian experience (The animals are more costly from categories 4 to 1).</a:t>
            </a:r>
          </a:p>
          <a:p>
            <a:pPr algn="ctr"/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When convicted of the Holy Spirit, bring the sin offering at once. No long penance required. (1 John 1: 9) assures our immediate acceptance anew)</a:t>
            </a:r>
          </a:p>
          <a:p>
            <a:pPr algn="ctr"/>
            <a:endParaRPr lang="en-GB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9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the Trespass Offering, Christ took our sins</a:t>
            </a:r>
          </a:p>
          <a:p>
            <a:pPr algn="ctr"/>
            <a:r>
              <a:rPr lang="en-GB" sz="19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the Sin Offering – Christ took our place as sinners</a:t>
            </a:r>
          </a:p>
          <a:p>
            <a:pPr algn="ctr"/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icture 7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7BF8330F-D1EF-4E6A-B945-18C0F82400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606" y="4184886"/>
            <a:ext cx="871434" cy="776236"/>
          </a:xfrm>
          <a:prstGeom prst="rect">
            <a:avLst/>
          </a:prstGeom>
        </p:spPr>
      </p:pic>
      <p:pic>
        <p:nvPicPr>
          <p:cNvPr id="9" name="Picture 3" descr="C:\Users\Mark\AppData\Local\Microsoft\Windows\Temporary Internet Files\Content.IE5\IM97PCAQ\MC900318944[1].wmf">
            <a:extLst>
              <a:ext uri="{FF2B5EF4-FFF2-40B4-BE49-F238E27FC236}">
                <a16:creationId xmlns:a16="http://schemas.microsoft.com/office/drawing/2014/main" id="{1A9E8B84-9265-4B13-B9FF-05763A0E9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12171" y="3100983"/>
            <a:ext cx="1235435" cy="113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D9DB4AF8-D330-43AA-AC43-FC279C5D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94750" y="4084043"/>
            <a:ext cx="690154" cy="77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92631B-5D93-478F-B547-782E1816FA47}"/>
              </a:ext>
            </a:extLst>
          </p:cNvPr>
          <p:cNvSpPr txBox="1"/>
          <p:nvPr/>
        </p:nvSpPr>
        <p:spPr>
          <a:xfrm>
            <a:off x="0" y="5057042"/>
            <a:ext cx="12174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My faith would lay her hand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 that dear head of  Thine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While like a penitent I stand,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there confess my sin.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24DD3E-208A-EA6C-4C77-63017C27B4C8}"/>
              </a:ext>
            </a:extLst>
          </p:cNvPr>
          <p:cNvSpPr txBox="1"/>
          <p:nvPr/>
        </p:nvSpPr>
        <p:spPr>
          <a:xfrm>
            <a:off x="3639188" y="1167353"/>
            <a:ext cx="4946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CATEGORIES OF PEOPLE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Anointed Priest- Leviticus 4:3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whole Congregation – </a:t>
            </a:r>
          </a:p>
          <a:p>
            <a:pPr algn="ctr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4:13</a:t>
            </a:r>
          </a:p>
          <a:p>
            <a:pPr marL="457200" indent="-457200" algn="ctr">
              <a:buFont typeface="+mj-lt"/>
              <a:buAutoNum type="arabicPeriod" startAt="3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Ruler – Leviticus 4:22</a:t>
            </a:r>
          </a:p>
          <a:p>
            <a:pPr marL="342900" indent="-342900" algn="ctr">
              <a:buAutoNum type="arabicPeriod" startAt="3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Common Person – Leviticus 4:27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0277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DF0AFD-A7A3-4853-AD4F-3936547BD861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PEACE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3; 7: 11-21, 29-38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352842-F23E-44A3-89AA-592626C52EDC}"/>
              </a:ext>
            </a:extLst>
          </p:cNvPr>
          <p:cNvSpPr txBox="1"/>
          <p:nvPr/>
        </p:nvSpPr>
        <p:spPr>
          <a:xfrm>
            <a:off x="0" y="1071558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 (SWEET AROMA)</a:t>
            </a:r>
          </a:p>
          <a:p>
            <a:pPr algn="ctr"/>
            <a:endParaRPr lang="en-GB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Male/Female animal from the herd/flock – without blemish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blood is sprinkled on the bronze altar (Leviticus 3: 8, 13). The fat is burnt – as in all offerings.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hand of the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is placed on the head of the animal (Leviticus 3: 2)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Priests eat </a:t>
            </a:r>
            <a:r>
              <a:rPr lang="en-GB" sz="20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wave breast (Leviticus 7: 30), </a:t>
            </a:r>
            <a:r>
              <a:rPr lang="en-GB" sz="20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B,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right thigh (Leviticus 7: 32)</a:t>
            </a:r>
          </a:p>
          <a:p>
            <a:pPr marL="342900" indent="-342900" algn="ctr">
              <a:buAutoNum type="arabicPeriod"/>
            </a:pP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EBDC34-7311-44D1-95C4-B688D5EF533E}"/>
              </a:ext>
            </a:extLst>
          </p:cNvPr>
          <p:cNvSpPr txBox="1"/>
          <p:nvPr/>
        </p:nvSpPr>
        <p:spPr>
          <a:xfrm>
            <a:off x="0" y="3537648"/>
            <a:ext cx="1219200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CHARACTERISTIC  FEATURES</a:t>
            </a:r>
          </a:p>
          <a:p>
            <a:pPr algn="ctr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eats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some of the flesh (Leviticus 7: 15, 18, 20 etc.)</a:t>
            </a:r>
          </a:p>
          <a:p>
            <a:pPr algn="ctr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 so in any other offerings.</a:t>
            </a:r>
          </a:p>
          <a:p>
            <a:pPr algn="ctr"/>
            <a:endParaRPr lang="en-GB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WHY &amp; WHEN WAS IT OFFERED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Compulsion &amp; no need as in Trespass &amp; Sin Offerings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 an act of the freewill (Leviticus 19: 5)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 an act of thanksgiving (Leviticus 7: 12)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As a vow (Leviticus 7: 16)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 a time of rejoicing (Deuteronomy 27: 7; 1 Samuel 11: 15)</a:t>
            </a:r>
          </a:p>
        </p:txBody>
      </p:sp>
      <p:pic>
        <p:nvPicPr>
          <p:cNvPr id="8" name="Picture 7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5B008758-9166-4FA0-A6E1-0289BDA23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790" y="296033"/>
            <a:ext cx="855181" cy="9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1B59CA04-E7D6-4D93-A345-8EBF02E2D4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29" y="234825"/>
            <a:ext cx="1136981" cy="1012773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2AD5BFEB-777C-0797-37C2-348088950CF3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4760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74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3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3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3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3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DF0AFD-A7A3-4853-AD4F-3936547BD861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PEACE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3; 7: 11-21, 29-38</a:t>
            </a:r>
          </a:p>
        </p:txBody>
      </p:sp>
      <p:pic>
        <p:nvPicPr>
          <p:cNvPr id="6" name="Picture 5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E533F520-0664-4294-8073-37ED05EE87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29" y="234825"/>
            <a:ext cx="1136981" cy="1012773"/>
          </a:xfrm>
          <a:prstGeom prst="rect">
            <a:avLst/>
          </a:prstGeom>
        </p:spPr>
      </p:pic>
      <p:pic>
        <p:nvPicPr>
          <p:cNvPr id="7" name="Picture 6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AF0250BA-EFF8-4E32-ADB9-67829D02B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790" y="296033"/>
            <a:ext cx="855181" cy="9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F00C73-C56F-436F-B635-E3FBBE3580D7}"/>
              </a:ext>
            </a:extLst>
          </p:cNvPr>
          <p:cNvSpPr txBox="1"/>
          <p:nvPr/>
        </p:nvSpPr>
        <p:spPr>
          <a:xfrm>
            <a:off x="0" y="913034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MEANING OF THE OFFERING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the order of man’ experience, it follows the trespass and sin offering.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Peace with God is the result of justification (Romans 5: 1). i.e. rebellion is finished (Ephesians 2: 17; Colossians 1: 20; Isaiah 53: 5).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means restored fellowship and communion with God. Celebrated in the fellowship meal of the offering.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 three parties are </a:t>
            </a:r>
            <a:r>
              <a:rPr lang="en-GB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physicaslly</a:t>
            </a: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satisfied by the offering: God has the fat; the Priests have their portions; the </a:t>
            </a:r>
            <a:r>
              <a:rPr lang="en-GB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has his part.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Spiritually, God the Father is satisfied, Christ as Priest is satisfied, the believer as </a:t>
            </a:r>
            <a:r>
              <a:rPr lang="en-GB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is satisfied. The meeting point is Christ.</a:t>
            </a:r>
          </a:p>
          <a:p>
            <a:pPr marL="457200" indent="-457200" algn="ctr">
              <a:buAutoNum type="alphaLcPeriod"/>
            </a:pPr>
            <a:r>
              <a:rPr lang="en-GB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is linked with thanksgiving (Philippians 4: 6-7).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0E1D41-B8D3-4441-9454-4A88BED9FDDC}"/>
              </a:ext>
            </a:extLst>
          </p:cNvPr>
          <p:cNvSpPr txBox="1"/>
          <p:nvPr/>
        </p:nvSpPr>
        <p:spPr>
          <a:xfrm>
            <a:off x="0" y="5241468"/>
            <a:ext cx="12153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WARNINGS OF THE PEACE OFFERING</a:t>
            </a:r>
          </a:p>
          <a:p>
            <a:pPr marL="457200" indent="-457200" algn="ctr">
              <a:buAutoNum type="alphaLcPeriod"/>
            </a:pP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peace offering cannot be offered before the trespass and sin offerings. (Leviticus 7: 20-21)</a:t>
            </a:r>
          </a:p>
          <a:p>
            <a:pPr marL="457200" indent="-457200" algn="ctr">
              <a:buAutoNum type="alphaLcPeriod"/>
            </a:pP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Experience of this fellowship must be kept up-to-date (Leviticus 7: 18)</a:t>
            </a:r>
            <a:endParaRPr lang="en-GB" sz="2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4AA5EF8-E814-1D30-1508-6AB5FB1BB5FA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24052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40A343-B4B0-4CE2-9A6A-31B9CE5CA657}"/>
              </a:ext>
            </a:extLst>
          </p:cNvPr>
          <p:cNvSpPr txBox="1"/>
          <p:nvPr/>
        </p:nvSpPr>
        <p:spPr>
          <a:xfrm>
            <a:off x="6437" y="-18655"/>
            <a:ext cx="121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GRAIN OFFERING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(AV = MEAT or MEAL OFFERING)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2; 6: 14-23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E4A8AF-B761-4331-8C6D-6D274317BE7A}"/>
              </a:ext>
            </a:extLst>
          </p:cNvPr>
          <p:cNvSpPr txBox="1"/>
          <p:nvPr/>
        </p:nvSpPr>
        <p:spPr>
          <a:xfrm>
            <a:off x="326155" y="1880921"/>
            <a:ext cx="547475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 - SWEET AROMA (AV =  SAVOR)</a:t>
            </a:r>
          </a:p>
          <a:p>
            <a:pPr marL="457200" indent="-457200" algn="ctr">
              <a:buAutoNum type="arabicPeriod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Fine Flour, + oil, + Frankincense (Leviticus 2: 2)</a:t>
            </a:r>
          </a:p>
          <a:p>
            <a:pPr marL="457200" indent="-457200" algn="ctr">
              <a:buAutoNum type="arabicPeriod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Sometimes baked in the oven. or in the pan, or in the frying pan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Leviticus 6: 4,5,7</a:t>
            </a:r>
          </a:p>
          <a:p>
            <a:pPr marL="457200" indent="-457200" algn="ctr">
              <a:buFont typeface="+mj-lt"/>
              <a:buAutoNum type="arabicPeriod" startAt="3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Apparently prepared at home by the </a:t>
            </a:r>
            <a:r>
              <a:rPr lang="en-GB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ctr">
              <a:buAutoNum type="arabicPeriod" startAt="3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Part burnt on the bronze altar – Leviticus 2: 9</a:t>
            </a:r>
          </a:p>
          <a:p>
            <a:pPr marL="457200" indent="-457200" algn="ctr">
              <a:buAutoNum type="arabicPeriod" startAt="3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rest eaten by the priests – Leviticus 2: 3, 10</a:t>
            </a:r>
          </a:p>
          <a:p>
            <a:pPr marL="457200" indent="-457200" algn="ctr">
              <a:buAutoNum type="arabicPeriod" startAt="3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Described as Most Holy – Leviticus 2: 3, 10 ; 6: 17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BF7740-6C18-40A3-AC01-1B696E99AA01}"/>
              </a:ext>
            </a:extLst>
          </p:cNvPr>
          <p:cNvSpPr txBox="1"/>
          <p:nvPr/>
        </p:nvSpPr>
        <p:spPr>
          <a:xfrm>
            <a:off x="6437" y="995257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CHARACTERISTIC FEATURE OF THE OFFERING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animal is involved – the word ‘meat’, is used in the sense of a ‘sweetmeat’. 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Therefore, no blood is shed.</a:t>
            </a:r>
            <a:endParaRPr lang="en-GB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F627F8-013D-48BD-9EA3-C5CA169FD0E7}"/>
              </a:ext>
            </a:extLst>
          </p:cNvPr>
          <p:cNvSpPr txBox="1"/>
          <p:nvPr/>
        </p:nvSpPr>
        <p:spPr>
          <a:xfrm>
            <a:off x="6447394" y="1880921"/>
            <a:ext cx="54514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SIGNIFICANCE OF THE OFFERING</a:t>
            </a:r>
          </a:p>
          <a:p>
            <a:pPr algn="ctr"/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has to do, not with the death of Christ primarily, </a:t>
            </a:r>
          </a:p>
          <a:p>
            <a:pPr algn="ctr"/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 with His life (Romans 5: 10). It therefore portrays the nature of His life:-</a:t>
            </a:r>
          </a:p>
          <a:p>
            <a:pPr marL="457200" indent="-457200" algn="ctr">
              <a:buAutoNum type="arabicPeriod"/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Fine flour = purity and even consistency of character</a:t>
            </a:r>
          </a:p>
          <a:p>
            <a:pPr marL="457200" indent="-457200" algn="ctr">
              <a:buAutoNum type="arabicPeriod"/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leaven = a type of sin – Leviticus 2:11, Hebrews 4: 15</a:t>
            </a:r>
          </a:p>
          <a:p>
            <a:pPr marL="457200" indent="-457200" algn="ctr">
              <a:buAutoNum type="arabicPeriod"/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honey = natural sweetness – Leviticus 2: 11</a:t>
            </a:r>
          </a:p>
          <a:p>
            <a:pPr marL="457200" indent="-457200" algn="ctr">
              <a:buAutoNum type="arabicPeriod"/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Entirely edible = all </a:t>
            </a:r>
            <a:r>
              <a:rPr lang="en-US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profiitble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to God</a:t>
            </a:r>
          </a:p>
          <a:p>
            <a:pPr marL="457200" indent="-457200" algn="ctr">
              <a:buAutoNum type="arabicPeriod"/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Offered on the bronze altar = the Cross – shows the life laid down or offered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C03D5B-B1D8-993B-221A-9F4E82818D1A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10107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4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95F9C6-53C1-401C-A7DC-892F78AFE0DD}"/>
              </a:ext>
            </a:extLst>
          </p:cNvPr>
          <p:cNvSpPr txBox="1"/>
          <p:nvPr/>
        </p:nvSpPr>
        <p:spPr>
          <a:xfrm>
            <a:off x="6437" y="-18655"/>
            <a:ext cx="121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GRAIN OFFERING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(AV = MEAT or MEAL OFFERING)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2; 6: 14-23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6A39E5-BDA8-4E0C-8F80-0C20D6E6D746}"/>
              </a:ext>
            </a:extLst>
          </p:cNvPr>
          <p:cNvSpPr/>
          <p:nvPr/>
        </p:nvSpPr>
        <p:spPr>
          <a:xfrm>
            <a:off x="4286623" y="1245267"/>
            <a:ext cx="3611006" cy="5082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MEANING OF THE OFFERING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of a perfect life before God (Hebrews 5: 8-9)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portrays Christ our righteousness (Romans 5: 19) We offer His sinless life to God as our substitute</a:t>
            </a: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5B34A4-01CC-4524-8303-32DAEEC06EF5}"/>
              </a:ext>
            </a:extLst>
          </p:cNvPr>
          <p:cNvSpPr/>
          <p:nvPr/>
        </p:nvSpPr>
        <p:spPr>
          <a:xfrm>
            <a:off x="216469" y="1245267"/>
            <a:ext cx="3611006" cy="5190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PREPARATION FOR </a:t>
            </a:r>
          </a:p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1.Flour is made by bruising and crushing grain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Mingled with oil (Divine Humanity) or anointed with oil (Leviticus 2:1, 4, 15; Matthew 3:16)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Exposed to fire = suffering (Hebrews 2:10) – sometimes as in a pan; sometimes hidden as in an oven 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God’s portion burnt – Leviticus 2: 2 – (a life lived to God but also for the benefit of His people (priests)</a:t>
            </a:r>
          </a:p>
          <a:p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All frankincense burnt – Leviticus 2: 2. Fragrance was for God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529C26-954F-4ACB-B0AB-7DFD7B9EFCE4}"/>
              </a:ext>
            </a:extLst>
          </p:cNvPr>
          <p:cNvSpPr/>
          <p:nvPr/>
        </p:nvSpPr>
        <p:spPr>
          <a:xfrm>
            <a:off x="8364533" y="1245267"/>
            <a:ext cx="3611006" cy="5082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GUARANTEE OF </a:t>
            </a:r>
          </a:p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Salt was offered with it (Leviticus 2: 13; Numbers 18: 19; 2 Chronicles 13: 5)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Signifies a ratified covenant of agreement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God’s eternal covenant with us – He accepts the sinless one’s life, in fact he credits that life to us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See in this something of the meaning of the bread in the Communion service</a:t>
            </a: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AB2DD9-28DD-56BD-CFBC-1E6DF8FD155D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84833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35862" y="1734711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FA72B7-0E71-45B2-A58E-F3A10965E186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BURNT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1; 6: 8-13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120C54-033F-4D3B-AC87-25690B4D7209}"/>
              </a:ext>
            </a:extLst>
          </p:cNvPr>
          <p:cNvSpPr txBox="1"/>
          <p:nvPr/>
        </p:nvSpPr>
        <p:spPr>
          <a:xfrm>
            <a:off x="103413" y="1254598"/>
            <a:ext cx="4076701" cy="480131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(Sweet Aroma – Leviticus 1: 9, 13, 17)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From the herd/flock – male, without blemish (1: 3, 10) or turtle doves/young pigeons (1/14)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brings it to the door of the Tabernacle (1: 3)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puts his hand on the head (1:4)</a:t>
            </a:r>
          </a:p>
          <a:p>
            <a:pPr marL="342900" indent="-342900">
              <a:buAutoNum type="arabicPeriod"/>
            </a:pP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kills it, skins it and dissects it (1: 5-6)</a:t>
            </a:r>
          </a:p>
          <a:p>
            <a:pPr marL="342900" indent="-342900">
              <a:buAutoNum type="arabicPeriod"/>
            </a:pP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washes the inwards and legs in water (1: 9)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Priests sprinkle the blood  around the bronze altar (1: 5)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Priests arrange the pieces on the bronze altar (1:7-8)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26AED-8337-4A88-84D2-50C5A479D11A}"/>
              </a:ext>
            </a:extLst>
          </p:cNvPr>
          <p:cNvSpPr txBox="1"/>
          <p:nvPr/>
        </p:nvSpPr>
        <p:spPr>
          <a:xfrm>
            <a:off x="8011888" y="1289578"/>
            <a:ext cx="4076701" cy="203132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CHARACTERISTIC FEATURES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washing of the inwards and legs (Leviticus 1: 9)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wholly burnt (except the skin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gave the name to the bronze altar – Altar of Burnt Offering</a:t>
            </a: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9D9380-1B7A-47BB-83E7-75C8CB11753F}"/>
              </a:ext>
            </a:extLst>
          </p:cNvPr>
          <p:cNvSpPr txBox="1"/>
          <p:nvPr/>
        </p:nvSpPr>
        <p:spPr>
          <a:xfrm>
            <a:off x="8011888" y="3822069"/>
            <a:ext cx="4076701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WHEN THE OFFERING WAS USED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Daily - morning &amp; evening, for general purposes (Numbers 28: 3)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Continually kept on the altar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When the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wishes to offer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personally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(Leviticus 1: 2)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 special occasions (Exodus 40:29; 2 Chronicles 7: 1, 7) </a:t>
            </a:r>
          </a:p>
        </p:txBody>
      </p:sp>
      <p:pic>
        <p:nvPicPr>
          <p:cNvPr id="7" name="Picture 6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F8753838-BB47-47E9-A3D2-596D53ECB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9488" y="211912"/>
            <a:ext cx="855181" cy="9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F843E855-149F-45AD-A0AA-B8CD31D34B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288" y="146668"/>
            <a:ext cx="1136981" cy="1012773"/>
          </a:xfrm>
          <a:prstGeom prst="rect">
            <a:avLst/>
          </a:prstGeom>
        </p:spPr>
      </p:pic>
      <p:pic>
        <p:nvPicPr>
          <p:cNvPr id="11" name="Picture 10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E9DABCFE-7784-4349-96C9-09CD232931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078" y="2333980"/>
            <a:ext cx="615449" cy="751879"/>
          </a:xfrm>
          <a:prstGeom prst="rect">
            <a:avLst/>
          </a:prstGeom>
        </p:spPr>
      </p:pic>
      <p:pic>
        <p:nvPicPr>
          <p:cNvPr id="13" name="Picture 12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3DA335D5-9213-4947-A490-377F4032380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964" y="2379136"/>
            <a:ext cx="626426" cy="423869"/>
          </a:xfrm>
          <a:prstGeom prst="rect">
            <a:avLst/>
          </a:prstGeom>
        </p:spPr>
      </p:pic>
      <p:pic>
        <p:nvPicPr>
          <p:cNvPr id="14" name="Picture 3" descr="C:\Users\Mark\AppData\Local\Microsoft\Windows\Temporary Internet Files\Content.IE5\IM97PCAQ\MC900318944[1].wmf">
            <a:extLst>
              <a:ext uri="{FF2B5EF4-FFF2-40B4-BE49-F238E27FC236}">
                <a16:creationId xmlns:a16="http://schemas.microsoft.com/office/drawing/2014/main" id="{1C781766-BD25-4E55-B4C6-47261A8F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78283" y="2591071"/>
            <a:ext cx="1235435" cy="113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5682C65B-143C-46B7-A4A6-99FE1D151B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758" y="2866607"/>
            <a:ext cx="615449" cy="751879"/>
          </a:xfrm>
          <a:prstGeom prst="rect">
            <a:avLst/>
          </a:prstGeom>
        </p:spPr>
      </p:pic>
      <p:pic>
        <p:nvPicPr>
          <p:cNvPr id="16" name="Picture 15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4F82F77D-1D4A-401D-984D-05DFA8A0AA5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626" y="2952416"/>
            <a:ext cx="626425" cy="423869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FB6D0B98-C759-0FA2-BBEA-DAEBF4873084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391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35862" y="1734711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FA72B7-0E71-45B2-A58E-F3A10965E186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BURNT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1; 6: 8-13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120C54-033F-4D3B-AC87-25690B4D7209}"/>
              </a:ext>
            </a:extLst>
          </p:cNvPr>
          <p:cNvSpPr txBox="1"/>
          <p:nvPr/>
        </p:nvSpPr>
        <p:spPr>
          <a:xfrm>
            <a:off x="1" y="947748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SIGNIFICANCE OF THE OFFERING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Found in its characteristic feature –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whole burnt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the whole given to God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Compare with Christ, who voluntarily offering Himself to the complete will of God – this is something wholly well pleasing to God (Hebrews 10: 5 – 9, 9: 14; Philippians 2: 8; Luke 22: 42)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was not just a crisis – but a continuing experience throughout His life (Leviticus 6: 12-13)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26AED-8337-4A88-84D2-50C5A479D11A}"/>
              </a:ext>
            </a:extLst>
          </p:cNvPr>
          <p:cNvSpPr txBox="1"/>
          <p:nvPr/>
        </p:nvSpPr>
        <p:spPr>
          <a:xfrm>
            <a:off x="0" y="4543641"/>
            <a:ext cx="1219200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LESSONS OF THE OFFERING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Since it is last in God’s order of the offerings, we, of necessity only come to it </a:t>
            </a:r>
            <a:r>
              <a:rPr lang="en-US" b="1" u="sng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after the previous offerings.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are ‘Accepted in the Beloved’ (Ephesians 1: 6) – The perfection of Christ’s offering for us cannot be questioned. Our position in Him cannot be questioned either.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outworking, however, needs to come to us in daily experience (1 Peter 2: 21)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need to be given over entirely to the will of God (Romans 12: 1)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Maintenance of this devotion is a daily requirement (Leviticus 6: 13)</a:t>
            </a:r>
          </a:p>
        </p:txBody>
      </p:sp>
      <p:pic>
        <p:nvPicPr>
          <p:cNvPr id="7" name="Picture 6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F8753838-BB47-47E9-A3D2-596D53ECB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9488" y="211912"/>
            <a:ext cx="855181" cy="9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F843E855-149F-45AD-A0AA-B8CD31D34B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288" y="146668"/>
            <a:ext cx="1136981" cy="1012773"/>
          </a:xfrm>
          <a:prstGeom prst="rect">
            <a:avLst/>
          </a:prstGeom>
        </p:spPr>
      </p:pic>
      <p:pic>
        <p:nvPicPr>
          <p:cNvPr id="11" name="Picture 10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E9DABCFE-7784-4349-96C9-09CD232931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078" y="2333980"/>
            <a:ext cx="615449" cy="751879"/>
          </a:xfrm>
          <a:prstGeom prst="rect">
            <a:avLst/>
          </a:prstGeom>
        </p:spPr>
      </p:pic>
      <p:pic>
        <p:nvPicPr>
          <p:cNvPr id="13" name="Picture 12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3DA335D5-9213-4947-A490-377F4032380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964" y="2379136"/>
            <a:ext cx="626426" cy="423869"/>
          </a:xfrm>
          <a:prstGeom prst="rect">
            <a:avLst/>
          </a:prstGeom>
        </p:spPr>
      </p:pic>
      <p:pic>
        <p:nvPicPr>
          <p:cNvPr id="14" name="Picture 3" descr="C:\Users\Mark\AppData\Local\Microsoft\Windows\Temporary Internet Files\Content.IE5\IM97PCAQ\MC900318944[1].wmf">
            <a:extLst>
              <a:ext uri="{FF2B5EF4-FFF2-40B4-BE49-F238E27FC236}">
                <a16:creationId xmlns:a16="http://schemas.microsoft.com/office/drawing/2014/main" id="{1C781766-BD25-4E55-B4C6-47261A8F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78283" y="2591071"/>
            <a:ext cx="1235435" cy="113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634FCB91-17C0-4441-9313-969AC72E17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758" y="2866607"/>
            <a:ext cx="615449" cy="751879"/>
          </a:xfrm>
          <a:prstGeom prst="rect">
            <a:avLst/>
          </a:prstGeom>
        </p:spPr>
      </p:pic>
      <p:pic>
        <p:nvPicPr>
          <p:cNvPr id="16" name="Picture 15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F44D6620-B665-4E67-8416-ADF48238ED5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626" y="2952416"/>
            <a:ext cx="626425" cy="423869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9FDCDC82-F662-B22A-3D91-9851C186A8F1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169BC7-D33D-AE4A-45E1-EDF1F249B714}"/>
              </a:ext>
            </a:extLst>
          </p:cNvPr>
          <p:cNvSpPr txBox="1"/>
          <p:nvPr/>
        </p:nvSpPr>
        <p:spPr>
          <a:xfrm>
            <a:off x="145607" y="2725726"/>
            <a:ext cx="4065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 survey the wondrous Cross</a:t>
            </a:r>
          </a:p>
          <a:p>
            <a:r>
              <a:rPr lang="en-GB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which the Prince of glory died</a:t>
            </a:r>
          </a:p>
          <a:p>
            <a:r>
              <a:rPr lang="en-GB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richest gain I count but loss</a:t>
            </a:r>
          </a:p>
          <a:p>
            <a:r>
              <a:rPr lang="en-GB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pour contempt on all my pride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62FE03-4017-0FD4-EF6F-D302C1A87EEC}"/>
              </a:ext>
            </a:extLst>
          </p:cNvPr>
          <p:cNvSpPr txBox="1"/>
          <p:nvPr/>
        </p:nvSpPr>
        <p:spPr>
          <a:xfrm>
            <a:off x="9924443" y="2779581"/>
            <a:ext cx="97847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+mn-cs"/>
                <a:sym typeface="Wingdings"/>
              </a:rPr>
              <a:t>†</a:t>
            </a:r>
            <a:endParaRPr lang="en-GB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92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3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3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35862" y="1734711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CA3BF1-1AA2-4DBD-81F9-703F2DA31D04}"/>
              </a:ext>
            </a:extLst>
          </p:cNvPr>
          <p:cNvSpPr txBox="1"/>
          <p:nvPr/>
        </p:nvSpPr>
        <p:spPr>
          <a:xfrm>
            <a:off x="0" y="81645"/>
            <a:ext cx="54483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OLD TESTAMENT</a:t>
            </a:r>
          </a:p>
          <a:p>
            <a:pPr algn="ctr"/>
            <a:endParaRPr lang="en-US" sz="2400" b="1" u="sng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Many Sacrifices</a:t>
            </a:r>
          </a:p>
          <a:p>
            <a:pPr marL="457200" indent="-457200">
              <a:buAutoNum type="arabicPeriod"/>
            </a:pPr>
            <a:endParaRPr lang="en-US" sz="24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Many Priests (Hebrews 7:23)</a:t>
            </a:r>
          </a:p>
          <a:p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Tabernacle furniture – no seating .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4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Priest’s work was never finished. (Hebrews 5: 1, 3; 10: 11)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Moses was faithful in God’s house. (Hebrews 3: 2)</a:t>
            </a:r>
            <a:endParaRPr lang="en-GB" sz="24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6EA3392-BDA4-4972-8210-6BABBF54DCEB}"/>
              </a:ext>
            </a:extLst>
          </p:cNvPr>
          <p:cNvSpPr txBox="1"/>
          <p:nvPr/>
        </p:nvSpPr>
        <p:spPr>
          <a:xfrm>
            <a:off x="6721931" y="100667"/>
            <a:ext cx="54483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TESTAMENT</a:t>
            </a:r>
          </a:p>
          <a:p>
            <a:pPr algn="ctr"/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One Sacrifice for sin – for ever. </a:t>
            </a: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(Hebrews 1:3; 10:12)</a:t>
            </a:r>
          </a:p>
          <a:p>
            <a:pPr marL="457200" indent="-457200">
              <a:buAutoNum type="arabicPeriod"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One Priest only – the Lord Jesus Christ . (Hebrews 3: 1)</a:t>
            </a:r>
          </a:p>
          <a:p>
            <a:pPr marL="457200" indent="-457200">
              <a:buAutoNum type="arabicPeriod"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After Christ had offered up Himself, He sat down at the right hand of God. (Hebrews 1: 3; 8: 1; 10: 12) </a:t>
            </a:r>
          </a:p>
          <a:p>
            <a:pPr marL="457200" indent="-457200">
              <a:buAutoNum type="arabicPeriod"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Christ’s work was completed at the Cross. (John 19: 30)</a:t>
            </a:r>
          </a:p>
          <a:p>
            <a:pPr marL="457200" indent="-457200">
              <a:buAutoNum type="arabicPeriod"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 was faithful. (Hebrews 3:1-2)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1C22664-97A7-497C-AEC4-B5B0854F32A4}"/>
              </a:ext>
            </a:extLst>
          </p:cNvPr>
          <p:cNvSpPr/>
          <p:nvPr/>
        </p:nvSpPr>
        <p:spPr>
          <a:xfrm>
            <a:off x="4921452" y="972640"/>
            <a:ext cx="1729788" cy="232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96864728-FEDC-4274-AD40-6C045E1582FB}"/>
              </a:ext>
            </a:extLst>
          </p:cNvPr>
          <p:cNvSpPr/>
          <p:nvPr/>
        </p:nvSpPr>
        <p:spPr>
          <a:xfrm>
            <a:off x="4921452" y="1700468"/>
            <a:ext cx="1729788" cy="232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AF15C47-4CA1-4263-BB3A-76CCCE20CF57}"/>
              </a:ext>
            </a:extLst>
          </p:cNvPr>
          <p:cNvSpPr/>
          <p:nvPr/>
        </p:nvSpPr>
        <p:spPr>
          <a:xfrm>
            <a:off x="4921452" y="2431063"/>
            <a:ext cx="1729788" cy="232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6AE5375B-5A8B-41EE-9DF9-DADF84E5DFEA}"/>
              </a:ext>
            </a:extLst>
          </p:cNvPr>
          <p:cNvSpPr/>
          <p:nvPr/>
        </p:nvSpPr>
        <p:spPr>
          <a:xfrm>
            <a:off x="4921452" y="3515595"/>
            <a:ext cx="1729788" cy="232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A5DE0A0-1A52-4AD0-914E-7F27F4875C1B}"/>
              </a:ext>
            </a:extLst>
          </p:cNvPr>
          <p:cNvSpPr/>
          <p:nvPr/>
        </p:nvSpPr>
        <p:spPr>
          <a:xfrm>
            <a:off x="5201014" y="4247205"/>
            <a:ext cx="1450226" cy="2329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CBE68D2-D65B-48B4-8299-6E150C11F611}"/>
              </a:ext>
            </a:extLst>
          </p:cNvPr>
          <p:cNvSpPr txBox="1"/>
          <p:nvPr/>
        </p:nvSpPr>
        <p:spPr>
          <a:xfrm>
            <a:off x="4554527" y="921660"/>
            <a:ext cx="978471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+mn-cs"/>
                <a:sym typeface="Wingdings"/>
              </a:rPr>
              <a:t>†</a:t>
            </a:r>
            <a:endParaRPr lang="en-GB" sz="3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7B08FC-39A7-4DF3-A241-113074B5E43C}"/>
              </a:ext>
            </a:extLst>
          </p:cNvPr>
          <p:cNvSpPr txBox="1"/>
          <p:nvPr/>
        </p:nvSpPr>
        <p:spPr>
          <a:xfrm>
            <a:off x="0" y="605717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Blood of Jesus Christ… cleanses us from all sin (1 John 1: 7)</a:t>
            </a:r>
            <a:endParaRPr lang="en-GB" sz="28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5CB20BD6-7C50-A2DB-8EA3-CD08BE899AAA}"/>
              </a:ext>
            </a:extLst>
          </p:cNvPr>
          <p:cNvSpPr txBox="1"/>
          <p:nvPr/>
        </p:nvSpPr>
        <p:spPr>
          <a:xfrm>
            <a:off x="11531259" y="6426370"/>
            <a:ext cx="48514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91097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9" grpId="0" animBg="1"/>
      <p:bldP spid="20" grpId="0" animBg="1"/>
      <p:bldP spid="22" grpId="0" animBg="1"/>
      <p:bldP spid="23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651E20-1ADB-4B27-8E15-6634D1AB1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88" y="2032"/>
            <a:ext cx="12192000" cy="68712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E78AE9-32D3-4972-802A-F25D7B8F30AE}"/>
              </a:ext>
            </a:extLst>
          </p:cNvPr>
          <p:cNvPicPr/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49" t="31773" r="26531" b="21645"/>
          <a:stretch/>
        </p:blipFill>
        <p:spPr bwMode="auto">
          <a:xfrm>
            <a:off x="6738883" y="2805707"/>
            <a:ext cx="672569" cy="40271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BEC503-8D4A-4601-A0C8-6AAFE8C3E90E}"/>
              </a:ext>
            </a:extLst>
          </p:cNvPr>
          <p:cNvSpPr txBox="1"/>
          <p:nvPr/>
        </p:nvSpPr>
        <p:spPr>
          <a:xfrm>
            <a:off x="2399" y="2219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7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63901" y="5726762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9CF53F-6780-AE64-ADBF-79FF13E30556}"/>
              </a:ext>
            </a:extLst>
          </p:cNvPr>
          <p:cNvSpPr txBox="1"/>
          <p:nvPr/>
        </p:nvSpPr>
        <p:spPr>
          <a:xfrm>
            <a:off x="0" y="317070"/>
            <a:ext cx="12192000" cy="9146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8800" b="1" kern="1400" dirty="0">
                <a:ln w="10160" cap="flat" cmpd="sng">
                  <a:solidFill>
                    <a:srgbClr val="FF0000"/>
                  </a:solidFill>
                  <a:prstDash val="solid"/>
                  <a:round/>
                </a:ln>
                <a:solidFill>
                  <a:srgbClr val="FEFEFE"/>
                </a:solidFill>
                <a:effectLst>
                  <a:glow rad="228600">
                    <a:srgbClr val="ED7D31">
                      <a:alpha val="60000"/>
                    </a:srgbClr>
                  </a:glow>
                  <a:outerShdw blurRad="38100" dist="22860" dir="5400000" algn="tl">
                    <a:srgbClr val="010101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THE TABERNACLE </a:t>
            </a: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8800" b="1" kern="1400" dirty="0">
                <a:ln w="10160" cap="flat" cmpd="sng">
                  <a:solidFill>
                    <a:srgbClr val="FF0000"/>
                  </a:solidFill>
                  <a:prstDash val="solid"/>
                  <a:round/>
                </a:ln>
                <a:solidFill>
                  <a:srgbClr val="FEFEFE"/>
                </a:solidFill>
                <a:effectLst>
                  <a:glow rad="228600">
                    <a:srgbClr val="ED7D31">
                      <a:alpha val="60000"/>
                    </a:srgbClr>
                  </a:glow>
                  <a:outerShdw blurRad="38100" dist="22860" dir="5400000" algn="tl">
                    <a:srgbClr val="010101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Part 6 </a:t>
            </a: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8800" b="1" kern="1400" dirty="0">
                <a:ln w="10160" cap="flat" cmpd="sng">
                  <a:solidFill>
                    <a:srgbClr val="FF0000"/>
                  </a:solidFill>
                  <a:prstDash val="solid"/>
                  <a:round/>
                </a:ln>
                <a:solidFill>
                  <a:srgbClr val="FEFEFE"/>
                </a:solidFill>
                <a:effectLst>
                  <a:glow rad="228600">
                    <a:srgbClr val="ED7D31">
                      <a:alpha val="60000"/>
                    </a:srgbClr>
                  </a:glow>
                  <a:outerShdw blurRad="38100" dist="22860" dir="5400000" algn="tl">
                    <a:srgbClr val="010101">
                      <a:alpha val="30000"/>
                    </a:srgbClr>
                  </a:outerShdw>
                </a:effectLst>
                <a:latin typeface="Arial" panose="020B0604020202020204" pitchFamily="34" charset="0"/>
              </a:rPr>
              <a:t>Offerings and Sacrifices</a:t>
            </a: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n-US" sz="4400" b="1" kern="1400" dirty="0">
              <a:ln w="10160" cap="flat" cmpd="sng">
                <a:solidFill>
                  <a:srgbClr val="FF0000"/>
                </a:solidFill>
                <a:prstDash val="solid"/>
                <a:round/>
              </a:ln>
              <a:solidFill>
                <a:srgbClr val="FEFEFE"/>
              </a:solidFill>
              <a:effectLst>
                <a:glow rad="228600">
                  <a:srgbClr val="ED7D31">
                    <a:alpha val="60000"/>
                  </a:srgbClr>
                </a:glow>
                <a:outerShdw blurRad="38100" dist="22860" dir="5400000" algn="tl">
                  <a:srgbClr val="010101">
                    <a:alpha val="30000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n-US" sz="4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4749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agram, engineering drawing&#10;&#10;Description automatically generated">
            <a:extLst>
              <a:ext uri="{FF2B5EF4-FFF2-40B4-BE49-F238E27FC236}">
                <a16:creationId xmlns:a16="http://schemas.microsoft.com/office/drawing/2014/main" id="{D1C7E533-0F9E-4722-9B32-26E017BD78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7C9BAB-9D50-4957-89BC-D3E207C018F9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OLD TESTAMENT OFFERINGS and SACRIFICES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These fall into roughly three classes -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F52D2BE-F67E-4DD5-A994-89717E818D7F}"/>
              </a:ext>
            </a:extLst>
          </p:cNvPr>
          <p:cNvSpPr/>
          <p:nvPr/>
        </p:nvSpPr>
        <p:spPr>
          <a:xfrm>
            <a:off x="1000128" y="1271577"/>
            <a:ext cx="3028950" cy="2157423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Sacred Offerings for the endowment of the Sanctuary 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(i.e. particularly for the Tabernacle)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EF9210F-8634-4FE8-ADF2-EA618334AEA5}"/>
              </a:ext>
            </a:extLst>
          </p:cNvPr>
          <p:cNvSpPr/>
          <p:nvPr/>
        </p:nvSpPr>
        <p:spPr>
          <a:xfrm>
            <a:off x="4581525" y="1971666"/>
            <a:ext cx="3028950" cy="2157423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Payments for the maintenance of the priests and Levites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5F9A843-6894-473A-A11B-5B12DBE26D3C}"/>
              </a:ext>
            </a:extLst>
          </p:cNvPr>
          <p:cNvSpPr/>
          <p:nvPr/>
        </p:nvSpPr>
        <p:spPr>
          <a:xfrm>
            <a:off x="8081965" y="2714631"/>
            <a:ext cx="3028950" cy="2157401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Altar Sacrifices for the Lord’s personal appropriation and pleasure – 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Levitical Offerings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42D1A6-83A1-4E8B-A159-07377A60EEB4}"/>
              </a:ext>
            </a:extLst>
          </p:cNvPr>
          <p:cNvSpPr txBox="1"/>
          <p:nvPr/>
        </p:nvSpPr>
        <p:spPr>
          <a:xfrm>
            <a:off x="0" y="4900604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Applicable to all three classes –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must be the PROPERTY of the </a:t>
            </a:r>
            <a:r>
              <a:rPr lang="en-GB" sz="2000" b="1" dirty="0" err="1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(2 Samuel 24: 24).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was to be WHOLLY DEDICATED to GOD – Acknowledging man’s dependence; acknowledging God’s Sovereignty; seeking His favour, but, of course, God really wanted the GIVER HIMSELF.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was to be REPRESENTATIVE – of the class of goods, animals etc. of the PERSON making the offering.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57764" y="191267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3537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, engineering drawing&#10;&#10;Description automatically generated">
            <a:extLst>
              <a:ext uri="{FF2B5EF4-FFF2-40B4-BE49-F238E27FC236}">
                <a16:creationId xmlns:a16="http://schemas.microsoft.com/office/drawing/2014/main" id="{C1337E9E-496B-401C-B37E-A6228410EB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A5EF2D-B22C-4733-B760-E3E3166437D7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Sacred Offerings for the endowment of the Sanctuary 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(i.e. particularly for the Tabernacle)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828FF0-352F-4774-A6D8-015370E7392A}"/>
              </a:ext>
            </a:extLst>
          </p:cNvPr>
          <p:cNvSpPr/>
          <p:nvPr/>
        </p:nvSpPr>
        <p:spPr>
          <a:xfrm>
            <a:off x="342899" y="1350952"/>
            <a:ext cx="5035508" cy="2592388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These comprised anything in the nature of PROPERTY and included such things as HOUSES, VINEYARDS, GOLD, SILVER etc.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Note: Gold and Silver were never used as an offering for sin – forgiveness cannot be BOUGHT.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930C0A3-AAE7-4E94-9D0C-7BBA4EA18D3B}"/>
              </a:ext>
            </a:extLst>
          </p:cNvPr>
          <p:cNvSpPr/>
          <p:nvPr/>
        </p:nvSpPr>
        <p:spPr>
          <a:xfrm>
            <a:off x="6813594" y="1350952"/>
            <a:ext cx="5011698" cy="2592388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people brought a wide variety of materials for the construction of the Tabernacle (Exodus 35: 5-9). These are spoken of as OFFERINGS (verse 5). They were given WILLINGLY. They were to be given not primarily to the project, not to Moses, but to the LORD.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7B001C3-D4C4-4B59-9E9A-264F20AD2AE2}"/>
              </a:ext>
            </a:extLst>
          </p:cNvPr>
          <p:cNvSpPr/>
          <p:nvPr/>
        </p:nvSpPr>
        <p:spPr>
          <a:xfrm>
            <a:off x="342898" y="4547406"/>
            <a:ext cx="4486275" cy="1749413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Princes, representing the Twelve tribes, offered WAGONS, OXEN, SILVER DISHES, SILVER BOWLS and GOLDEN SPOONS. (Numbers 7: 3).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C6871A5-BCF3-497D-BB1E-CDF2AE5C4C82}"/>
              </a:ext>
            </a:extLst>
          </p:cNvPr>
          <p:cNvSpPr/>
          <p:nvPr/>
        </p:nvSpPr>
        <p:spPr>
          <a:xfrm>
            <a:off x="7345737" y="4547404"/>
            <a:ext cx="4486275" cy="1749413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army officers brought a THANKOFFERING after the defeat of Midianites.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(Numbers 31: 48-54)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553436" y="6401823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6131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12C57F06-629E-4E9A-9758-74B4E68E6C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DE6AA7-CB2E-4F3C-A8F3-B5EC84D841D5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Payments for the maintenance of the Priests and Levites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C157CC-B974-4AA4-B75D-0474668CCA05}"/>
              </a:ext>
            </a:extLst>
          </p:cNvPr>
          <p:cNvSpPr txBox="1"/>
          <p:nvPr/>
        </p:nvSpPr>
        <p:spPr>
          <a:xfrm>
            <a:off x="0" y="101440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HOUSE of AARON  (the priests) were to receive the FIRST FRUITS of the harvests (Numbers 18: 12).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59DBA-8CE8-4D1F-BE88-A2B5D82FD0B1}"/>
              </a:ext>
            </a:extLst>
          </p:cNvPr>
          <p:cNvSpPr txBox="1"/>
          <p:nvPr/>
        </p:nvSpPr>
        <p:spPr>
          <a:xfrm>
            <a:off x="0" y="1781175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MALE FIRSTBORN of man or beast was the property of the Lord (Exodus 13: 13-15). These, apart from the CLEAN animals were to be REDEEMED and the money given to the priests (Numbers 18: 8-14).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09175A-B375-40E9-ACC7-4E286D2BE38A}"/>
              </a:ext>
            </a:extLst>
          </p:cNvPr>
          <p:cNvSpPr txBox="1"/>
          <p:nvPr/>
        </p:nvSpPr>
        <p:spPr>
          <a:xfrm>
            <a:off x="0" y="28384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clean beasts would be used for sacrifices and the priests ate certain parts of those offerings (Numbers 18: 8-14).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026A38-3B07-4AA6-991C-A79278CB59C6}"/>
              </a:ext>
            </a:extLst>
          </p:cNvPr>
          <p:cNvSpPr txBox="1"/>
          <p:nvPr/>
        </p:nvSpPr>
        <p:spPr>
          <a:xfrm>
            <a:off x="0" y="370999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LEVITES (those in the tribe of Levi apart from the household of Aaron) were to receive the TITHE (or tenth) of the produce of the land (Numbers 18: 20). </a:t>
            </a:r>
            <a:r>
              <a:rPr lang="en-GB" sz="20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This was because the Levites had no inheritance in the land of Canaan.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D341C7-00BE-4838-BAE0-DC72F90602B3}"/>
              </a:ext>
            </a:extLst>
          </p:cNvPr>
          <p:cNvSpPr txBox="1"/>
          <p:nvPr/>
        </p:nvSpPr>
        <p:spPr>
          <a:xfrm>
            <a:off x="0" y="5038741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Even the Levites had to give a tithe of their tithe to the priests (Numbers 18: 26).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93BCB0-1B1A-4044-B751-18F0B9B37989}"/>
              </a:ext>
            </a:extLst>
          </p:cNvPr>
          <p:cNvSpPr txBox="1"/>
          <p:nvPr/>
        </p:nvSpPr>
        <p:spPr>
          <a:xfrm>
            <a:off x="0" y="5801271"/>
            <a:ext cx="12146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Apart from the first emphasis that they were to God, the system was also God’s way of providing for the needs of His full-time workers     (1 Corinthians 9: 9-14).</a:t>
            </a: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14806" y="6389549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5033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9" grpId="1"/>
      <p:bldP spid="11" grpId="0"/>
      <p:bldP spid="11" grpId="1"/>
      <p:bldP spid="13" grpId="0"/>
      <p:bldP spid="13" grpId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4EFAA14-FFA2-4B8E-9862-6AB69D5D27C1}"/>
              </a:ext>
            </a:extLst>
          </p:cNvPr>
          <p:cNvSpPr txBox="1"/>
          <p:nvPr/>
        </p:nvSpPr>
        <p:spPr>
          <a:xfrm>
            <a:off x="0" y="-5715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Altar sacrifices for the Lord’s personal appropriation and pleasure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Levitical Offerings and Sacrifices – Leviticus chapters 1 - 6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0EE19F9-3673-4726-87A3-2014F3FEC99C}"/>
              </a:ext>
            </a:extLst>
          </p:cNvPr>
          <p:cNvSpPr/>
          <p:nvPr/>
        </p:nvSpPr>
        <p:spPr>
          <a:xfrm>
            <a:off x="357187" y="1170834"/>
            <a:ext cx="5553106" cy="2228671"/>
          </a:xfrm>
          <a:prstGeom prst="round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Group 1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THREE SWEET AROMA OFFERINGS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Chapters 1 - 3</a:t>
            </a:r>
          </a:p>
          <a:p>
            <a:pPr marL="342900" indent="-342900" algn="ctr">
              <a:buAutoNum type="alphaLcPeriod"/>
            </a:pPr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WHOLE BURNT OFFERING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b. THE GRAIN OFFERING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c. THE PEACE OFFERING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Note – Sweet Savour means something pleasing to God. These offerings are so called because they do not have in view the dealing with sin.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26DB3B-2AAD-4BCF-AD29-320752789B94}"/>
              </a:ext>
            </a:extLst>
          </p:cNvPr>
          <p:cNvSpPr/>
          <p:nvPr/>
        </p:nvSpPr>
        <p:spPr>
          <a:xfrm>
            <a:off x="6300788" y="1237506"/>
            <a:ext cx="5553106" cy="2161999"/>
          </a:xfrm>
          <a:prstGeom prst="round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Group 2</a:t>
            </a:r>
          </a:p>
          <a:p>
            <a:pPr algn="ctr"/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TWO NON SWEET AROMA OFFERINGS</a:t>
            </a:r>
          </a:p>
          <a:p>
            <a:pPr algn="ctr"/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Chapters 4 - 6 </a:t>
            </a:r>
          </a:p>
          <a:p>
            <a:pPr marL="342900" indent="-342900" algn="ctr">
              <a:buAutoNum type="alphaLcPeriod"/>
            </a:pPr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SIN OFFERING </a:t>
            </a:r>
          </a:p>
          <a:p>
            <a:pPr algn="ctr"/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b. THE TRESPASS OFFERING</a:t>
            </a:r>
          </a:p>
          <a:p>
            <a:pPr algn="ctr"/>
            <a:endParaRPr lang="en-GB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Note -  The Sinner and the Sin are dealt with in these offerings.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3926-CD92-4C80-93FF-864D9AA23E14}"/>
              </a:ext>
            </a:extLst>
          </p:cNvPr>
          <p:cNvSpPr txBox="1"/>
          <p:nvPr/>
        </p:nvSpPr>
        <p:spPr>
          <a:xfrm>
            <a:off x="11805" y="5837806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From different angles, the Lord Jesus Christ may be thought of as A. - The Offering or B. - The </a:t>
            </a:r>
            <a:r>
              <a:rPr lang="en-GB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or C. - The Priest.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51627" y="6457054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1CE55A-15F3-E295-72B1-6BA303835BBF}"/>
              </a:ext>
            </a:extLst>
          </p:cNvPr>
          <p:cNvSpPr txBox="1"/>
          <p:nvPr/>
        </p:nvSpPr>
        <p:spPr>
          <a:xfrm>
            <a:off x="5900" y="342900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The Order of the offerings in Leviticus is given from God outwards (The Whole burnt offering in Leviticus 1).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6102A0-87CA-821C-3503-204219FBEF13}"/>
              </a:ext>
            </a:extLst>
          </p:cNvPr>
          <p:cNvSpPr txBox="1"/>
          <p:nvPr/>
        </p:nvSpPr>
        <p:spPr>
          <a:xfrm>
            <a:off x="0" y="413544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We look at the offerings in the reverse order (The Trespass Offering in Leviticus 5).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1D2274-4C4E-9554-0802-0733D7F2D90F}"/>
              </a:ext>
            </a:extLst>
          </p:cNvPr>
          <p:cNvSpPr txBox="1"/>
          <p:nvPr/>
        </p:nvSpPr>
        <p:spPr>
          <a:xfrm>
            <a:off x="5904" y="4530704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The offerings were all offered, in whole or in part, on the bronze altar = the Cross </a:t>
            </a:r>
            <a:r>
              <a:rPr lang="en-GB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 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576902-D3E2-A7B0-E3D4-86007CFCCE36}"/>
              </a:ext>
            </a:extLst>
          </p:cNvPr>
          <p:cNvSpPr txBox="1"/>
          <p:nvPr/>
        </p:nvSpPr>
        <p:spPr>
          <a:xfrm>
            <a:off x="-11798" y="5097043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The one offering of Christ – Hebrews 10: 12 – is seen to be a composite offering. Its full   significance is only progressively understood by the believer, being revealed by the Holy Spirit as Spiritual progress is made.</a:t>
            </a:r>
          </a:p>
        </p:txBody>
      </p:sp>
    </p:spTree>
    <p:extLst>
      <p:ext uri="{BB962C8B-B14F-4D97-AF65-F5344CB8AC3E}">
        <p14:creationId xmlns:p14="http://schemas.microsoft.com/office/powerpoint/2010/main" val="336338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5E6CD0-140C-4092-807D-E3AD119486C8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TRESPASS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5: 1-19; 6; 1-7; 7: 1-10</a:t>
            </a:r>
          </a:p>
        </p:txBody>
      </p:sp>
      <p:sp>
        <p:nvSpPr>
          <p:cNvPr id="4" name="Explosion: 8 Points 3">
            <a:extLst>
              <a:ext uri="{FF2B5EF4-FFF2-40B4-BE49-F238E27FC236}">
                <a16:creationId xmlns:a16="http://schemas.microsoft.com/office/drawing/2014/main" id="{04FEE93A-75BD-46A6-A731-64A34B9DB1C5}"/>
              </a:ext>
            </a:extLst>
          </p:cNvPr>
          <p:cNvSpPr/>
          <p:nvPr/>
        </p:nvSpPr>
        <p:spPr>
          <a:xfrm>
            <a:off x="5063002" y="745350"/>
            <a:ext cx="2185990" cy="1150050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KEY WORD</a:t>
            </a:r>
          </a:p>
          <a:p>
            <a:pPr algn="ctr"/>
            <a:r>
              <a:rPr lang="en-GB" dirty="0"/>
              <a:t>GUILTY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767CDB-3BB5-4F97-8F2E-3B61FD9ABD91}"/>
              </a:ext>
            </a:extLst>
          </p:cNvPr>
          <p:cNvSpPr txBox="1"/>
          <p:nvPr/>
        </p:nvSpPr>
        <p:spPr>
          <a:xfrm>
            <a:off x="0" y="557200"/>
            <a:ext cx="39197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GB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 Female Lamb or Kid or 2 young pigeons; or 2 turtle doves or 1 tenth deal of flour.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 fat burnt = Inward perfection 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(Burnt in all the offerings).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Blood poured out around the altar.</a:t>
            </a:r>
          </a:p>
          <a:p>
            <a:pPr algn="ctr"/>
            <a:r>
              <a:rPr lang="en-GB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rest eaten by the priests (Differs from the Burnt Offering). </a:t>
            </a:r>
          </a:p>
        </p:txBody>
      </p:sp>
      <p:pic>
        <p:nvPicPr>
          <p:cNvPr id="6" name="Picture 2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E8BC3B37-493C-489D-BBBF-3B966A895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21" y="2943206"/>
            <a:ext cx="503841" cy="56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40ADA6CA-0D5F-4835-953C-379AA98C63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851" y="2987044"/>
            <a:ext cx="611293" cy="544513"/>
          </a:xfrm>
          <a:prstGeom prst="rect">
            <a:avLst/>
          </a:prstGeom>
        </p:spPr>
      </p:pic>
      <p:pic>
        <p:nvPicPr>
          <p:cNvPr id="9" name="Picture 8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E7383BA9-8DFE-4FF7-886C-75130E2034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108" y="3599358"/>
            <a:ext cx="626426" cy="423869"/>
          </a:xfrm>
          <a:prstGeom prst="rect">
            <a:avLst/>
          </a:prstGeom>
        </p:spPr>
      </p:pic>
      <p:pic>
        <p:nvPicPr>
          <p:cNvPr id="10" name="Picture 9" descr="A picture containing dinosaur, clipart, gear&#10;&#10;Description automatically generated">
            <a:extLst>
              <a:ext uri="{FF2B5EF4-FFF2-40B4-BE49-F238E27FC236}">
                <a16:creationId xmlns:a16="http://schemas.microsoft.com/office/drawing/2014/main" id="{487674B8-3D7D-4287-9008-947B431A6B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5" b="90265" l="9581" r="89222">
                        <a14:foregroundMark x1="29341" y1="91150" x2="29341" y2="91150"/>
                        <a14:foregroundMark x1="10180" y1="7965" x2="10180" y2="79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99" y="3537737"/>
            <a:ext cx="626426" cy="423869"/>
          </a:xfrm>
          <a:prstGeom prst="rect">
            <a:avLst/>
          </a:prstGeom>
        </p:spPr>
      </p:pic>
      <p:pic>
        <p:nvPicPr>
          <p:cNvPr id="11" name="Picture 10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90A79F3D-5098-4DB0-AE23-943FA37359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335" y="3340885"/>
            <a:ext cx="615449" cy="751879"/>
          </a:xfrm>
          <a:prstGeom prst="rect">
            <a:avLst/>
          </a:prstGeom>
        </p:spPr>
      </p:pic>
      <p:pic>
        <p:nvPicPr>
          <p:cNvPr id="12" name="Picture 11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DF43B6F4-5F3A-4F16-BF25-1A2CA0855C8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274" b="90323" l="9360" r="90640">
                        <a14:foregroundMark x1="91133" y1="23790" x2="91133" y2="23790"/>
                        <a14:foregroundMark x1="58621" y1="90323" x2="58621" y2="903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664" y="3384363"/>
            <a:ext cx="615449" cy="751879"/>
          </a:xfrm>
          <a:prstGeom prst="rect">
            <a:avLst/>
          </a:prstGeom>
        </p:spPr>
      </p:pic>
      <p:pic>
        <p:nvPicPr>
          <p:cNvPr id="14" name="Picture 13" descr="Everything You Need to Know About Flour, From All-Purpose to Whole-Wheat |  Martha Stewart">
            <a:extLst>
              <a:ext uri="{FF2B5EF4-FFF2-40B4-BE49-F238E27FC236}">
                <a16:creationId xmlns:a16="http://schemas.microsoft.com/office/drawing/2014/main" id="{D6B2832C-659E-4A43-9EA1-4EA8D13054D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31746" y1="45500" x2="31746" y2="45500"/>
                        <a14:foregroundMark x1="36111" y1="33000" x2="36111" y2="33000"/>
                        <a14:foregroundMark x1="37302" y1="26500" x2="37302" y2="26500"/>
                        <a14:foregroundMark x1="19048" y1="62500" x2="19048" y2="62500"/>
                        <a14:foregroundMark x1="23016" y1="62500" x2="23016" y2="6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5052" y="5867754"/>
            <a:ext cx="1247568" cy="99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Everything You Need to Know About Flour, From All-Purpose to Whole-Wheat |  Martha Stewart">
            <a:extLst>
              <a:ext uri="{FF2B5EF4-FFF2-40B4-BE49-F238E27FC236}">
                <a16:creationId xmlns:a16="http://schemas.microsoft.com/office/drawing/2014/main" id="{F4C2ADFD-C7B4-4425-828C-48219D8ADFF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31746" y1="45500" x2="31746" y2="45500"/>
                        <a14:foregroundMark x1="36111" y1="33000" x2="36111" y2="33000"/>
                        <a14:foregroundMark x1="37302" y1="26500" x2="37302" y2="26500"/>
                        <a14:foregroundMark x1="19048" y1="62500" x2="19048" y2="62500"/>
                        <a14:foregroundMark x1="23016" y1="62500" x2="23016" y2="6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403" y="4009818"/>
            <a:ext cx="893556" cy="709252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2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A66D6EB-BBEF-4409-A96B-85AA51BFDEC7}"/>
              </a:ext>
            </a:extLst>
          </p:cNvPr>
          <p:cNvSpPr txBox="1"/>
          <p:nvPr/>
        </p:nvSpPr>
        <p:spPr>
          <a:xfrm>
            <a:off x="8310938" y="556873"/>
            <a:ext cx="388106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GB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Aim of the Offering</a:t>
            </a:r>
          </a:p>
          <a:p>
            <a:pPr algn="ctr"/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To deal with specific sins (no mention of the person).</a:t>
            </a:r>
          </a:p>
          <a:p>
            <a:pPr algn="ctr"/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These include – </a:t>
            </a:r>
          </a:p>
          <a:p>
            <a:pPr algn="ctr"/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Sins by the offender against himself (Leviticus 5: 1-5).</a:t>
            </a:r>
          </a:p>
          <a:p>
            <a:pPr algn="ctr"/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Sins by the </a:t>
            </a:r>
            <a:r>
              <a:rPr lang="en-GB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against God (Leviticus 5: 15, 19).</a:t>
            </a:r>
          </a:p>
          <a:p>
            <a:pPr algn="ctr"/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Sins against others (Leviticus 6: 1-7).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52B3C6-F94D-41E5-9DE8-E8A0F6507F3B}"/>
              </a:ext>
            </a:extLst>
          </p:cNvPr>
          <p:cNvSpPr txBox="1"/>
          <p:nvPr/>
        </p:nvSpPr>
        <p:spPr>
          <a:xfrm>
            <a:off x="342900" y="4536451"/>
            <a:ext cx="115650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DEMANDS – </a:t>
            </a:r>
          </a:p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RESTITUTION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(the proof of repentance) to God after the Offering (Malachi 3: 8).</a:t>
            </a:r>
          </a:p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RESTITUTION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to others before the offering (Leviticus 6: 5; Numbers 5: 8; c/f Luke 19: 8)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FA826F-5271-40B6-8684-2967405E00F2}"/>
              </a:ext>
            </a:extLst>
          </p:cNvPr>
          <p:cNvSpPr txBox="1"/>
          <p:nvPr/>
        </p:nvSpPr>
        <p:spPr>
          <a:xfrm>
            <a:off x="309766" y="5915034"/>
            <a:ext cx="11565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 IMPORTANT QUESTION 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  a person steal an article, keep that article and yet be forgiven for stealing that article?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700723" y="6457054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5431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7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BB35C2-3073-4440-A36A-2DEB80CD3932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SIN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(Non-sweet-aroma)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4; 6: 25-30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DD6A5-8A13-4373-802F-9CD57BFBDD20}"/>
              </a:ext>
            </a:extLst>
          </p:cNvPr>
          <p:cNvSpPr txBox="1"/>
          <p:nvPr/>
        </p:nvSpPr>
        <p:spPr>
          <a:xfrm>
            <a:off x="342900" y="257156"/>
            <a:ext cx="357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young bullock, female kid or lamb – all without blemish. The animal varied with the category of the </a:t>
            </a:r>
            <a:r>
              <a:rPr lang="en-GB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All fat was burnt. Categories 3 &amp; 4 – the rest of the animal was eaten by the Priests (Leviticus 6:29). Categories 1 &amp; 2 the rest was carried outside the camp. (Leviticus 4:11-12, 20-21; Hebrews 13: 10-13)</a:t>
            </a:r>
          </a:p>
          <a:p>
            <a:pPr algn="ctr"/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6B1AB-F502-46FA-93C3-2A297C9AA90D}"/>
              </a:ext>
            </a:extLst>
          </p:cNvPr>
          <p:cNvSpPr txBox="1"/>
          <p:nvPr/>
        </p:nvSpPr>
        <p:spPr>
          <a:xfrm>
            <a:off x="8310938" y="256829"/>
            <a:ext cx="356387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Offering itself</a:t>
            </a:r>
          </a:p>
          <a:p>
            <a:pPr algn="ctr"/>
            <a:r>
              <a:rPr lang="en-GB" sz="2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continued</a:t>
            </a: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hand of the </a:t>
            </a:r>
            <a:r>
              <a:rPr lang="en-GB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Offerer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was laid on the head of the animal, SIGNIFYING – </a:t>
            </a:r>
          </a:p>
          <a:p>
            <a:pPr marL="457200" indent="-457200" algn="ctr">
              <a:buAutoNum type="arabicPeriod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Acknowledging the need of a substitute.</a:t>
            </a:r>
          </a:p>
          <a:p>
            <a:pPr marL="457200" indent="-457200" algn="ctr">
              <a:buAutoNum type="arabicPeriod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Acceptance of the animal as that substitute</a:t>
            </a:r>
          </a:p>
          <a:p>
            <a:pPr marL="457200" indent="-457200" algn="ctr">
              <a:buAutoNum type="arabicPeriod"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Acceptance with the animal in its death as substitute</a:t>
            </a:r>
          </a:p>
          <a:p>
            <a:pPr algn="ctr"/>
            <a:endParaRPr lang="en-GB" sz="20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6955D2-8292-4790-9908-053CB229C8A2}"/>
              </a:ext>
            </a:extLst>
          </p:cNvPr>
          <p:cNvSpPr txBox="1"/>
          <p:nvPr/>
        </p:nvSpPr>
        <p:spPr>
          <a:xfrm>
            <a:off x="0" y="5273920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the SCAPEGOAT OFFERING, made on the Day of Atonement (Leviticus 16) two goats are presented – one, as a sin offering, when both hands are laid on the animal’s head, with the idea of  sin being transferred; the other is let go to wander in the wilderness (Leviticus 16: 7-10, 21; John 1: 29)</a:t>
            </a:r>
          </a:p>
        </p:txBody>
      </p:sp>
      <p:pic>
        <p:nvPicPr>
          <p:cNvPr id="8" name="Picture 7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7BF8330F-D1EF-4E6A-B945-18C0F82400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606" y="4184886"/>
            <a:ext cx="871434" cy="776236"/>
          </a:xfrm>
          <a:prstGeom prst="rect">
            <a:avLst/>
          </a:prstGeom>
        </p:spPr>
      </p:pic>
      <p:pic>
        <p:nvPicPr>
          <p:cNvPr id="9" name="Picture 3" descr="C:\Users\Mark\AppData\Local\Microsoft\Windows\Temporary Internet Files\Content.IE5\IM97PCAQ\MC900318944[1].wmf">
            <a:extLst>
              <a:ext uri="{FF2B5EF4-FFF2-40B4-BE49-F238E27FC236}">
                <a16:creationId xmlns:a16="http://schemas.microsoft.com/office/drawing/2014/main" id="{1A9E8B84-9265-4B13-B9FF-05763A0E9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12171" y="3100983"/>
            <a:ext cx="1235435" cy="113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D9DB4AF8-D330-43AA-AC43-FC279C5D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94750" y="4084043"/>
            <a:ext cx="690154" cy="77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3709D0E-9616-8163-2449-8DFEBDA57991}"/>
              </a:ext>
            </a:extLst>
          </p:cNvPr>
          <p:cNvSpPr txBox="1"/>
          <p:nvPr/>
        </p:nvSpPr>
        <p:spPr>
          <a:xfrm>
            <a:off x="3639188" y="1167353"/>
            <a:ext cx="4946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CATEGORIES OF PEOPLE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Anointed Priest- Leviticus 4:3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whole Congregation – Leviticus 4:13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Ruler – Leviticus 4:22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Common Person – Leviticus 4:27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76175" y="6438644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8558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, engineering drawing&#10;&#10;Description automatically generated">
            <a:extLst>
              <a:ext uri="{FF2B5EF4-FFF2-40B4-BE49-F238E27FC236}">
                <a16:creationId xmlns:a16="http://schemas.microsoft.com/office/drawing/2014/main" id="{B5CA8CD1-6565-409A-ABAE-9C518692EE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92" b="35264" l="4249" r="83005">
                        <a14:foregroundMark x1="14416" y1="21295" x2="14416" y2="21295"/>
                        <a14:foregroundMark x1="7587" y1="21380" x2="7587" y2="21380"/>
                        <a14:foregroundMark x1="4249" y1="21210" x2="4249" y2="21210"/>
                        <a14:foregroundMark x1="12898" y1="24787" x2="12898" y2="24787"/>
                        <a14:foregroundMark x1="41730" y1="24702" x2="41730" y2="24702"/>
                        <a14:foregroundMark x1="83156" y1="24872" x2="83156" y2="24872"/>
                        <a14:foregroundMark x1="45524" y1="20613" x2="45524" y2="20613"/>
                        <a14:foregroundMark x1="54173" y1="18739" x2="54173" y2="18739"/>
                        <a14:foregroundMark x1="31259" y1="17376" x2="31259" y2="17376"/>
                        <a14:foregroundMark x1="26404" y1="21891" x2="26404" y2="21891"/>
                        <a14:foregroundMark x1="30653" y1="25894" x2="30653" y2="25894"/>
                        <a14:foregroundMark x1="42185" y1="27002" x2="42185" y2="27002"/>
                        <a14:foregroundMark x1="49317" y1="27428" x2="49317" y2="27428"/>
                        <a14:foregroundMark x1="50228" y1="22402" x2="50228" y2="22402"/>
                        <a14:foregroundMark x1="50228" y1="22402" x2="50228" y2="22402"/>
                        <a14:foregroundMark x1="50531" y1="22402" x2="50531" y2="22402"/>
                        <a14:foregroundMark x1="55690" y1="27257" x2="55690" y2="27257"/>
                        <a14:foregroundMark x1="55690" y1="27342" x2="55690" y2="27342"/>
                        <a14:foregroundMark x1="23065" y1="35349" x2="23065" y2="35349"/>
                        <a14:foregroundMark x1="36419" y1="13458" x2="36419" y2="13458"/>
                        <a14:foregroundMark x1="30956" y1="12777" x2="30956" y2="12777"/>
                        <a14:foregroundMark x1="33384" y1="11329" x2="33384" y2="11329"/>
                        <a14:foregroundMark x1="28073" y1="10307" x2="28073" y2="10307"/>
                        <a14:foregroundMark x1="38543" y1="10647" x2="38543" y2="10647"/>
                        <a14:foregroundMark x1="40819" y1="11414" x2="40819" y2="11414"/>
                        <a14:foregroundMark x1="41275" y1="11329" x2="41275" y2="11329"/>
                        <a14:foregroundMark x1="42185" y1="11670" x2="42185" y2="11670"/>
                        <a14:foregroundMark x1="42185" y1="11670" x2="42185" y2="11670"/>
                        <a14:foregroundMark x1="26707" y1="12095" x2="26707" y2="12095"/>
                        <a14:foregroundMark x1="26555" y1="9455" x2="26555" y2="9455"/>
                        <a14:foregroundMark x1="25038" y1="10392" x2="25038" y2="10392"/>
                        <a14:foregroundMark x1="25493" y1="11244" x2="25493" y2="11244"/>
                        <a14:foregroundMark x1="79514" y1="27598" x2="79514" y2="27598"/>
                        <a14:foregroundMark x1="74507" y1="27683" x2="74507" y2="27683"/>
                        <a14:foregroundMark x1="74507" y1="27683" x2="74507" y2="27683"/>
                        <a14:foregroundMark x1="70865" y1="27172" x2="70865" y2="27172"/>
                        <a14:foregroundMark x1="70865" y1="27172" x2="70865" y2="27172"/>
                        <a14:foregroundMark x1="79059" y1="28790" x2="79059" y2="28790"/>
                        <a14:foregroundMark x1="79059" y1="28790" x2="79059" y2="28790"/>
                        <a14:foregroundMark x1="57511" y1="22913" x2="57511" y2="22913"/>
                        <a14:foregroundMark x1="57511" y1="22913" x2="57511" y2="22913"/>
                        <a14:foregroundMark x1="15933" y1="33731" x2="15933" y2="33731"/>
                        <a14:foregroundMark x1="29590" y1="8092" x2="29590" y2="8092"/>
                        <a14:foregroundMark x1="30956" y1="8092" x2="30956" y2="8092"/>
                        <a14:foregroundMark x1="37178" y1="9284" x2="37178" y2="9284"/>
                        <a14:foregroundMark x1="35508" y1="8773" x2="35508" y2="8773"/>
                        <a14:foregroundMark x1="32473" y1="8433" x2="32473" y2="8433"/>
                        <a14:foregroundMark x1="33536" y1="8177" x2="33536" y2="8177"/>
                        <a14:foregroundMark x1="35660" y1="8262" x2="35660" y2="8262"/>
                        <a14:foregroundMark x1="36874" y1="8262" x2="36874" y2="82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89" r="8308" b="61458"/>
          <a:stretch/>
        </p:blipFill>
        <p:spPr bwMode="auto">
          <a:xfrm>
            <a:off x="2327318" y="1722437"/>
            <a:ext cx="7520275" cy="44783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BB35C2-3073-4440-A36A-2DEB80CD3932}"/>
              </a:ext>
            </a:extLst>
          </p:cNvPr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SIN OFFERING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(Non-sweet-aroma)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Leviticus 4; 6: 25-30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DD6A5-8A13-4373-802F-9CD57BFBDD20}"/>
              </a:ext>
            </a:extLst>
          </p:cNvPr>
          <p:cNvSpPr txBox="1"/>
          <p:nvPr/>
        </p:nvSpPr>
        <p:spPr>
          <a:xfrm>
            <a:off x="-78705" y="954615"/>
            <a:ext cx="403779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CHARACTERISTIC FEATURES</a:t>
            </a:r>
          </a:p>
          <a:p>
            <a:pPr algn="ctr"/>
            <a:r>
              <a:rPr lang="en-GB" sz="19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Sprinkling of the blood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Categories 1 &amp; 2 , the blood is sprinkled before the veil </a:t>
            </a:r>
          </a:p>
          <a:p>
            <a:pPr algn="ctr"/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7 times and put on the      horns of the altar of incense (Leviticus 4:   6,7,17,18) = Restoration to   worship &amp; intercession. </a:t>
            </a:r>
          </a:p>
          <a:p>
            <a:pPr marL="457200" indent="-457200" algn="ctr">
              <a:buFont typeface="+mj-lt"/>
              <a:buAutoNum type="arabicPeriod" startAt="2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Categories 3 &amp; 4 – blood is put on the horns of the brazen altar (Leviticus 4: 25, 34) = ability to offer other offerings.</a:t>
            </a:r>
          </a:p>
          <a:p>
            <a:pPr marL="457200" indent="-457200" algn="ctr">
              <a:buAutoNum type="arabicPeriod" startAt="2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all cases the surplus blood was poured out at the base of the brazen altar = Foundation of all acceptance by God).</a:t>
            </a:r>
          </a:p>
          <a:p>
            <a:pPr algn="just"/>
            <a:endParaRPr lang="en-GB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6B1AB-F502-46FA-93C3-2A297C9AA90D}"/>
              </a:ext>
            </a:extLst>
          </p:cNvPr>
          <p:cNvSpPr txBox="1"/>
          <p:nvPr/>
        </p:nvSpPr>
        <p:spPr>
          <a:xfrm>
            <a:off x="8398933" y="940097"/>
            <a:ext cx="379749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OCCASIONS FOR USE OF THE OFFERING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 the consecration of the Priests (Exodus 29: 10-14)  and Levites (Numbers 8: 8).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 the Day of Atonement (Leviticus 16: 3).</a:t>
            </a:r>
          </a:p>
          <a:p>
            <a:pPr marL="457200" indent="-457200" algn="ctr">
              <a:buAutoNum type="arabicPeriod"/>
            </a:pPr>
            <a:r>
              <a:rPr lang="en-GB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 soon as sin is known (Leviticus 4: 14, 23, 28). NB. Not in the case of the Priest. 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4443BBE7-BF6E-6E95-598D-1D7ABE33CA0E}"/>
              </a:ext>
            </a:extLst>
          </p:cNvPr>
          <p:cNvSpPr txBox="1"/>
          <p:nvPr/>
        </p:nvSpPr>
        <p:spPr>
          <a:xfrm>
            <a:off x="11633217" y="6328179"/>
            <a:ext cx="377046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A671D-07CE-BFAE-A42C-047C2BBDC9AE}"/>
              </a:ext>
            </a:extLst>
          </p:cNvPr>
          <p:cNvSpPr txBox="1"/>
          <p:nvPr/>
        </p:nvSpPr>
        <p:spPr>
          <a:xfrm>
            <a:off x="3639188" y="1167353"/>
            <a:ext cx="4946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CATEGORIES OF PEOPLE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Anointed Priest- Leviticus 4:3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whole Congregation – Leviticus 4:13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Ruler – Leviticus 4:22</a:t>
            </a:r>
          </a:p>
          <a:p>
            <a:pPr marL="342900" indent="-342900" algn="ctr">
              <a:buAutoNum type="arabicPeriod"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Common Person – Leviticus 4:27</a:t>
            </a:r>
          </a:p>
        </p:txBody>
      </p:sp>
      <p:pic>
        <p:nvPicPr>
          <p:cNvPr id="12" name="Picture 3" descr="C:\Users\Mark\AppData\Local\Microsoft\Windows\Temporary Internet Files\Content.IE5\IM97PCAQ\MC900318944[1].wmf">
            <a:extLst>
              <a:ext uri="{FF2B5EF4-FFF2-40B4-BE49-F238E27FC236}">
                <a16:creationId xmlns:a16="http://schemas.microsoft.com/office/drawing/2014/main" id="{85F098F7-7786-6E2C-DA2A-A55820D6A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12171" y="3100983"/>
            <a:ext cx="1235435" cy="113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Mark\AppData\Local\Microsoft\Windows\Temporary Internet Files\Content.IE5\56R2KZA5\MC900057355[1].wmf">
            <a:extLst>
              <a:ext uri="{FF2B5EF4-FFF2-40B4-BE49-F238E27FC236}">
                <a16:creationId xmlns:a16="http://schemas.microsoft.com/office/drawing/2014/main" id="{4D41860C-C43A-CABD-25CC-0FFC637B6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94750" y="4084043"/>
            <a:ext cx="690154" cy="77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A black cow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9CBC9E38-40DD-CD71-BD87-7204D05BB3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245" b="95755" l="5462" r="92437">
                        <a14:foregroundMark x1="93697" y1="54245" x2="93697" y2="54245"/>
                        <a14:foregroundMark x1="89496" y1="95283" x2="89496" y2="95283"/>
                        <a14:foregroundMark x1="39076" y1="95755" x2="39076" y2="95755"/>
                        <a14:foregroundMark x1="5882" y1="13208" x2="5882" y2="13208"/>
                        <a14:foregroundMark x1="14706" y1="4245" x2="14706" y2="4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606" y="4184886"/>
            <a:ext cx="871434" cy="776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9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4197</TotalTime>
  <Words>3126</Words>
  <Application>Microsoft Office PowerPoint</Application>
  <PresentationFormat>Widescreen</PresentationFormat>
  <Paragraphs>323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Freestyle Script</vt:lpstr>
      <vt:lpstr>MV Boli</vt:lpstr>
      <vt:lpstr>Wingdings</vt:lpstr>
      <vt:lpstr>Metropolitan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Mark Stapleton</cp:lastModifiedBy>
  <cp:revision>87</cp:revision>
  <dcterms:created xsi:type="dcterms:W3CDTF">2021-11-08T16:59:43Z</dcterms:created>
  <dcterms:modified xsi:type="dcterms:W3CDTF">2024-05-14T15:24:41Z</dcterms:modified>
</cp:coreProperties>
</file>