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92" r:id="rId3"/>
    <p:sldId id="256" r:id="rId4"/>
    <p:sldId id="284" r:id="rId5"/>
    <p:sldId id="293" r:id="rId6"/>
    <p:sldId id="295" r:id="rId7"/>
    <p:sldId id="289" r:id="rId8"/>
    <p:sldId id="2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4C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3" y="5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D1271A-5975-4EF2-A29B-635DBD086044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68DEA73-1257-4ACF-98D9-C609D17A24B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77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271A-5975-4EF2-A29B-635DBD086044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EA73-1257-4ACF-98D9-C609D17A2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0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271A-5975-4EF2-A29B-635DBD086044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EA73-1257-4ACF-98D9-C609D17A24B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039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271A-5975-4EF2-A29B-635DBD086044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EA73-1257-4ACF-98D9-C609D17A24B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97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271A-5975-4EF2-A29B-635DBD086044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EA73-1257-4ACF-98D9-C609D17A2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642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271A-5975-4EF2-A29B-635DBD086044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EA73-1257-4ACF-98D9-C609D17A24B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81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271A-5975-4EF2-A29B-635DBD086044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EA73-1257-4ACF-98D9-C609D17A24B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904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271A-5975-4EF2-A29B-635DBD086044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EA73-1257-4ACF-98D9-C609D17A24B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462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271A-5975-4EF2-A29B-635DBD086044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EA73-1257-4ACF-98D9-C609D17A24B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82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271A-5975-4EF2-A29B-635DBD086044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EA73-1257-4ACF-98D9-C609D17A2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9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271A-5975-4EF2-A29B-635DBD086044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EA73-1257-4ACF-98D9-C609D17A24B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06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271A-5975-4EF2-A29B-635DBD086044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EA73-1257-4ACF-98D9-C609D17A2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33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271A-5975-4EF2-A29B-635DBD086044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EA73-1257-4ACF-98D9-C609D17A24B2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71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271A-5975-4EF2-A29B-635DBD086044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EA73-1257-4ACF-98D9-C609D17A24B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00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271A-5975-4EF2-A29B-635DBD086044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EA73-1257-4ACF-98D9-C609D17A2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66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271A-5975-4EF2-A29B-635DBD086044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EA73-1257-4ACF-98D9-C609D17A24B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53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271A-5975-4EF2-A29B-635DBD086044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EA73-1257-4ACF-98D9-C609D17A2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14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D1271A-5975-4EF2-A29B-635DBD086044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8DEA73-1257-4ACF-98D9-C609D17A2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22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0" y="260648"/>
            <a:ext cx="12192000" cy="591314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endParaRPr lang="en-US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reestyle Script" panose="030804020302050B04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40914" y="6173789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49576" y="708008"/>
            <a:ext cx="1224157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The following PowerPoint presentation includes illustrations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from the book ‘Christ in the Tabernacle’ (1877) by Frank H White</a:t>
            </a:r>
          </a:p>
          <a:p>
            <a:pPr algn="ctr">
              <a:defRPr/>
            </a:pP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The picture of the Tabernacle is taken from the CANDLE BOOKS – ‘Essential Bible Reference Series’ – ‘The Tabernacle’ by Tim </a:t>
            </a:r>
            <a:r>
              <a:rPr lang="en-GB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Dowley</a:t>
            </a: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- permission applied for.</a:t>
            </a:r>
          </a:p>
          <a:p>
            <a:pPr algn="ctr">
              <a:defRPr/>
            </a:pP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defRPr/>
            </a:pP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Compiled by</a:t>
            </a: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Mark Stapleton</a:t>
            </a:r>
          </a:p>
          <a:p>
            <a:pPr algn="ctr">
              <a:defRPr/>
            </a:pP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©Mark Stapleton 2024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651E20-1ADB-4B27-8E15-6634D1AB1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4" y="2032"/>
            <a:ext cx="12192000" cy="687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E78AE9-32D3-4972-802A-F25D7B8F30AE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9" t="31773" r="26531" b="21645"/>
          <a:stretch/>
        </p:blipFill>
        <p:spPr bwMode="auto">
          <a:xfrm>
            <a:off x="6738883" y="2805707"/>
            <a:ext cx="672569" cy="4027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BEC503-8D4A-4601-A0C8-6AAFE8C3E90E}"/>
              </a:ext>
            </a:extLst>
          </p:cNvPr>
          <p:cNvSpPr txBox="1"/>
          <p:nvPr/>
        </p:nvSpPr>
        <p:spPr>
          <a:xfrm>
            <a:off x="36513" y="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GB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72C756-E649-145A-1C86-DFC4D34B1DC5}"/>
              </a:ext>
            </a:extLst>
          </p:cNvPr>
          <p:cNvSpPr txBox="1"/>
          <p:nvPr/>
        </p:nvSpPr>
        <p:spPr>
          <a:xfrm>
            <a:off x="11706535" y="576261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EDD60B-2E97-9D13-D49B-95284520B885}"/>
              </a:ext>
            </a:extLst>
          </p:cNvPr>
          <p:cNvSpPr txBox="1"/>
          <p:nvPr/>
        </p:nvSpPr>
        <p:spPr>
          <a:xfrm>
            <a:off x="0" y="1071718"/>
            <a:ext cx="12192000" cy="5842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800" b="1" kern="1400" dirty="0">
                <a:ln w="10160" cap="flat" cmpd="sng">
                  <a:solidFill>
                    <a:srgbClr val="FF0000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228600">
                    <a:srgbClr val="ED7D31">
                      <a:alpha val="60000"/>
                    </a:srgbClr>
                  </a:glow>
                  <a:outerShdw blurRad="38100" dist="22860" dir="5400000" algn="tl">
                    <a:srgbClr val="010101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THE TABERNACLE </a:t>
            </a: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800" b="1" kern="1400" dirty="0">
                <a:ln w="10160" cap="flat" cmpd="sng">
                  <a:solidFill>
                    <a:srgbClr val="FF0000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228600">
                    <a:srgbClr val="ED7D31">
                      <a:alpha val="60000"/>
                    </a:srgbClr>
                  </a:glow>
                  <a:outerShdw blurRad="38100" dist="22860" dir="5400000" algn="tl">
                    <a:srgbClr val="010101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Part 5 </a:t>
            </a: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800" b="1" kern="1400" dirty="0">
                <a:ln w="10160" cap="flat" cmpd="sng">
                  <a:solidFill>
                    <a:srgbClr val="FF0000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228600">
                    <a:srgbClr val="ED7D31">
                      <a:alpha val="60000"/>
                    </a:srgbClr>
                  </a:glow>
                  <a:outerShdw blurRad="38100" dist="22860" dir="5400000" algn="tl">
                    <a:srgbClr val="010101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The Priesthood</a:t>
            </a:r>
            <a:endParaRPr lang="en-US" sz="4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4749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11DC82-439B-4219-9F71-874E5BCBBE31}"/>
              </a:ext>
            </a:extLst>
          </p:cNvPr>
          <p:cNvSpPr txBox="1"/>
          <p:nvPr/>
        </p:nvSpPr>
        <p:spPr>
          <a:xfrm>
            <a:off x="0" y="12192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PRIESTLY LINE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Exodus 6: 16 - 27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0142EF-B7CF-427B-BA62-F0FCFFB86EB5}"/>
              </a:ext>
            </a:extLst>
          </p:cNvPr>
          <p:cNvSpPr/>
          <p:nvPr/>
        </p:nvSpPr>
        <p:spPr>
          <a:xfrm>
            <a:off x="381000" y="1600200"/>
            <a:ext cx="1676400" cy="112776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JACOB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(Israel)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E63F51-304E-4D02-AC98-3CBC0575B19F}"/>
              </a:ext>
            </a:extLst>
          </p:cNvPr>
          <p:cNvSpPr/>
          <p:nvPr/>
        </p:nvSpPr>
        <p:spPr>
          <a:xfrm>
            <a:off x="2819400" y="1569720"/>
            <a:ext cx="1676400" cy="112776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LEVI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CA7B83-D621-4C70-B958-9F8B16FD4656}"/>
              </a:ext>
            </a:extLst>
          </p:cNvPr>
          <p:cNvSpPr/>
          <p:nvPr/>
        </p:nvSpPr>
        <p:spPr>
          <a:xfrm>
            <a:off x="5257800" y="1600200"/>
            <a:ext cx="1676400" cy="112776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KOHATH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DA85EB-728C-42FC-81A5-9A4288CB3B73}"/>
              </a:ext>
            </a:extLst>
          </p:cNvPr>
          <p:cNvSpPr/>
          <p:nvPr/>
        </p:nvSpPr>
        <p:spPr>
          <a:xfrm>
            <a:off x="7772400" y="1569720"/>
            <a:ext cx="1676400" cy="112776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AMRAM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E4D368-61CD-458B-B69C-396778145DEC}"/>
              </a:ext>
            </a:extLst>
          </p:cNvPr>
          <p:cNvSpPr/>
          <p:nvPr/>
        </p:nvSpPr>
        <p:spPr>
          <a:xfrm>
            <a:off x="10180320" y="868680"/>
            <a:ext cx="1676400" cy="112776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AARON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87804F-96FF-4F34-87E4-0E12DC46759A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9448800" y="1432560"/>
            <a:ext cx="731520" cy="701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036181-E84A-420A-8398-D650666F157F}"/>
              </a:ext>
            </a:extLst>
          </p:cNvPr>
          <p:cNvCxnSpPr/>
          <p:nvPr/>
        </p:nvCxnSpPr>
        <p:spPr>
          <a:xfrm>
            <a:off x="2057400" y="2133600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58BEEF-7703-47B0-BF14-80F728862CF5}"/>
              </a:ext>
            </a:extLst>
          </p:cNvPr>
          <p:cNvCxnSpPr/>
          <p:nvPr/>
        </p:nvCxnSpPr>
        <p:spPr>
          <a:xfrm>
            <a:off x="4495800" y="2164080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0D2750-C526-45AF-B88D-C2C0D897B13D}"/>
              </a:ext>
            </a:extLst>
          </p:cNvPr>
          <p:cNvCxnSpPr/>
          <p:nvPr/>
        </p:nvCxnSpPr>
        <p:spPr>
          <a:xfrm>
            <a:off x="6934200" y="2179320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AFFFFD-034A-4B1A-AB6C-B7BFF9467001}"/>
              </a:ext>
            </a:extLst>
          </p:cNvPr>
          <p:cNvSpPr/>
          <p:nvPr/>
        </p:nvSpPr>
        <p:spPr>
          <a:xfrm>
            <a:off x="10180320" y="2307253"/>
            <a:ext cx="1676400" cy="112776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MOSES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2B082C-55C4-42B4-8063-7A9FCBFF2BE8}"/>
              </a:ext>
            </a:extLst>
          </p:cNvPr>
          <p:cNvCxnSpPr>
            <a:cxnSpLocks/>
            <a:stCxn id="8" idx="3"/>
            <a:endCxn id="15" idx="1"/>
          </p:cNvCxnSpPr>
          <p:nvPr/>
        </p:nvCxnSpPr>
        <p:spPr>
          <a:xfrm>
            <a:off x="9448800" y="2133600"/>
            <a:ext cx="731520" cy="7375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FC641A-41F4-4E2D-8AD2-EDA63210528B}"/>
              </a:ext>
            </a:extLst>
          </p:cNvPr>
          <p:cNvSpPr txBox="1"/>
          <p:nvPr/>
        </p:nvSpPr>
        <p:spPr>
          <a:xfrm>
            <a:off x="6336976" y="3625976"/>
            <a:ext cx="5547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AARON – the 1</a:t>
            </a:r>
            <a:r>
              <a:rPr lang="en-GB" sz="2800" b="1" u="sng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High Priest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Appointed by God for the Priesthood - Exodus 28: 1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sons of Aaron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Nadab, Abihu, Eleazar, </a:t>
            </a: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Ithamar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Exodus 6: 23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4FB79F-4811-40A1-86D7-85B4CBFC13CF}"/>
              </a:ext>
            </a:extLst>
          </p:cNvPr>
          <p:cNvSpPr txBox="1"/>
          <p:nvPr/>
        </p:nvSpPr>
        <p:spPr>
          <a:xfrm>
            <a:off x="338142" y="3633499"/>
            <a:ext cx="55473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MOSES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Appointed by God for leading the people out of Egypt 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Exodus 3: 10-22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NB – Moses was three years younger than his brother Aaron. Exodus 7: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3BBE7-BF6E-6E95-598D-1D7ABE33CA0E}"/>
              </a:ext>
            </a:extLst>
          </p:cNvPr>
          <p:cNvSpPr txBox="1"/>
          <p:nvPr/>
        </p:nvSpPr>
        <p:spPr>
          <a:xfrm>
            <a:off x="11473333" y="6278117"/>
            <a:ext cx="377046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0298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21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C99C52-CFFF-4CB5-AABC-146F5AFEA3CD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Priestly Service of the Tabernacle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68297-6F43-4DFF-975E-4B773539E0E0}"/>
              </a:ext>
            </a:extLst>
          </p:cNvPr>
          <p:cNvSpPr txBox="1"/>
          <p:nvPr/>
        </p:nvSpPr>
        <p:spPr>
          <a:xfrm>
            <a:off x="381000" y="1060043"/>
            <a:ext cx="57546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Courtyard work – dismantling, carting, carrying and re-erecting (e.g. – Numbers 3-4)</a:t>
            </a:r>
          </a:p>
          <a:p>
            <a:pPr marL="342900" indent="-342900">
              <a:buAutoNum type="arabicPeriod"/>
            </a:pPr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Entry into the Holy place (Hebrews 9: 6)</a:t>
            </a:r>
          </a:p>
          <a:p>
            <a:pPr marL="342900" indent="-342900">
              <a:buAutoNum type="arabicPeriod"/>
            </a:pPr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Offering of the Sacrifices            (e.g. - Leviticus 1:7; 2:3; 6:9-11)</a:t>
            </a:r>
          </a:p>
          <a:p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Entry into the Most Holy Place – once a year (Exodus 30: 10; </a:t>
            </a:r>
          </a:p>
          <a:p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Hebrews 9: 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E093E0-E429-4170-83E7-6AFD60C52DCB}"/>
              </a:ext>
            </a:extLst>
          </p:cNvPr>
          <p:cNvSpPr txBox="1"/>
          <p:nvPr/>
        </p:nvSpPr>
        <p:spPr>
          <a:xfrm>
            <a:off x="7492048" y="1036320"/>
            <a:ext cx="4364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tribe of Levi </a:t>
            </a:r>
          </a:p>
          <a:p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Priests  -  sons of Aaron of the tribe of Levi</a:t>
            </a:r>
          </a:p>
          <a:p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Priests</a:t>
            </a:r>
          </a:p>
          <a:p>
            <a:pPr marL="457200" indent="-457200">
              <a:buFont typeface="+mj-lt"/>
              <a:buAutoNum type="arabicPeriod" startAt="3"/>
            </a:pPr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High Priest – Aaron      of the tribe of Levi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FB930A-897D-4EB0-903A-3F892D18403A}"/>
              </a:ext>
            </a:extLst>
          </p:cNvPr>
          <p:cNvSpPr txBox="1"/>
          <p:nvPr/>
        </p:nvSpPr>
        <p:spPr>
          <a:xfrm>
            <a:off x="0" y="64633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SPHERE OF SERVICE - 			                 UNDERTAKEN BY -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997E71-667C-4B3B-89D8-B880894B6B23}"/>
              </a:ext>
            </a:extLst>
          </p:cNvPr>
          <p:cNvSpPr txBox="1"/>
          <p:nvPr/>
        </p:nvSpPr>
        <p:spPr>
          <a:xfrm>
            <a:off x="0" y="578078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the details given by God to Moses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Numbers 1:49-51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AEAA7-0999-70AB-539B-581192716166}"/>
              </a:ext>
            </a:extLst>
          </p:cNvPr>
          <p:cNvSpPr txBox="1"/>
          <p:nvPr/>
        </p:nvSpPr>
        <p:spPr>
          <a:xfrm>
            <a:off x="11473333" y="6278117"/>
            <a:ext cx="377046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7781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721C804A-EE88-44EE-985F-27D92A7CF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51" b="89555" l="6874" r="94678">
                        <a14:foregroundMark x1="53215" y1="7363" x2="53215" y2="7363"/>
                        <a14:foregroundMark x1="89579" y1="9589" x2="89579" y2="9589"/>
                        <a14:foregroundMark x1="94678" y1="9247" x2="94678" y2="9247"/>
                        <a14:foregroundMark x1="6874" y1="8048" x2="6874" y2="8048"/>
                        <a14:foregroundMark x1="13525" y1="5651" x2="13525" y2="5651"/>
                        <a14:foregroundMark x1="89357" y1="6336" x2="89357" y2="6336"/>
                        <a14:foregroundMark x1="94678" y1="7021" x2="94678" y2="7021"/>
                        <a14:foregroundMark x1="70288" y1="89041" x2="70288" y2="89041"/>
                        <a14:foregroundMark x1="39468" y1="88699" x2="39468" y2="88699"/>
                        <a14:foregroundMark x1="71397" y1="19692" x2="71397" y2="19692"/>
                        <a14:foregroundMark x1="68958" y1="20548" x2="68958" y2="20548"/>
                        <a14:foregroundMark x1="32151" y1="75171" x2="32151" y2="75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64" b="4899"/>
          <a:stretch/>
        </p:blipFill>
        <p:spPr bwMode="auto">
          <a:xfrm>
            <a:off x="4024818" y="1121125"/>
            <a:ext cx="4157006" cy="49987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DAC76B-8181-47B1-91C0-D55F69E80E54}"/>
              </a:ext>
            </a:extLst>
          </p:cNvPr>
          <p:cNvSpPr txBox="1"/>
          <p:nvPr/>
        </p:nvSpPr>
        <p:spPr>
          <a:xfrm>
            <a:off x="929640" y="4709160"/>
            <a:ext cx="2087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Robe of the Ephod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CFD18B-F02F-4A4B-B1EA-38492925E1A8}"/>
              </a:ext>
            </a:extLst>
          </p:cNvPr>
          <p:cNvCxnSpPr/>
          <p:nvPr/>
        </p:nvCxnSpPr>
        <p:spPr>
          <a:xfrm>
            <a:off x="2819400" y="5044440"/>
            <a:ext cx="2407920" cy="2438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D1139F5-AC41-4920-9B02-82E3B321CC6B}"/>
              </a:ext>
            </a:extLst>
          </p:cNvPr>
          <p:cNvSpPr txBox="1"/>
          <p:nvPr/>
        </p:nvSpPr>
        <p:spPr>
          <a:xfrm>
            <a:off x="9026188" y="5097006"/>
            <a:ext cx="2087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Bells and Pomegranates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C0AE58-5F0E-42D6-AAE8-8BA74CD9DF75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995160" y="5450949"/>
            <a:ext cx="2031028" cy="2945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838826-A23B-457F-A85A-83E8EE42A1F6}"/>
              </a:ext>
            </a:extLst>
          </p:cNvPr>
          <p:cNvSpPr txBox="1"/>
          <p:nvPr/>
        </p:nvSpPr>
        <p:spPr>
          <a:xfrm>
            <a:off x="1066800" y="3599778"/>
            <a:ext cx="208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Ephod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CF782B-7515-4F0C-A00E-E4EF82C7AED2}"/>
              </a:ext>
            </a:extLst>
          </p:cNvPr>
          <p:cNvCxnSpPr>
            <a:cxnSpLocks/>
          </p:cNvCxnSpPr>
          <p:nvPr/>
        </p:nvCxnSpPr>
        <p:spPr>
          <a:xfrm>
            <a:off x="3154680" y="3799833"/>
            <a:ext cx="2209800" cy="746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4B23714-0F5C-47F8-9995-B613AB075D93}"/>
              </a:ext>
            </a:extLst>
          </p:cNvPr>
          <p:cNvSpPr txBox="1"/>
          <p:nvPr/>
        </p:nvSpPr>
        <p:spPr>
          <a:xfrm>
            <a:off x="1440180" y="2328480"/>
            <a:ext cx="2087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Precious Stones on the Breastplate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3E929A3-AD41-4F90-AEFD-9160590718A7}"/>
              </a:ext>
            </a:extLst>
          </p:cNvPr>
          <p:cNvCxnSpPr>
            <a:cxnSpLocks/>
          </p:cNvCxnSpPr>
          <p:nvPr/>
        </p:nvCxnSpPr>
        <p:spPr>
          <a:xfrm flipV="1">
            <a:off x="3301217" y="2682423"/>
            <a:ext cx="2743199" cy="283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C063E16-0FAA-48A0-850B-5A9B85B93A51}"/>
              </a:ext>
            </a:extLst>
          </p:cNvPr>
          <p:cNvSpPr txBox="1"/>
          <p:nvPr/>
        </p:nvSpPr>
        <p:spPr>
          <a:xfrm>
            <a:off x="9300507" y="2078016"/>
            <a:ext cx="2087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Onyx Stones on the shoulders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ACECB0-1BE7-419D-9C68-7ED8BAF25DBA}"/>
              </a:ext>
            </a:extLst>
          </p:cNvPr>
          <p:cNvCxnSpPr>
            <a:cxnSpLocks/>
          </p:cNvCxnSpPr>
          <p:nvPr/>
        </p:nvCxnSpPr>
        <p:spPr>
          <a:xfrm flipH="1" flipV="1">
            <a:off x="6637318" y="2108350"/>
            <a:ext cx="2682242" cy="3985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DC66276-7127-4FD9-974B-B1F122EF2A25}"/>
              </a:ext>
            </a:extLst>
          </p:cNvPr>
          <p:cNvSpPr txBox="1"/>
          <p:nvPr/>
        </p:nvSpPr>
        <p:spPr>
          <a:xfrm>
            <a:off x="910591" y="1588728"/>
            <a:ext cx="1626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Tunic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C98656E-198F-4FD2-98C2-7CBB82ED8EAB}"/>
              </a:ext>
            </a:extLst>
          </p:cNvPr>
          <p:cNvCxnSpPr>
            <a:cxnSpLocks/>
          </p:cNvCxnSpPr>
          <p:nvPr/>
        </p:nvCxnSpPr>
        <p:spPr>
          <a:xfrm>
            <a:off x="2308861" y="1791749"/>
            <a:ext cx="2247899" cy="2654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772CA2E-9E7F-4330-98C4-7B8514EE144D}"/>
              </a:ext>
            </a:extLst>
          </p:cNvPr>
          <p:cNvSpPr txBox="1"/>
          <p:nvPr/>
        </p:nvSpPr>
        <p:spPr>
          <a:xfrm>
            <a:off x="8359437" y="1467719"/>
            <a:ext cx="208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Turban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0B7A1B3-6079-46F5-AB3E-498D1F7B2C5D}"/>
              </a:ext>
            </a:extLst>
          </p:cNvPr>
          <p:cNvCxnSpPr>
            <a:cxnSpLocks/>
          </p:cNvCxnSpPr>
          <p:nvPr/>
        </p:nvCxnSpPr>
        <p:spPr>
          <a:xfrm flipH="1" flipV="1">
            <a:off x="6637318" y="1510258"/>
            <a:ext cx="2026919" cy="127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47780DE-8000-4915-B9A8-7373CAA71F74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INSTRUCTIONS FOR MAKING THE PRIEST’S GARMENTS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Garments for Aaron the High Priest - Exodus 28: 1-39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other Priests wore a Tunic, a Sash and a hat ; all white linen – Exodus 28: 40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505E8D-C04F-4D40-8D11-7F29EFB88311}"/>
              </a:ext>
            </a:extLst>
          </p:cNvPr>
          <p:cNvSpPr txBox="1"/>
          <p:nvPr/>
        </p:nvSpPr>
        <p:spPr>
          <a:xfrm>
            <a:off x="0" y="597408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garments first worn at </a:t>
            </a:r>
            <a:r>
              <a:rPr lang="en-GB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GB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their Consecration – Exodus 29</a:t>
            </a:r>
          </a:p>
          <a:p>
            <a:pPr algn="ctr"/>
            <a:endParaRPr lang="en-GB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8B282E-A61B-4D46-B474-3FFA579C1453}"/>
              </a:ext>
            </a:extLst>
          </p:cNvPr>
          <p:cNvSpPr/>
          <p:nvPr/>
        </p:nvSpPr>
        <p:spPr>
          <a:xfrm>
            <a:off x="3253740" y="4099167"/>
            <a:ext cx="5639097" cy="84560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GLORY AND FOR BEAUTY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Exodus 28: 2, 40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04D19A-D84F-42E0-AF58-08EC596F8393}"/>
              </a:ext>
            </a:extLst>
          </p:cNvPr>
          <p:cNvSpPr txBox="1"/>
          <p:nvPr/>
        </p:nvSpPr>
        <p:spPr>
          <a:xfrm>
            <a:off x="9663915" y="3981516"/>
            <a:ext cx="208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Sash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1570E3A-E30B-4943-B501-C1D2C95B6513}"/>
              </a:ext>
            </a:extLst>
          </p:cNvPr>
          <p:cNvCxnSpPr>
            <a:cxnSpLocks/>
          </p:cNvCxnSpPr>
          <p:nvPr/>
        </p:nvCxnSpPr>
        <p:spPr>
          <a:xfrm flipH="1" flipV="1">
            <a:off x="6827522" y="3369320"/>
            <a:ext cx="3210369" cy="6646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194425C-23D0-E0D0-974D-D9AEF5AA156F}"/>
              </a:ext>
            </a:extLst>
          </p:cNvPr>
          <p:cNvSpPr txBox="1"/>
          <p:nvPr/>
        </p:nvSpPr>
        <p:spPr>
          <a:xfrm>
            <a:off x="11473333" y="6278117"/>
            <a:ext cx="377046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211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9" grpId="0"/>
      <p:bldP spid="23" grpId="0"/>
      <p:bldP spid="28" grpId="0"/>
      <p:bldP spid="32" grpId="0"/>
      <p:bldP spid="37" grpId="0"/>
      <p:bldP spid="38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68CB94-A969-4015-A529-96847CC7A297}"/>
              </a:ext>
            </a:extLst>
          </p:cNvPr>
          <p:cNvSpPr txBox="1"/>
          <p:nvPr/>
        </p:nvSpPr>
        <p:spPr>
          <a:xfrm>
            <a:off x="0" y="0"/>
            <a:ext cx="12192000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DAY OF ATONEMENT</a:t>
            </a:r>
          </a:p>
          <a:p>
            <a:pPr algn="ctr"/>
            <a:r>
              <a:rPr lang="en-GB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High Priest went into the Most Holy Place once a year, on the Day of Atonement. </a:t>
            </a:r>
          </a:p>
          <a:p>
            <a:pPr algn="ctr"/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F1319D-23BF-4919-99B4-F3FD430F5868}"/>
              </a:ext>
            </a:extLst>
          </p:cNvPr>
          <p:cNvSpPr txBox="1"/>
          <p:nvPr/>
        </p:nvSpPr>
        <p:spPr>
          <a:xfrm>
            <a:off x="0" y="910490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was an annual day of reconciliation between God and His people, Israel, where, through faith in the sacrifice of animals, they pictured what 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promised Saviour would do.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96B2F6-6FF6-47DF-8E21-F85854E496AC}"/>
              </a:ext>
            </a:extLst>
          </p:cNvPr>
          <p:cNvSpPr txBox="1"/>
          <p:nvPr/>
        </p:nvSpPr>
        <p:spPr>
          <a:xfrm>
            <a:off x="7540221" y="2006322"/>
            <a:ext cx="441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GREAT HIGH PRIEST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Lord Jesus Christ gave Himself as a Sin Offering for the sins of all those who would believe in Him.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Hebrews 9: 12, 24 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“… with His own blood he entered the Most Holy Place once for all, having obtained eternal redemption.” 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“For Christ has not entered the Holy Places made with hands… but into heaven itself, now to appear in the presence of God for us….”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62E5A0-D822-4851-BB6D-0E7BC2629089}"/>
              </a:ext>
            </a:extLst>
          </p:cNvPr>
          <p:cNvSpPr txBox="1"/>
          <p:nvPr/>
        </p:nvSpPr>
        <p:spPr>
          <a:xfrm>
            <a:off x="216940" y="2006322"/>
            <a:ext cx="434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HIGH PRIEST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coming to the Mercy Seat, the High Priest would wash, change his clothing, and offer a sin offering for himself and his family. He also offered a sin offering on behalf of the people.</a:t>
            </a:r>
          </a:p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carried some of the blood from both offerings and sprinkled it on and around the Mercy Seat. Leviticus 16</a:t>
            </a:r>
          </a:p>
        </p:txBody>
      </p:sp>
      <p:pic>
        <p:nvPicPr>
          <p:cNvPr id="2" name="Picture 1" descr="A picture containing text, painting&#10;&#10;Description automatically generated">
            <a:extLst>
              <a:ext uri="{FF2B5EF4-FFF2-40B4-BE49-F238E27FC236}">
                <a16:creationId xmlns:a16="http://schemas.microsoft.com/office/drawing/2014/main" id="{BD86EF0A-8FBA-5E3D-C91D-199C943A6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t="2412" r="7199" b="2950"/>
          <a:stretch/>
        </p:blipFill>
        <p:spPr>
          <a:xfrm>
            <a:off x="4867139" y="2028334"/>
            <a:ext cx="2454547" cy="399288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F3292F-A59A-420E-7328-E1937C680CD1}"/>
              </a:ext>
            </a:extLst>
          </p:cNvPr>
          <p:cNvSpPr txBox="1"/>
          <p:nvPr/>
        </p:nvSpPr>
        <p:spPr>
          <a:xfrm>
            <a:off x="11632893" y="6419266"/>
            <a:ext cx="377046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5922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B94D3F-AA31-4ECD-9D23-29C84A4788B3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DAY OF ATONEMENT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C4AD1A-E771-4267-8ADB-BBD95CFDF97F}"/>
              </a:ext>
            </a:extLst>
          </p:cNvPr>
          <p:cNvSpPr/>
          <p:nvPr/>
        </p:nvSpPr>
        <p:spPr>
          <a:xfrm>
            <a:off x="1027956" y="1020245"/>
            <a:ext cx="4328160" cy="155448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was held on the tenth day of the seventh month each year (Sept-Oct)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verse 27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575107-7092-4E3E-AFC7-F50C14AC8EF5}"/>
              </a:ext>
            </a:extLst>
          </p:cNvPr>
          <p:cNvSpPr/>
          <p:nvPr/>
        </p:nvSpPr>
        <p:spPr>
          <a:xfrm>
            <a:off x="1051546" y="2676186"/>
            <a:ext cx="4328160" cy="18288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They were to ‘afflict their souls’ - </a:t>
            </a:r>
            <a:r>
              <a:rPr lang="en-GB" sz="23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humbling of their souls for sin, and the making of their peace with God. </a:t>
            </a:r>
            <a:r>
              <a:rPr lang="en-GB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verses</a:t>
            </a:r>
            <a:r>
              <a:rPr lang="en-GB" sz="23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27, 29</a:t>
            </a:r>
            <a:endParaRPr lang="en-GB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7BE47E7-3319-4B94-8C52-5C7B6C407932}"/>
              </a:ext>
            </a:extLst>
          </p:cNvPr>
          <p:cNvSpPr/>
          <p:nvPr/>
        </p:nvSpPr>
        <p:spPr>
          <a:xfrm>
            <a:off x="6787135" y="1024984"/>
            <a:ext cx="4328158" cy="170992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work to be done – disobedience resulted in being ‘cut-off from their people’ verses 28, 30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8BF567-5739-4404-ACEF-38948D334569}"/>
              </a:ext>
            </a:extLst>
          </p:cNvPr>
          <p:cNvSpPr/>
          <p:nvPr/>
        </p:nvSpPr>
        <p:spPr>
          <a:xfrm>
            <a:off x="6810726" y="2849880"/>
            <a:ext cx="4312013" cy="155448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must offer an offering by fire to the LORD.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was a holy convocation. verse 27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E97B24-B0ED-4F77-9C81-9D101AB38785}"/>
              </a:ext>
            </a:extLst>
          </p:cNvPr>
          <p:cNvSpPr txBox="1"/>
          <p:nvPr/>
        </p:nvSpPr>
        <p:spPr>
          <a:xfrm>
            <a:off x="0" y="46166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God’s word, through Moses to all Israel - Leviticus chapter 23: 26-32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84271D-9FF9-47AD-A5C0-10785D470896}"/>
              </a:ext>
            </a:extLst>
          </p:cNvPr>
          <p:cNvSpPr/>
          <p:nvPr/>
        </p:nvSpPr>
        <p:spPr>
          <a:xfrm>
            <a:off x="1188721" y="4656558"/>
            <a:ext cx="9845038" cy="9906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was to be a Sabbath of solemn rest – from the evening of the ninth day to the evening of the tenth day. verse 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EE7F7A-948C-455E-0C34-C9C0EE1A5C16}"/>
              </a:ext>
            </a:extLst>
          </p:cNvPr>
          <p:cNvSpPr txBox="1"/>
          <p:nvPr/>
        </p:nvSpPr>
        <p:spPr>
          <a:xfrm>
            <a:off x="-13252" y="6038731"/>
            <a:ext cx="121920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B76244-A762-35F3-9E20-12E93105DBFB}"/>
              </a:ext>
            </a:extLst>
          </p:cNvPr>
          <p:cNvSpPr/>
          <p:nvPr/>
        </p:nvSpPr>
        <p:spPr>
          <a:xfrm>
            <a:off x="-46383" y="6056243"/>
            <a:ext cx="12238383" cy="10137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3946F-D8AC-0541-5D12-E11CBF1A5DDC}"/>
              </a:ext>
            </a:extLst>
          </p:cNvPr>
          <p:cNvSpPr txBox="1"/>
          <p:nvPr/>
        </p:nvSpPr>
        <p:spPr>
          <a:xfrm>
            <a:off x="11614482" y="6462225"/>
            <a:ext cx="377046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565604-E7A2-893C-F128-44AC37CB3A5A}"/>
              </a:ext>
            </a:extLst>
          </p:cNvPr>
          <p:cNvSpPr/>
          <p:nvPr/>
        </p:nvSpPr>
        <p:spPr>
          <a:xfrm>
            <a:off x="338203" y="5784177"/>
            <a:ext cx="11523945" cy="896694"/>
          </a:xfrm>
          <a:prstGeom prst="roundRect">
            <a:avLst/>
          </a:prstGeom>
          <a:noFill/>
          <a:ln w="38100">
            <a:solidFill>
              <a:srgbClr val="0274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High Priest’s garments were linen Trousers, a Linen Tunic, a Linen Sash and a Linen </a:t>
            </a:r>
            <a:r>
              <a:rPr lang="en-GB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Tuban</a:t>
            </a:r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(Leviticus 16: 4)</a:t>
            </a:r>
          </a:p>
        </p:txBody>
      </p:sp>
    </p:spTree>
    <p:extLst>
      <p:ext uri="{BB962C8B-B14F-4D97-AF65-F5344CB8AC3E}">
        <p14:creationId xmlns:p14="http://schemas.microsoft.com/office/powerpoint/2010/main" val="4178432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70F7A0-AA20-45D4-8D6D-422B7FA7CCB3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CHRIST’s PRIESTLY WORK ACCOMPLISHED</a:t>
            </a:r>
          </a:p>
        </p:txBody>
      </p:sp>
      <p:pic>
        <p:nvPicPr>
          <p:cNvPr id="5" name="Picture 4" descr="A picture containing text, painting&#10;&#10;Description automatically generated">
            <a:extLst>
              <a:ext uri="{FF2B5EF4-FFF2-40B4-BE49-F238E27FC236}">
                <a16:creationId xmlns:a16="http://schemas.microsoft.com/office/drawing/2014/main" id="{13355B04-DEE5-450F-ADAD-246DA6472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t="2412" r="7199" b="2950"/>
          <a:stretch/>
        </p:blipFill>
        <p:spPr>
          <a:xfrm>
            <a:off x="4739640" y="937254"/>
            <a:ext cx="2713627" cy="441433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D34E5C-DDFD-4A12-A10C-BD0D901BA1E3}"/>
              </a:ext>
            </a:extLst>
          </p:cNvPr>
          <p:cNvSpPr txBox="1"/>
          <p:nvPr/>
        </p:nvSpPr>
        <p:spPr>
          <a:xfrm>
            <a:off x="0" y="56577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every priest stands ministering daily and offering repeatedly the same sacrifices, which can never take away sins.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Hebrews 10: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3EB01-F8E4-4F57-92B3-8666A0353617}"/>
              </a:ext>
            </a:extLst>
          </p:cNvPr>
          <p:cNvSpPr txBox="1"/>
          <p:nvPr/>
        </p:nvSpPr>
        <p:spPr>
          <a:xfrm>
            <a:off x="0" y="554355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this MAN , after He had offered one sacrifice for sins forever, 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 down  at the right hand 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God….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Hebrews 10: 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CF5D8C-6D0D-4A15-B4CA-0CCBE6EF8451}"/>
              </a:ext>
            </a:extLst>
          </p:cNvPr>
          <p:cNvSpPr txBox="1"/>
          <p:nvPr/>
        </p:nvSpPr>
        <p:spPr>
          <a:xfrm>
            <a:off x="4615653" y="786668"/>
            <a:ext cx="1081087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+mn-cs"/>
                <a:sym typeface="Wingdings"/>
              </a:rPr>
              <a:t>†</a:t>
            </a:r>
            <a:endParaRPr lang="en-GB" sz="3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B51C6-3B83-8A3D-82E8-C1814A2AC0A8}"/>
              </a:ext>
            </a:extLst>
          </p:cNvPr>
          <p:cNvSpPr txBox="1"/>
          <p:nvPr/>
        </p:nvSpPr>
        <p:spPr>
          <a:xfrm>
            <a:off x="11473333" y="6278117"/>
            <a:ext cx="377046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1315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790</Words>
  <Application>Microsoft Office PowerPoint</Application>
  <PresentationFormat>Widescreen</PresentationFormat>
  <Paragraphs>108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Freestyle Script</vt:lpstr>
      <vt:lpstr>Garamond</vt:lpstr>
      <vt:lpstr>MV Boli</vt:lpstr>
      <vt:lpstr>Organic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 Stapleton</cp:lastModifiedBy>
  <cp:revision>55</cp:revision>
  <dcterms:created xsi:type="dcterms:W3CDTF">2021-09-20T16:05:46Z</dcterms:created>
  <dcterms:modified xsi:type="dcterms:W3CDTF">2024-05-11T18:21:02Z</dcterms:modified>
</cp:coreProperties>
</file>