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95" r:id="rId3"/>
    <p:sldId id="331" r:id="rId4"/>
    <p:sldId id="257" r:id="rId5"/>
    <p:sldId id="293" r:id="rId6"/>
    <p:sldId id="315" r:id="rId7"/>
    <p:sldId id="316" r:id="rId8"/>
    <p:sldId id="318" r:id="rId9"/>
    <p:sldId id="319" r:id="rId10"/>
    <p:sldId id="321" r:id="rId11"/>
    <p:sldId id="320" r:id="rId12"/>
    <p:sldId id="322" r:id="rId13"/>
    <p:sldId id="323" r:id="rId14"/>
    <p:sldId id="32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4" y="24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5FC9FF-9D4B-434E-BF5C-CF698322EC4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B72509-FA94-4D48-9321-4ABB5A319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7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209800" y="260648"/>
            <a:ext cx="7772400" cy="591314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0914" y="6173789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08008"/>
            <a:ext cx="12192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following Bible presentation includes notes and illustrations by the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Rev L G Stapleton</a:t>
            </a:r>
          </a:p>
          <a:p>
            <a:pPr algn="ctr">
              <a:defRPr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It also contains Colour Plates from the book – “Christ in the Tabernacle” (1877), 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by Frank H White</a:t>
            </a:r>
          </a:p>
          <a:p>
            <a:pPr algn="ctr">
              <a:defRPr/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picture of the Tabernacle is taken from the CANDLE BOOKS – ‘Essential Bible Reference Series’ – ‘The Tabernacle’ by Tim </a:t>
            </a: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Dowley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- permission applied for.</a:t>
            </a:r>
          </a:p>
          <a:p>
            <a:pPr algn="ctr">
              <a:defRPr/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Compiled by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Mark Stapleton</a:t>
            </a:r>
          </a:p>
          <a:p>
            <a:pPr algn="ctr">
              <a:defRPr/>
            </a:pP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©Mark Stapleton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7EDE5-1675-4F65-8597-CCA72A1CA822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ALTAR OF INCENSE or THE GOLDEN ALTAR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30: 1-10, 34-38; 37: 25-28,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C8E262-E59A-4B24-8BA1-2CC0943A4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45" y="2240289"/>
            <a:ext cx="4680000" cy="27566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D64E68-6ABC-4A3A-95E3-790305EB0A60}"/>
              </a:ext>
            </a:extLst>
          </p:cNvPr>
          <p:cNvSpPr txBox="1"/>
          <p:nvPr/>
        </p:nvSpPr>
        <p:spPr>
          <a:xfrm>
            <a:off x="0" y="860324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SIGNIFICANCE OF THE INCENSE – 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signified prayer in worship, and worship in prayer (Psalm 141: 2). It was used  in approaching the mercy seat (the Most Holy Place) Leviticus 16: 12-13. The incense was a perfume which</a:t>
            </a:r>
            <a:r>
              <a:rPr lang="en-GB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burned continually on the Altar, it was made especially for God. only used in worship, to be used only by the priests (2 Chronicles 26; 16-18); no other incense allowed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D6B91-B96A-4D4A-BBF5-9D8490527195}"/>
              </a:ext>
            </a:extLst>
          </p:cNvPr>
          <p:cNvSpPr txBox="1"/>
          <p:nvPr/>
        </p:nvSpPr>
        <p:spPr>
          <a:xfrm>
            <a:off x="0" y="469216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SIGNIFICANCE OF THE ALTAR  OF INCENSE</a:t>
            </a:r>
          </a:p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 with the bronze altar – blood from sacrifices put on the horns - Leviticus 4: 7</a:t>
            </a:r>
          </a:p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 with daily burnt offerings - Exodus 29: 39, 42</a:t>
            </a:r>
          </a:p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 with the Golden Candlestick </a:t>
            </a:r>
          </a:p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Sacrifice ascending without – prayer ascending within</a:t>
            </a:r>
          </a:p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only basis for prayer is the atonement. The atonement is made effective by prayer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FEE4E-9C74-4B1D-ADE2-6E87C530DD5F}"/>
              </a:ext>
            </a:extLst>
          </p:cNvPr>
          <p:cNvSpPr txBox="1"/>
          <p:nvPr/>
        </p:nvSpPr>
        <p:spPr>
          <a:xfrm>
            <a:off x="289559" y="3001625"/>
            <a:ext cx="3318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 He always lives to make intercession for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564FF-88E7-4A16-8673-15FD6A253E3E}"/>
              </a:ext>
            </a:extLst>
          </p:cNvPr>
          <p:cNvSpPr txBox="1"/>
          <p:nvPr/>
        </p:nvSpPr>
        <p:spPr>
          <a:xfrm>
            <a:off x="8739617" y="3176855"/>
            <a:ext cx="257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7: 25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377836" y="222160"/>
            <a:ext cx="500553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965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E03F64-A251-478C-8420-C8B720FD02D2}"/>
              </a:ext>
            </a:extLst>
          </p:cNvPr>
          <p:cNvSpPr txBox="1"/>
          <p:nvPr/>
        </p:nvSpPr>
        <p:spPr>
          <a:xfrm>
            <a:off x="0" y="22416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ARK OF THE COVENANT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(Exodus 25: 10-16; 37: 1-8)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379B9D0-FD5B-407A-8CBA-9AF42018B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23469" r="16532" b="10369"/>
          <a:stretch/>
        </p:blipFill>
        <p:spPr>
          <a:xfrm>
            <a:off x="3474720" y="2294632"/>
            <a:ext cx="5273039" cy="3014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5E0E8-A4C0-4F4C-B8A8-3688FFCEEA20}"/>
              </a:ext>
            </a:extLst>
          </p:cNvPr>
          <p:cNvSpPr txBox="1"/>
          <p:nvPr/>
        </p:nvSpPr>
        <p:spPr>
          <a:xfrm>
            <a:off x="0" y="841586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STRUCTURE – the Ark of the Covenant was a box - 2½ cubits wide, 1½ cubits deep and 1½ cubits high. Made of Acacia wood, covered with gold, inside and outside.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25330-AF5B-4551-A961-735A8254BB64}"/>
              </a:ext>
            </a:extLst>
          </p:cNvPr>
          <p:cNvSpPr txBox="1"/>
          <p:nvPr/>
        </p:nvSpPr>
        <p:spPr>
          <a:xfrm>
            <a:off x="0" y="5257800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POSITION – The only piece of furniture placed in the Most Holy Place. </a:t>
            </a:r>
          </a:p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Surmounted by the Mercy Seat and the Cherubim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371699" y="228297"/>
            <a:ext cx="482143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D3593-BF4F-72F0-1379-9B02DCCDEA89}"/>
              </a:ext>
            </a:extLst>
          </p:cNvPr>
          <p:cNvSpPr txBox="1"/>
          <p:nvPr/>
        </p:nvSpPr>
        <p:spPr>
          <a:xfrm>
            <a:off x="0" y="2041229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poles of Acacia wood, gold covered – used for carrying the Ark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94130-C697-2BFE-0BAE-2AE2F6DEFFBB}"/>
              </a:ext>
            </a:extLst>
          </p:cNvPr>
          <p:cNvSpPr txBox="1"/>
          <p:nvPr/>
        </p:nvSpPr>
        <p:spPr>
          <a:xfrm>
            <a:off x="0" y="1631264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was a crown of gold around the top edge.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A8F5A-ACAE-5AF0-6A8C-306DD93D86AB}"/>
              </a:ext>
            </a:extLst>
          </p:cNvPr>
          <p:cNvSpPr txBox="1"/>
          <p:nvPr/>
        </p:nvSpPr>
        <p:spPr>
          <a:xfrm>
            <a:off x="-11294" y="5994400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-  The preservation of the contents; </a:t>
            </a:r>
          </a:p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base for the Mercy Seat; a basis of worship. </a:t>
            </a:r>
          </a:p>
        </p:txBody>
      </p:sp>
    </p:spTree>
    <p:extLst>
      <p:ext uri="{BB962C8B-B14F-4D97-AF65-F5344CB8AC3E}">
        <p14:creationId xmlns:p14="http://schemas.microsoft.com/office/powerpoint/2010/main" val="38740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E03F64-A251-478C-8420-C8B720FD02D2}"/>
              </a:ext>
            </a:extLst>
          </p:cNvPr>
          <p:cNvSpPr txBox="1"/>
          <p:nvPr/>
        </p:nvSpPr>
        <p:spPr>
          <a:xfrm>
            <a:off x="0" y="76200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ARK OF THE COVENANT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(Exodus 25: 10-16; 37: 1-8)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379B9D0-FD5B-407A-8CBA-9AF42018B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23469" r="16532" b="10369"/>
          <a:stretch/>
        </p:blipFill>
        <p:spPr>
          <a:xfrm>
            <a:off x="3474720" y="2294632"/>
            <a:ext cx="5273039" cy="3014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5E0E8-A4C0-4F4C-B8A8-3688FFCEEA20}"/>
              </a:ext>
            </a:extLst>
          </p:cNvPr>
          <p:cNvSpPr txBox="1"/>
          <p:nvPr/>
        </p:nvSpPr>
        <p:spPr>
          <a:xfrm>
            <a:off x="15239" y="960120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CONTENTS</a:t>
            </a:r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25330-AF5B-4551-A961-735A8254BB64}"/>
              </a:ext>
            </a:extLst>
          </p:cNvPr>
          <p:cNvSpPr txBox="1"/>
          <p:nvPr/>
        </p:nvSpPr>
        <p:spPr>
          <a:xfrm>
            <a:off x="0" y="4953000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Also in the Ark of the Covenant was – </a:t>
            </a:r>
          </a:p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pot of manna – a reminder of God’s faithfulness (Exodus 16: 32, 34) – now incorruptible – John 6 – seen in Christ</a:t>
            </a:r>
          </a:p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Aaron’s rod that budded – a reminder of God’s seal on His chosen leaders (Numbers 16: 5; 17: 2, 5) – resurrection seals Christ as God’s choice – our great High Priest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5614BB-AD73-4FA6-99B1-6CB10511F5C5}"/>
              </a:ext>
            </a:extLst>
          </p:cNvPr>
          <p:cNvSpPr/>
          <p:nvPr/>
        </p:nvSpPr>
        <p:spPr>
          <a:xfrm>
            <a:off x="350520" y="1129229"/>
            <a:ext cx="4099560" cy="250633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Covenant was the Ten Commandments that God gave to His people through Moses at Horeb (Mt. Sinai), written on two tablets of stone by the hand of God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7E28BF-CE28-428C-AC10-1DA83AAE234B}"/>
              </a:ext>
            </a:extLst>
          </p:cNvPr>
          <p:cNvSpPr/>
          <p:nvPr/>
        </p:nvSpPr>
        <p:spPr>
          <a:xfrm>
            <a:off x="7745544" y="1260604"/>
            <a:ext cx="4099560" cy="22555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19: 5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32: 15 - 16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34: 28-29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Deuteronomy 4: 31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Deuteronomy 5: 2-3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F3C338-0FAC-4197-A328-1819A83D5D26}"/>
              </a:ext>
            </a:extLst>
          </p:cNvPr>
          <p:cNvCxnSpPr/>
          <p:nvPr/>
        </p:nvCxnSpPr>
        <p:spPr>
          <a:xfrm>
            <a:off x="4572000" y="1950720"/>
            <a:ext cx="30327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EC587E5-2008-40F1-88EE-36F03D46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41" y="1391156"/>
            <a:ext cx="1487596" cy="11035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AD684F-9801-4529-A476-E2DFEEA11023}"/>
              </a:ext>
            </a:extLst>
          </p:cNvPr>
          <p:cNvSpPr/>
          <p:nvPr/>
        </p:nvSpPr>
        <p:spPr>
          <a:xfrm>
            <a:off x="274319" y="3733798"/>
            <a:ext cx="4312921" cy="73812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reminder of God’s Holiness – seen in Christ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E70A4B-981E-4F4F-B23A-EABB48100075}"/>
              </a:ext>
            </a:extLst>
          </p:cNvPr>
          <p:cNvSpPr/>
          <p:nvPr/>
        </p:nvSpPr>
        <p:spPr>
          <a:xfrm>
            <a:off x="8138161" y="3745296"/>
            <a:ext cx="3291840" cy="81807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40: 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BC5C1C-1FAE-4F8B-B052-0F74566B70E6}"/>
              </a:ext>
            </a:extLst>
          </p:cNvPr>
          <p:cNvCxnSpPr>
            <a:cxnSpLocks/>
          </p:cNvCxnSpPr>
          <p:nvPr/>
        </p:nvCxnSpPr>
        <p:spPr>
          <a:xfrm>
            <a:off x="4690742" y="4102862"/>
            <a:ext cx="3234058" cy="51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3EFBB8-94F9-401D-AD1C-0AD2B4777DF5}"/>
              </a:ext>
            </a:extLst>
          </p:cNvPr>
          <p:cNvSpPr txBox="1"/>
          <p:nvPr/>
        </p:nvSpPr>
        <p:spPr>
          <a:xfrm rot="20379040">
            <a:off x="350520" y="2798440"/>
            <a:ext cx="10942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Our acceptance in worship – the basis is Christ and the New Covenant that is ours in Him (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Luke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22: 20)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316468" y="222160"/>
            <a:ext cx="47600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146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2" grpId="0" animBg="1"/>
      <p:bldP spid="12" grpId="1" animBg="1"/>
      <p:bldP spid="15" grpId="0" animBg="1"/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2BD3531-1DD2-4634-97E7-DA59C7B38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23469" r="16532" b="10369"/>
          <a:stretch/>
        </p:blipFill>
        <p:spPr>
          <a:xfrm>
            <a:off x="3498316" y="2248912"/>
            <a:ext cx="5273039" cy="3014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095F30-471D-47B2-891A-B05F593ACD87}"/>
              </a:ext>
            </a:extLst>
          </p:cNvPr>
          <p:cNvSpPr txBox="1"/>
          <p:nvPr/>
        </p:nvSpPr>
        <p:spPr>
          <a:xfrm>
            <a:off x="0" y="96425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STRUCTURE – It was made of pure gold and measured 2½ cubits wide x 1½ cubits deep. The height was not given. It was surmounted by 2 cherubim of pure beaten gold – each one facing inward, with wings over the Mercy seat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DAE1B-928B-401C-8C64-80F1E2982479}"/>
              </a:ext>
            </a:extLst>
          </p:cNvPr>
          <p:cNvSpPr txBox="1"/>
          <p:nvPr/>
        </p:nvSpPr>
        <p:spPr>
          <a:xfrm>
            <a:off x="0" y="5551868"/>
            <a:ext cx="1219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ITS USE – Once a year on the Day of Atonement (Leviticus 16: 14) The place </a:t>
            </a:r>
            <a:r>
              <a:rPr lang="en-GB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whereGod</a:t>
            </a:r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 and spoke with the High Priest for the year  (Exodus 25: 22). Blood of the sin offering sprinkled on it -  linked to the Bronze Altar.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402384" y="6408168"/>
            <a:ext cx="457595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31320-E6E1-820C-0B1F-A7F99DB5A0D7}"/>
              </a:ext>
            </a:extLst>
          </p:cNvPr>
          <p:cNvSpPr txBox="1"/>
          <p:nvPr/>
        </p:nvSpPr>
        <p:spPr>
          <a:xfrm>
            <a:off x="0" y="259682"/>
            <a:ext cx="1214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MERCY SEAT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C51E2-000C-13D3-49D7-26BDBE320DA0}"/>
              </a:ext>
            </a:extLst>
          </p:cNvPr>
          <p:cNvSpPr txBox="1"/>
          <p:nvPr/>
        </p:nvSpPr>
        <p:spPr>
          <a:xfrm>
            <a:off x="35394" y="5034550"/>
            <a:ext cx="1214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POSITION – It stood upon the Ark of the Covenant, of </a:t>
            </a:r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it formed the lid.</a:t>
            </a:r>
          </a:p>
        </p:txBody>
      </p:sp>
    </p:spTree>
    <p:extLst>
      <p:ext uri="{BB962C8B-B14F-4D97-AF65-F5344CB8AC3E}">
        <p14:creationId xmlns:p14="http://schemas.microsoft.com/office/powerpoint/2010/main" val="10468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17EFB-B4CE-45A3-9AF6-DA08B309B52E}"/>
              </a:ext>
            </a:extLst>
          </p:cNvPr>
          <p:cNvSpPr txBox="1"/>
          <p:nvPr/>
        </p:nvSpPr>
        <p:spPr>
          <a:xfrm>
            <a:off x="15239" y="129470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ITS MEANING – </a:t>
            </a:r>
          </a:p>
          <a:p>
            <a:pPr algn="ctr"/>
            <a:r>
              <a:rPr lang="en-GB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In the O.T. sin is covered on the grounds of offerings made and blood presented (Hebrews 10: 4; 9: 28; 9: 12) – based on the covenant (agreement) God had made.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A4DB2E2-EDE4-4F90-B4EC-A12BA22C4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23469" r="16532" b="10369"/>
          <a:stretch/>
        </p:blipFill>
        <p:spPr>
          <a:xfrm>
            <a:off x="3527811" y="2260710"/>
            <a:ext cx="5273039" cy="3014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90F2FA-AE65-4FA1-A2FD-D5234A702DCA}"/>
              </a:ext>
            </a:extLst>
          </p:cNvPr>
          <p:cNvSpPr txBox="1"/>
          <p:nvPr/>
        </p:nvSpPr>
        <p:spPr>
          <a:xfrm>
            <a:off x="15239" y="4823952"/>
            <a:ext cx="12192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In the N.T. reconciliation is the right word – man approaches God on His terms, </a:t>
            </a:r>
          </a:p>
          <a:p>
            <a:pPr algn="ctr"/>
            <a:r>
              <a:rPr lang="en-GB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(dealing with sin first) – through Christ</a:t>
            </a:r>
          </a:p>
          <a:p>
            <a:pPr algn="ctr"/>
            <a:r>
              <a:rPr lang="en-GB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Now possible by reconciliation – God’s acceptance on the grounds of sin dealt with</a:t>
            </a:r>
          </a:p>
          <a:p>
            <a:pPr algn="ctr"/>
            <a:r>
              <a:rPr lang="en-GB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(Hebrews 8: 1) – through Christ.</a:t>
            </a:r>
          </a:p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The Mercy Seat = the throne of grace (Exodus 25: 22; Hebrews 4: 16). </a:t>
            </a:r>
          </a:p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God’s better covenant – through Christ’s redeeming work at Calvary (Hebrews 8: 6)</a:t>
            </a:r>
          </a:p>
          <a:p>
            <a:pPr algn="ctr"/>
            <a:endParaRPr lang="en-GB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6456AA-C731-40A4-87D3-110FC0E01DD6}"/>
              </a:ext>
            </a:extLst>
          </p:cNvPr>
          <p:cNvSpPr txBox="1"/>
          <p:nvPr/>
        </p:nvSpPr>
        <p:spPr>
          <a:xfrm>
            <a:off x="15240" y="2734821"/>
            <a:ext cx="39319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The N.T. knows nothing of the atonement in the O.T. sense, for sin is not now covered, but put away.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E3ABC-4512-486B-8E69-DC93A7333814}"/>
              </a:ext>
            </a:extLst>
          </p:cNvPr>
          <p:cNvSpPr txBox="1"/>
          <p:nvPr/>
        </p:nvSpPr>
        <p:spPr>
          <a:xfrm>
            <a:off x="8229601" y="2725921"/>
            <a:ext cx="39319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In the N.T. the Mercy Seat (Hebrews 9: 5) is known as the </a:t>
            </a:r>
            <a:r>
              <a:rPr lang="en-GB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propitiary</a:t>
            </a:r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i.e. a place of receiving favour, forgiveness etc.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334878" y="209887"/>
            <a:ext cx="469869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036D9-5A70-7724-94D3-1BB6F5E73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92" t="23714" r="32068" b="27810"/>
          <a:stretch/>
        </p:blipFill>
        <p:spPr>
          <a:xfrm>
            <a:off x="4715694" y="646609"/>
            <a:ext cx="2793724" cy="45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17640-58AB-04AC-A073-CD1F32CD98B2}"/>
              </a:ext>
            </a:extLst>
          </p:cNvPr>
          <p:cNvSpPr txBox="1"/>
          <p:nvPr/>
        </p:nvSpPr>
        <p:spPr>
          <a:xfrm>
            <a:off x="0" y="259682"/>
            <a:ext cx="1214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MERCY SEAT</a:t>
            </a:r>
          </a:p>
        </p:txBody>
      </p:sp>
    </p:spTree>
    <p:extLst>
      <p:ext uri="{BB962C8B-B14F-4D97-AF65-F5344CB8AC3E}">
        <p14:creationId xmlns:p14="http://schemas.microsoft.com/office/powerpoint/2010/main" val="25379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AEC3F-6A87-4678-BE23-F8665A9BA77E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t="31773" r="26531" b="21645"/>
          <a:stretch/>
        </p:blipFill>
        <p:spPr bwMode="auto">
          <a:xfrm>
            <a:off x="4858752" y="2839488"/>
            <a:ext cx="566688" cy="40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092A-C69A-442E-BD9F-44FD2A018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8"/>
            <a:ext cx="12192000" cy="687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885CC-49A7-4F4D-8165-B5FE1F5AC865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t="31773" r="26531" b="21645"/>
          <a:stretch/>
        </p:blipFill>
        <p:spPr bwMode="auto">
          <a:xfrm>
            <a:off x="6913696" y="2793891"/>
            <a:ext cx="304800" cy="4001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409150" y="553672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ADD44-5B75-CB85-6FCC-E5B829BBCE1D}"/>
              </a:ext>
            </a:extLst>
          </p:cNvPr>
          <p:cNvSpPr txBox="1"/>
          <p:nvPr/>
        </p:nvSpPr>
        <p:spPr>
          <a:xfrm>
            <a:off x="-5513" y="1071718"/>
            <a:ext cx="12197513" cy="584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800" b="1" kern="1400" dirty="0">
                <a:ln w="10160" cap="flat" cmpd="sng">
                  <a:solidFill>
                    <a:srgbClr val="FF00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228600">
                    <a:srgbClr val="ED7D31">
                      <a:alpha val="60000"/>
                    </a:srgbClr>
                  </a:glow>
                  <a:outerShdw blurRad="38100" dist="22860" dir="5400000" algn="tl">
                    <a:srgbClr val="010101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THE TABERNACLE 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800" b="1" kern="1400" dirty="0">
                <a:ln w="10160" cap="flat" cmpd="sng">
                  <a:solidFill>
                    <a:srgbClr val="FF00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228600">
                    <a:srgbClr val="ED7D31">
                      <a:alpha val="60000"/>
                    </a:srgbClr>
                  </a:glow>
                  <a:outerShdw blurRad="38100" dist="22860" dir="5400000" algn="tl">
                    <a:srgbClr val="010101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Part 4 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800" b="1" kern="1400" dirty="0">
                <a:ln w="10160" cap="flat" cmpd="sng">
                  <a:solidFill>
                    <a:srgbClr val="FF00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228600">
                    <a:srgbClr val="ED7D31">
                      <a:alpha val="60000"/>
                    </a:srgbClr>
                  </a:glow>
                  <a:outerShdw blurRad="38100" dist="22860" dir="5400000" algn="tl">
                    <a:srgbClr val="010101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Construction - inside</a:t>
            </a:r>
            <a:endParaRPr lang="en-US" sz="4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4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E2B220-E42B-59D2-6635-612A5CDA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CA0CDEBD-990E-D7A4-5F0C-C2EDB8CB1A4D}"/>
              </a:ext>
            </a:extLst>
          </p:cNvPr>
          <p:cNvSpPr txBox="1"/>
          <p:nvPr/>
        </p:nvSpPr>
        <p:spPr>
          <a:xfrm>
            <a:off x="18411" y="6137"/>
            <a:ext cx="12192000" cy="11387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Plan of the Tabernacle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866490-29AB-EF29-A87A-8A275FDD119E}"/>
              </a:ext>
            </a:extLst>
          </p:cNvPr>
          <p:cNvCxnSpPr>
            <a:cxnSpLocks/>
          </p:cNvCxnSpPr>
          <p:nvPr/>
        </p:nvCxnSpPr>
        <p:spPr>
          <a:xfrm>
            <a:off x="2476500" y="1549400"/>
            <a:ext cx="72161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F407E6-867D-8CA3-9424-25C31523EF5B}"/>
              </a:ext>
            </a:extLst>
          </p:cNvPr>
          <p:cNvCxnSpPr>
            <a:cxnSpLocks/>
          </p:cNvCxnSpPr>
          <p:nvPr/>
        </p:nvCxnSpPr>
        <p:spPr>
          <a:xfrm>
            <a:off x="9692640" y="15367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89E5-BDE4-9A27-FD90-1517E0E9F86D}"/>
              </a:ext>
            </a:extLst>
          </p:cNvPr>
          <p:cNvCxnSpPr>
            <a:cxnSpLocks/>
          </p:cNvCxnSpPr>
          <p:nvPr/>
        </p:nvCxnSpPr>
        <p:spPr>
          <a:xfrm>
            <a:off x="2489200" y="5192091"/>
            <a:ext cx="7203440" cy="174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85A90B-B290-17A2-D7C4-EF63130FBE25}"/>
              </a:ext>
            </a:extLst>
          </p:cNvPr>
          <p:cNvCxnSpPr>
            <a:cxnSpLocks/>
          </p:cNvCxnSpPr>
          <p:nvPr/>
        </p:nvCxnSpPr>
        <p:spPr>
          <a:xfrm>
            <a:off x="2485998" y="15367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29407C-61AE-F6B7-E67F-11E8870AB7FE}"/>
              </a:ext>
            </a:extLst>
          </p:cNvPr>
          <p:cNvSpPr/>
          <p:nvPr/>
        </p:nvSpPr>
        <p:spPr>
          <a:xfrm>
            <a:off x="9612829" y="2911062"/>
            <a:ext cx="138488" cy="899150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7C80"/>
              </a:highligh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FEB345-7601-3F27-752E-0275242CE93E}"/>
              </a:ext>
            </a:extLst>
          </p:cNvPr>
          <p:cNvCxnSpPr/>
          <p:nvPr/>
        </p:nvCxnSpPr>
        <p:spPr>
          <a:xfrm>
            <a:off x="3215640" y="3060223"/>
            <a:ext cx="212737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A7A247-62D6-5313-A9D3-85A0E63C6CB1}"/>
              </a:ext>
            </a:extLst>
          </p:cNvPr>
          <p:cNvCxnSpPr/>
          <p:nvPr/>
        </p:nvCxnSpPr>
        <p:spPr>
          <a:xfrm>
            <a:off x="3215640" y="3791743"/>
            <a:ext cx="212737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FD0185-3FB1-14D7-6FD3-0CB261A1B33E}"/>
              </a:ext>
            </a:extLst>
          </p:cNvPr>
          <p:cNvCxnSpPr>
            <a:cxnSpLocks/>
          </p:cNvCxnSpPr>
          <p:nvPr/>
        </p:nvCxnSpPr>
        <p:spPr>
          <a:xfrm>
            <a:off x="5349240" y="3060223"/>
            <a:ext cx="0" cy="7375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DB9C3-C6F3-76C0-A935-DEA5EF14A60D}"/>
              </a:ext>
            </a:extLst>
          </p:cNvPr>
          <p:cNvCxnSpPr>
            <a:cxnSpLocks/>
          </p:cNvCxnSpPr>
          <p:nvPr/>
        </p:nvCxnSpPr>
        <p:spPr>
          <a:xfrm>
            <a:off x="3215640" y="3063240"/>
            <a:ext cx="0" cy="75279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35D8CB-5B51-D03F-5CEA-A0AC9A544F03}"/>
              </a:ext>
            </a:extLst>
          </p:cNvPr>
          <p:cNvCxnSpPr>
            <a:cxnSpLocks/>
          </p:cNvCxnSpPr>
          <p:nvPr/>
        </p:nvCxnSpPr>
        <p:spPr>
          <a:xfrm>
            <a:off x="3998097" y="3060223"/>
            <a:ext cx="0" cy="7375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29AD90E-1273-8193-26D4-C4310D02E31E}"/>
              </a:ext>
            </a:extLst>
          </p:cNvPr>
          <p:cNvSpPr/>
          <p:nvPr/>
        </p:nvSpPr>
        <p:spPr>
          <a:xfrm flipH="1">
            <a:off x="3526036" y="3287967"/>
            <a:ext cx="171606" cy="3556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9EBFC4-784B-6A16-CE6D-23B543D16EBC}"/>
              </a:ext>
            </a:extLst>
          </p:cNvPr>
          <p:cNvSpPr/>
          <p:nvPr/>
        </p:nvSpPr>
        <p:spPr>
          <a:xfrm flipH="1">
            <a:off x="4080255" y="3357272"/>
            <a:ext cx="114301" cy="136484"/>
          </a:xfrm>
          <a:prstGeom prst="rect">
            <a:avLst/>
          </a:prstGeom>
          <a:solidFill>
            <a:schemeClr val="tx1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E8D26-4D2F-37C7-8C13-16ED7703A1D7}"/>
              </a:ext>
            </a:extLst>
          </p:cNvPr>
          <p:cNvSpPr/>
          <p:nvPr/>
        </p:nvSpPr>
        <p:spPr>
          <a:xfrm rot="5400000" flipH="1">
            <a:off x="4841674" y="3074179"/>
            <a:ext cx="100849" cy="3047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74937E-50C1-5885-1BFD-2BAB5792582F}"/>
              </a:ext>
            </a:extLst>
          </p:cNvPr>
          <p:cNvSpPr/>
          <p:nvPr/>
        </p:nvSpPr>
        <p:spPr>
          <a:xfrm>
            <a:off x="4572000" y="3622758"/>
            <a:ext cx="542310" cy="9233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04E8E3-8F34-8094-E7C4-FBA1DE00A775}"/>
              </a:ext>
            </a:extLst>
          </p:cNvPr>
          <p:cNvSpPr/>
          <p:nvPr/>
        </p:nvSpPr>
        <p:spPr>
          <a:xfrm flipH="1">
            <a:off x="6370324" y="3276602"/>
            <a:ext cx="257086" cy="27671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02A06-6E7C-DCB7-B037-8FFDEFB3F4E8}"/>
              </a:ext>
            </a:extLst>
          </p:cNvPr>
          <p:cNvSpPr/>
          <p:nvPr/>
        </p:nvSpPr>
        <p:spPr>
          <a:xfrm>
            <a:off x="7780579" y="3172784"/>
            <a:ext cx="479706" cy="4795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70C38-E3FC-E619-A2A4-008B70ED0898}"/>
              </a:ext>
            </a:extLst>
          </p:cNvPr>
          <p:cNvSpPr txBox="1"/>
          <p:nvPr/>
        </p:nvSpPr>
        <p:spPr>
          <a:xfrm>
            <a:off x="5343013" y="1006120"/>
            <a:ext cx="15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NORTH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2B0F54-84C5-79BD-FDA6-E432F22C8D84}"/>
              </a:ext>
            </a:extLst>
          </p:cNvPr>
          <p:cNvSpPr txBox="1"/>
          <p:nvPr/>
        </p:nvSpPr>
        <p:spPr>
          <a:xfrm>
            <a:off x="10124842" y="2679032"/>
            <a:ext cx="120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EAST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90BB84-28DD-0085-473B-C2005053D924}"/>
              </a:ext>
            </a:extLst>
          </p:cNvPr>
          <p:cNvSpPr txBox="1"/>
          <p:nvPr/>
        </p:nvSpPr>
        <p:spPr>
          <a:xfrm>
            <a:off x="5320748" y="5518270"/>
            <a:ext cx="149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SOUTH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68D47A-3D0C-F177-54FE-CFEF50465A34}"/>
              </a:ext>
            </a:extLst>
          </p:cNvPr>
          <p:cNvSpPr txBox="1"/>
          <p:nvPr/>
        </p:nvSpPr>
        <p:spPr>
          <a:xfrm>
            <a:off x="771899" y="2799090"/>
            <a:ext cx="1315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WEST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ABD570-59D2-5500-C0F3-9A326258E922}"/>
              </a:ext>
            </a:extLst>
          </p:cNvPr>
          <p:cNvCxnSpPr>
            <a:cxnSpLocks/>
          </p:cNvCxnSpPr>
          <p:nvPr/>
        </p:nvCxnSpPr>
        <p:spPr>
          <a:xfrm flipH="1">
            <a:off x="6601469" y="1086744"/>
            <a:ext cx="1179110" cy="205073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961A7-32CE-3320-E95F-BF4583FE2D6B}"/>
              </a:ext>
            </a:extLst>
          </p:cNvPr>
          <p:cNvSpPr txBox="1"/>
          <p:nvPr/>
        </p:nvSpPr>
        <p:spPr>
          <a:xfrm>
            <a:off x="7611384" y="634158"/>
            <a:ext cx="149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Laver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0A4692-861C-BF18-A9C1-6BE09C348FC1}"/>
              </a:ext>
            </a:extLst>
          </p:cNvPr>
          <p:cNvCxnSpPr>
            <a:cxnSpLocks/>
          </p:cNvCxnSpPr>
          <p:nvPr/>
        </p:nvCxnSpPr>
        <p:spPr>
          <a:xfrm flipH="1" flipV="1">
            <a:off x="9805506" y="3546412"/>
            <a:ext cx="757804" cy="91870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ACFF7E-10C5-0DF5-9846-90F90F666EE6}"/>
              </a:ext>
            </a:extLst>
          </p:cNvPr>
          <p:cNvSpPr txBox="1"/>
          <p:nvPr/>
        </p:nvSpPr>
        <p:spPr>
          <a:xfrm>
            <a:off x="10166798" y="4465115"/>
            <a:ext cx="1640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Entrance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Veil/Curtain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B6CE6C-F49C-B71C-8D53-D88843BB5AD9}"/>
              </a:ext>
            </a:extLst>
          </p:cNvPr>
          <p:cNvCxnSpPr>
            <a:cxnSpLocks/>
          </p:cNvCxnSpPr>
          <p:nvPr/>
        </p:nvCxnSpPr>
        <p:spPr>
          <a:xfrm flipH="1" flipV="1">
            <a:off x="8136182" y="3791743"/>
            <a:ext cx="1554858" cy="177707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9149FE8-7EC4-C009-0FD9-6179CA48F79B}"/>
              </a:ext>
            </a:extLst>
          </p:cNvPr>
          <p:cNvSpPr txBox="1"/>
          <p:nvPr/>
        </p:nvSpPr>
        <p:spPr>
          <a:xfrm>
            <a:off x="8946874" y="5538460"/>
            <a:ext cx="160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Bronze Altar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672A05-F2B1-8B66-6CEA-3B0A0E0FD7B4}"/>
              </a:ext>
            </a:extLst>
          </p:cNvPr>
          <p:cNvCxnSpPr>
            <a:cxnSpLocks/>
          </p:cNvCxnSpPr>
          <p:nvPr/>
        </p:nvCxnSpPr>
        <p:spPr>
          <a:xfrm flipH="1" flipV="1">
            <a:off x="5121761" y="3831841"/>
            <a:ext cx="2252407" cy="15282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893B25B-9AB0-1A65-5CC7-F709513A74D7}"/>
              </a:ext>
            </a:extLst>
          </p:cNvPr>
          <p:cNvSpPr txBox="1"/>
          <p:nvPr/>
        </p:nvSpPr>
        <p:spPr>
          <a:xfrm>
            <a:off x="6810288" y="5314993"/>
            <a:ext cx="16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Candlestick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4ED9A7-4CA2-9753-9708-07407006CD21}"/>
              </a:ext>
            </a:extLst>
          </p:cNvPr>
          <p:cNvCxnSpPr>
            <a:cxnSpLocks/>
          </p:cNvCxnSpPr>
          <p:nvPr/>
        </p:nvCxnSpPr>
        <p:spPr>
          <a:xfrm flipV="1">
            <a:off x="4226341" y="3983574"/>
            <a:ext cx="317708" cy="13949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055F8CC-8D2E-A5C0-4234-F4CA9E0178F5}"/>
              </a:ext>
            </a:extLst>
          </p:cNvPr>
          <p:cNvSpPr txBox="1"/>
          <p:nvPr/>
        </p:nvSpPr>
        <p:spPr>
          <a:xfrm>
            <a:off x="3384273" y="5401370"/>
            <a:ext cx="149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Holy Place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EA7B88-2B57-871B-3588-4EBC51349910}"/>
              </a:ext>
            </a:extLst>
          </p:cNvPr>
          <p:cNvCxnSpPr>
            <a:cxnSpLocks/>
          </p:cNvCxnSpPr>
          <p:nvPr/>
        </p:nvCxnSpPr>
        <p:spPr>
          <a:xfrm flipV="1">
            <a:off x="1628690" y="5291599"/>
            <a:ext cx="1077630" cy="15250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D7D4A7-F1BD-E397-0DB8-8A752B866E8D}"/>
              </a:ext>
            </a:extLst>
          </p:cNvPr>
          <p:cNvSpPr txBox="1"/>
          <p:nvPr/>
        </p:nvSpPr>
        <p:spPr>
          <a:xfrm>
            <a:off x="137160" y="5090160"/>
            <a:ext cx="149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Outer Court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3A6EE7-2B5F-A1CD-0113-3FAE0BB09CC7}"/>
              </a:ext>
            </a:extLst>
          </p:cNvPr>
          <p:cNvSpPr txBox="1"/>
          <p:nvPr/>
        </p:nvSpPr>
        <p:spPr>
          <a:xfrm>
            <a:off x="137160" y="3791743"/>
            <a:ext cx="149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Most Holy Place 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5E94B53-D444-ACB3-0F28-9010DE7E01D1}"/>
              </a:ext>
            </a:extLst>
          </p:cNvPr>
          <p:cNvCxnSpPr>
            <a:cxnSpLocks/>
          </p:cNvCxnSpPr>
          <p:nvPr/>
        </p:nvCxnSpPr>
        <p:spPr>
          <a:xfrm flipV="1">
            <a:off x="1654847" y="3681268"/>
            <a:ext cx="1375922" cy="337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8EAD1A-9824-1DBA-405C-25527043E6F2}"/>
              </a:ext>
            </a:extLst>
          </p:cNvPr>
          <p:cNvCxnSpPr>
            <a:cxnSpLocks/>
          </p:cNvCxnSpPr>
          <p:nvPr/>
        </p:nvCxnSpPr>
        <p:spPr>
          <a:xfrm>
            <a:off x="1812853" y="2029600"/>
            <a:ext cx="1571420" cy="13359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B6D5FB2-A7AE-05B5-6FAA-ABAE7BE35809}"/>
              </a:ext>
            </a:extLst>
          </p:cNvPr>
          <p:cNvSpPr txBox="1"/>
          <p:nvPr/>
        </p:nvSpPr>
        <p:spPr>
          <a:xfrm>
            <a:off x="315701" y="1634795"/>
            <a:ext cx="149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Ark of the Covenant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FCD2F9C-538C-401A-C2E4-9D86F2897554}"/>
              </a:ext>
            </a:extLst>
          </p:cNvPr>
          <p:cNvCxnSpPr>
            <a:cxnSpLocks/>
          </p:cNvCxnSpPr>
          <p:nvPr/>
        </p:nvCxnSpPr>
        <p:spPr>
          <a:xfrm>
            <a:off x="2918200" y="1422206"/>
            <a:ext cx="1200248" cy="18409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B987BE7-D490-83A6-1DB9-636AA5556F17}"/>
              </a:ext>
            </a:extLst>
          </p:cNvPr>
          <p:cNvSpPr txBox="1"/>
          <p:nvPr/>
        </p:nvSpPr>
        <p:spPr>
          <a:xfrm>
            <a:off x="1696693" y="710604"/>
            <a:ext cx="149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Altar of Incense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619427-F704-351E-A0E7-1B9B31A62C9A}"/>
              </a:ext>
            </a:extLst>
          </p:cNvPr>
          <p:cNvCxnSpPr>
            <a:cxnSpLocks/>
          </p:cNvCxnSpPr>
          <p:nvPr/>
        </p:nvCxnSpPr>
        <p:spPr>
          <a:xfrm>
            <a:off x="4286783" y="1402623"/>
            <a:ext cx="435597" cy="14770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8123849-0E25-0175-98CD-9322E272DC9B}"/>
              </a:ext>
            </a:extLst>
          </p:cNvPr>
          <p:cNvSpPr txBox="1"/>
          <p:nvPr/>
        </p:nvSpPr>
        <p:spPr>
          <a:xfrm>
            <a:off x="3587290" y="710042"/>
            <a:ext cx="159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 of Shewbread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FEF51E-9268-E2B8-FE73-14DC217946AE}"/>
              </a:ext>
            </a:extLst>
          </p:cNvPr>
          <p:cNvSpPr txBox="1"/>
          <p:nvPr/>
        </p:nvSpPr>
        <p:spPr>
          <a:xfrm>
            <a:off x="11566376" y="6384941"/>
            <a:ext cx="382790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6A223A-88E5-B87F-50FF-DE0EB1B703DE}"/>
              </a:ext>
            </a:extLst>
          </p:cNvPr>
          <p:cNvSpPr txBox="1"/>
          <p:nvPr/>
        </p:nvSpPr>
        <p:spPr>
          <a:xfrm>
            <a:off x="5221287" y="554935"/>
            <a:ext cx="167640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2013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B30EE5-7D12-4ACD-B5C8-A75EE0987065}"/>
              </a:ext>
            </a:extLst>
          </p:cNvPr>
          <p:cNvSpPr txBox="1"/>
          <p:nvPr/>
        </p:nvSpPr>
        <p:spPr>
          <a:xfrm>
            <a:off x="0" y="152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PATTERN OF </a:t>
            </a:r>
            <a:r>
              <a:rPr lang="en-GB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TABERNACLE</a:t>
            </a:r>
            <a:endParaRPr lang="en-GB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2F43F-9214-4C0F-8F37-010F7DE7ECD4}"/>
              </a:ext>
            </a:extLst>
          </p:cNvPr>
          <p:cNvSpPr txBox="1"/>
          <p:nvPr/>
        </p:nvSpPr>
        <p:spPr>
          <a:xfrm>
            <a:off x="6934200" y="871508"/>
            <a:ext cx="4922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Plans - carried out in detail by Moses and the people – Exodus chapters 35-40</a:t>
            </a:r>
          </a:p>
          <a:p>
            <a:pPr algn="ctr"/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4C697-C0A9-4096-B449-28D88822F34F}"/>
              </a:ext>
            </a:extLst>
          </p:cNvPr>
          <p:cNvSpPr txBox="1"/>
          <p:nvPr/>
        </p:nvSpPr>
        <p:spPr>
          <a:xfrm>
            <a:off x="8058519" y="2814971"/>
            <a:ext cx="3822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Authority for using the Tabernacle for Spiritual lessons -</a:t>
            </a:r>
          </a:p>
          <a:p>
            <a:pPr algn="just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8:5; 9:8; </a:t>
            </a:r>
          </a:p>
          <a:p>
            <a:pPr algn="just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10: 19-22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D2059C-C7D9-411D-9628-ECF0C51F6E73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t="31773" r="26531" b="21645"/>
          <a:stretch/>
        </p:blipFill>
        <p:spPr bwMode="auto">
          <a:xfrm>
            <a:off x="5706111" y="3515156"/>
            <a:ext cx="224789" cy="15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067CFA-5C36-4250-857D-627E65F5C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11" y="2745528"/>
            <a:ext cx="3733800" cy="2108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D0877-88C1-4E5E-9DF2-97ABA5C878FB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t="31773" r="26531" b="21645"/>
          <a:stretch/>
        </p:blipFill>
        <p:spPr bwMode="auto">
          <a:xfrm>
            <a:off x="5895657" y="3391301"/>
            <a:ext cx="224789" cy="309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507113" y="6174851"/>
            <a:ext cx="358775" cy="338554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BC4B9-63B1-4F29-9540-A6D9E64A6126}"/>
              </a:ext>
            </a:extLst>
          </p:cNvPr>
          <p:cNvSpPr txBox="1"/>
          <p:nvPr/>
        </p:nvSpPr>
        <p:spPr>
          <a:xfrm>
            <a:off x="350520" y="838200"/>
            <a:ext cx="4556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Plans - given in detail by God – Exodus chapters 25-31 – starting with the Ark of the Covenant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40BCD-B8AC-38B7-34FC-F3A764EB1117}"/>
              </a:ext>
            </a:extLst>
          </p:cNvPr>
          <p:cNvSpPr txBox="1"/>
          <p:nvPr/>
        </p:nvSpPr>
        <p:spPr>
          <a:xfrm>
            <a:off x="17704" y="542212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 - One CUBIT was the measurement from the tip of the big finger to the elbow, which is about ½ a metre.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49C7B-6382-15A1-4FCC-C1C3B9873B48}"/>
              </a:ext>
            </a:extLst>
          </p:cNvPr>
          <p:cNvSpPr txBox="1"/>
          <p:nvPr/>
        </p:nvSpPr>
        <p:spPr>
          <a:xfrm>
            <a:off x="206478" y="2810767"/>
            <a:ext cx="3203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Tabernacle speaks to the Christian believer of the LORD JESUS CHRIST </a:t>
            </a:r>
          </a:p>
        </p:txBody>
      </p:sp>
    </p:spTree>
    <p:extLst>
      <p:ext uri="{BB962C8B-B14F-4D97-AF65-F5344CB8AC3E}">
        <p14:creationId xmlns:p14="http://schemas.microsoft.com/office/powerpoint/2010/main" val="30372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5" grpId="0"/>
      <p:bldP spid="5" grpId="1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264207-8C1D-4604-8D00-9BDAC28AD9C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TABLE OF SHEWBREAD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(Exodus 25: 23-30; 37: 10-16)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B9CBE-95AC-4856-95A9-6EC379F36956}"/>
              </a:ext>
            </a:extLst>
          </p:cNvPr>
          <p:cNvSpPr txBox="1"/>
          <p:nvPr/>
        </p:nvSpPr>
        <p:spPr>
          <a:xfrm>
            <a:off x="0" y="1173480"/>
            <a:ext cx="1219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SIZE: 2 cubits long x 1 cubit wide x 1 ½ cubits high. </a:t>
            </a:r>
          </a:p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of acacia wood, overlaid with gold.</a:t>
            </a:r>
          </a:p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Four rings for the two carrying poles – made from acacia wood, overlain with gold.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2865F-192F-49C7-8C67-7A6D2D9E12A0}"/>
              </a:ext>
            </a:extLst>
          </p:cNvPr>
          <p:cNvSpPr txBox="1"/>
          <p:nvPr/>
        </p:nvSpPr>
        <p:spPr>
          <a:xfrm>
            <a:off x="0" y="5397310"/>
            <a:ext cx="12192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POSITION &amp; PURPOSE: The table was place on the north side of the Holy Place, before reaching the inner veil. Only the Priests were allowed there.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table was to hold the shewbread.</a:t>
            </a:r>
          </a:p>
        </p:txBody>
      </p:sp>
      <p:pic>
        <p:nvPicPr>
          <p:cNvPr id="13" name="Picture 12" descr="A person standing next to a table&#10;&#10;Description automatically generated with low confidence">
            <a:extLst>
              <a:ext uri="{FF2B5EF4-FFF2-40B4-BE49-F238E27FC236}">
                <a16:creationId xmlns:a16="http://schemas.microsoft.com/office/drawing/2014/main" id="{73C8DB94-2D79-4C37-B6E2-02C21B57E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/>
          <a:stretch/>
        </p:blipFill>
        <p:spPr>
          <a:xfrm>
            <a:off x="4238239" y="2407919"/>
            <a:ext cx="3696195" cy="207264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396248" y="6309978"/>
            <a:ext cx="40628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C4A67-4739-1BCE-C54E-C0500B7B64CB}"/>
              </a:ext>
            </a:extLst>
          </p:cNvPr>
          <p:cNvSpPr txBox="1"/>
          <p:nvPr/>
        </p:nvSpPr>
        <p:spPr>
          <a:xfrm>
            <a:off x="0" y="448940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VESSELS: All dishes, bowls, spoons covers and jugs – all made of gold. No more bronze – sin judged is not to be reflected upon.</a:t>
            </a:r>
          </a:p>
        </p:txBody>
      </p:sp>
    </p:spTree>
    <p:extLst>
      <p:ext uri="{BB962C8B-B14F-4D97-AF65-F5344CB8AC3E}">
        <p14:creationId xmlns:p14="http://schemas.microsoft.com/office/powerpoint/2010/main" val="34295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264207-8C1D-4604-8D00-9BDAC28AD9C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TABLE OF SHEWBREAD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(Leviticus 24: 5-9)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B9CBE-95AC-4856-95A9-6EC379F36956}"/>
              </a:ext>
            </a:extLst>
          </p:cNvPr>
          <p:cNvSpPr txBox="1"/>
          <p:nvPr/>
        </p:nvSpPr>
        <p:spPr>
          <a:xfrm>
            <a:off x="0" y="94488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SHEWBREAD: Consisted of 12 loaves, or cakes, arranged in 2 rows of six. </a:t>
            </a:r>
          </a:p>
          <a:p>
            <a:pPr algn="ctr"/>
            <a:r>
              <a:rPr lang="en-GB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‘Shewbread’, means - ‘the Bread of the presence’.</a:t>
            </a:r>
          </a:p>
          <a:p>
            <a:pPr algn="ctr"/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Shewbread was made using fine flour, and baked with fire. </a:t>
            </a:r>
          </a:p>
          <a:p>
            <a:pPr algn="ctr"/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leaven (yeast) was used. </a:t>
            </a:r>
          </a:p>
        </p:txBody>
      </p:sp>
      <p:pic>
        <p:nvPicPr>
          <p:cNvPr id="10" name="Picture 9" descr="A person standing next to a table&#10;&#10;Description automatically generated with low confidence">
            <a:extLst>
              <a:ext uri="{FF2B5EF4-FFF2-40B4-BE49-F238E27FC236}">
                <a16:creationId xmlns:a16="http://schemas.microsoft.com/office/drawing/2014/main" id="{B56BC041-8BC4-421C-8F59-227D5643A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/>
          <a:stretch/>
        </p:blipFill>
        <p:spPr>
          <a:xfrm>
            <a:off x="4238239" y="2407919"/>
            <a:ext cx="3696195" cy="2072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874DA-F8C6-4DFD-9CA9-955937C9A21A}"/>
              </a:ext>
            </a:extLst>
          </p:cNvPr>
          <p:cNvSpPr txBox="1"/>
          <p:nvPr/>
        </p:nvSpPr>
        <p:spPr>
          <a:xfrm>
            <a:off x="0" y="605263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is the Bread of Life (John 6:35) to the believer priest. He is the sinless One (no leaven). We feed on Him for the maintenance of spiritual life – in the Holy place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488302" y="6426579"/>
            <a:ext cx="39325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1EFA2-2DC1-5F84-32C8-C8C2D32924B6}"/>
              </a:ext>
            </a:extLst>
          </p:cNvPr>
          <p:cNvSpPr txBox="1"/>
          <p:nvPr/>
        </p:nvSpPr>
        <p:spPr>
          <a:xfrm>
            <a:off x="0" y="44776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Frankincense was put on each row. This was not incense, although it formed one of the ingredients of incense (Exodus 30: 34).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343D2-74D2-2390-6837-830A5B46EE4C}"/>
              </a:ext>
            </a:extLst>
          </p:cNvPr>
          <p:cNvSpPr txBox="1"/>
          <p:nvPr/>
        </p:nvSpPr>
        <p:spPr>
          <a:xfrm>
            <a:off x="0" y="5250422"/>
            <a:ext cx="1214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Shewbread was changed each Sabbath day. 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which was removed was eaten by Aaron and his sons.</a:t>
            </a:r>
            <a:endParaRPr lang="en-GB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473C81-C24A-47B9-8E3D-23BCAC878CE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GOLDEN CANDLESTICK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(Exodus 25: 31-40; 27: 20-21; 30: 7-8; 37: 17-24; Leviticus 24: 1-4)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5CCC5-929C-4DEB-BE42-8A0EA2B85236}"/>
              </a:ext>
            </a:extLst>
          </p:cNvPr>
          <p:cNvSpPr txBox="1"/>
          <p:nvPr/>
        </p:nvSpPr>
        <p:spPr>
          <a:xfrm>
            <a:off x="0" y="86308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DETAILS – No size given. Made out of a talent of hammered pure gold. It consisted of a main shaft with 6 branches in pairs – a total of 7 lamps. There was also ornamental work on each branch.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FE848-A7FE-4999-9749-8D2C11FF148D}"/>
              </a:ext>
            </a:extLst>
          </p:cNvPr>
          <p:cNvSpPr txBox="1"/>
          <p:nvPr/>
        </p:nvSpPr>
        <p:spPr>
          <a:xfrm>
            <a:off x="0" y="58724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FUEL – Pure olive oil – pressed olives. A continual supply required. Trimmed and lit by the high priest (Aaron) – Exodus 30: 8.</a:t>
            </a:r>
          </a:p>
        </p:txBody>
      </p:sp>
      <p:pic>
        <p:nvPicPr>
          <p:cNvPr id="6" name="Picture 5" descr="A picture containing text, candelabrum&#10;&#10;Description automatically generated">
            <a:extLst>
              <a:ext uri="{FF2B5EF4-FFF2-40B4-BE49-F238E27FC236}">
                <a16:creationId xmlns:a16="http://schemas.microsoft.com/office/drawing/2014/main" id="{67FBEDA8-69B8-4C18-B571-36FB5A36C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1" b="-1"/>
          <a:stretch/>
        </p:blipFill>
        <p:spPr>
          <a:xfrm>
            <a:off x="3751176" y="1847377"/>
            <a:ext cx="4622802" cy="3163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390111" y="6395894"/>
            <a:ext cx="412422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E006E-02A7-7B0B-21F9-150A791F7EB9}"/>
              </a:ext>
            </a:extLst>
          </p:cNvPr>
          <p:cNvSpPr txBox="1"/>
          <p:nvPr/>
        </p:nvSpPr>
        <p:spPr>
          <a:xfrm>
            <a:off x="0" y="526434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INTRUMENTS – Snuffers, tongs and vessels, all of gold.</a:t>
            </a:r>
          </a:p>
        </p:txBody>
      </p:sp>
    </p:spTree>
    <p:extLst>
      <p:ext uri="{BB962C8B-B14F-4D97-AF65-F5344CB8AC3E}">
        <p14:creationId xmlns:p14="http://schemas.microsoft.com/office/powerpoint/2010/main" val="743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473C81-C24A-47B9-8E3D-23BCAC878CE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GOLDEN CANDLESTICK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(Exodus 25: 37; 40: 24)</a:t>
            </a:r>
          </a:p>
        </p:txBody>
      </p:sp>
      <p:pic>
        <p:nvPicPr>
          <p:cNvPr id="4" name="Picture 3" descr="A picture containing text, candelabrum&#10;&#10;Description automatically generated">
            <a:extLst>
              <a:ext uri="{FF2B5EF4-FFF2-40B4-BE49-F238E27FC236}">
                <a16:creationId xmlns:a16="http://schemas.microsoft.com/office/drawing/2014/main" id="{AB693C2C-4796-4093-A4E2-F7A5DBEDF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1" b="-1"/>
          <a:stretch/>
        </p:blipFill>
        <p:spPr>
          <a:xfrm>
            <a:off x="3762974" y="1847377"/>
            <a:ext cx="4622802" cy="3163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F5CCC5-929C-4DEB-BE42-8A0EA2B85236}"/>
              </a:ext>
            </a:extLst>
          </p:cNvPr>
          <p:cNvSpPr txBox="1"/>
          <p:nvPr/>
        </p:nvSpPr>
        <p:spPr>
          <a:xfrm>
            <a:off x="0" y="83358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POSITION - It was place in the Holy Place, on the south side, opposite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Table of Shewbread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FE848-A7FE-4999-9749-8D2C11FF148D}"/>
              </a:ext>
            </a:extLst>
          </p:cNvPr>
          <p:cNvSpPr txBox="1"/>
          <p:nvPr/>
        </p:nvSpPr>
        <p:spPr>
          <a:xfrm>
            <a:off x="0" y="5209441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MEANING – Christ is the Light of the World (John 9:5). The oil represents the Holy Spirit . The Glory of God is revealed by the Holy Spirit through Christ.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453579" y="304673"/>
            <a:ext cx="37717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E41E2-B7E1-F9CE-A344-2549404EB6C5}"/>
              </a:ext>
            </a:extLst>
          </p:cNvPr>
          <p:cNvSpPr txBox="1"/>
          <p:nvPr/>
        </p:nvSpPr>
        <p:spPr>
          <a:xfrm>
            <a:off x="0" y="15633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– To give light in the Holy Place  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1761F-313D-0F63-31EB-3E8D6014B186}"/>
              </a:ext>
            </a:extLst>
          </p:cNvPr>
          <p:cNvSpPr txBox="1"/>
          <p:nvPr/>
        </p:nvSpPr>
        <p:spPr>
          <a:xfrm>
            <a:off x="0" y="6229725"/>
            <a:ext cx="121349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Gold beaten into shape – Isaiah 53: 10; Hebrews 2: 10. Last blow made it perfect.</a:t>
            </a:r>
          </a:p>
        </p:txBody>
      </p:sp>
    </p:spTree>
    <p:extLst>
      <p:ext uri="{BB962C8B-B14F-4D97-AF65-F5344CB8AC3E}">
        <p14:creationId xmlns:p14="http://schemas.microsoft.com/office/powerpoint/2010/main" val="37543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7EDE5-1675-4F65-8597-CCA72A1CA822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ALTAR OF INCENSE or THE GOLDEN ALTAR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30: 1-10, 34-38; 37: 25-29,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C8E262-E59A-4B24-8BA1-2CC0943A4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45" y="2240289"/>
            <a:ext cx="4680000" cy="27566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D64E68-6ABC-4A3A-95E3-790305EB0A60}"/>
              </a:ext>
            </a:extLst>
          </p:cNvPr>
          <p:cNvSpPr txBox="1"/>
          <p:nvPr/>
        </p:nvSpPr>
        <p:spPr>
          <a:xfrm>
            <a:off x="0" y="80772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DETAILS – It was 1 cubit square by 2 cubits high made of acacia wood and covered with gold. It was decorated with a golden crown, and had a horn on each corner. It was fitted with golden rings, through which 2 poles of acacia wood covered with gold, were used for carrying. 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3E48F36-DDAC-18FA-EC68-6EBBDAA2C9B4}"/>
              </a:ext>
            </a:extLst>
          </p:cNvPr>
          <p:cNvSpPr txBox="1"/>
          <p:nvPr/>
        </p:nvSpPr>
        <p:spPr>
          <a:xfrm>
            <a:off x="11482165" y="6323276"/>
            <a:ext cx="37681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60234-4689-0227-C4EA-9429C04DC1F3}"/>
              </a:ext>
            </a:extLst>
          </p:cNvPr>
          <p:cNvSpPr txBox="1"/>
          <p:nvPr/>
        </p:nvSpPr>
        <p:spPr>
          <a:xfrm>
            <a:off x="17672" y="5011628"/>
            <a:ext cx="12192000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POSITION – In the Holy Place, in front of the veil that led to the Most Holy Place.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B1317-7D80-2128-31F0-11AC2F853DB5}"/>
              </a:ext>
            </a:extLst>
          </p:cNvPr>
          <p:cNvSpPr txBox="1"/>
          <p:nvPr/>
        </p:nvSpPr>
        <p:spPr>
          <a:xfrm>
            <a:off x="0" y="567517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PURPOSE – For the burning of Incense (NOT for sacrifice)</a:t>
            </a:r>
          </a:p>
        </p:txBody>
      </p:sp>
    </p:spTree>
    <p:extLst>
      <p:ext uri="{BB962C8B-B14F-4D97-AF65-F5344CB8AC3E}">
        <p14:creationId xmlns:p14="http://schemas.microsoft.com/office/powerpoint/2010/main" val="12528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5" grpId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6657</TotalTime>
  <Words>1659</Words>
  <Application>Microsoft Office PowerPoint</Application>
  <PresentationFormat>Widescreen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Freestyle Script</vt:lpstr>
      <vt:lpstr>Garamond</vt:lpstr>
      <vt:lpstr>MV Boli</vt:lpstr>
      <vt:lpstr>Organic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 Stapleton</cp:lastModifiedBy>
  <cp:revision>133</cp:revision>
  <dcterms:created xsi:type="dcterms:W3CDTF">2021-09-20T16:03:20Z</dcterms:created>
  <dcterms:modified xsi:type="dcterms:W3CDTF">2024-05-10T18:46:03Z</dcterms:modified>
</cp:coreProperties>
</file>