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69" r:id="rId2"/>
    <p:sldId id="295" r:id="rId3"/>
    <p:sldId id="330" r:id="rId4"/>
    <p:sldId id="257" r:id="rId5"/>
    <p:sldId id="328" r:id="rId6"/>
    <p:sldId id="300" r:id="rId7"/>
    <p:sldId id="327" r:id="rId8"/>
    <p:sldId id="304" r:id="rId9"/>
    <p:sldId id="305" r:id="rId10"/>
    <p:sldId id="306" r:id="rId11"/>
    <p:sldId id="308" r:id="rId12"/>
    <p:sldId id="310" r:id="rId13"/>
    <p:sldId id="311" r:id="rId14"/>
    <p:sldId id="312" r:id="rId15"/>
    <p:sldId id="313" r:id="rId16"/>
    <p:sldId id="314" r:id="rId17"/>
    <p:sldId id="33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E"/>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73" d="100"/>
          <a:sy n="73" d="100"/>
        </p:scale>
        <p:origin x="72" y="85"/>
      </p:cViewPr>
      <p:guideLst>
        <p:guide orient="horz" pos="2205"/>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C6B72509-FA94-4D48-9321-4ABB5A31934E}"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36404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5FC9FF-9D4B-434E-BF5C-CF698322EC4E}" type="datetimeFigureOut">
              <a:rPr lang="en-GB" smtClean="0"/>
              <a:t>09/05/2024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B72509-FA94-4D48-9321-4ABB5A31934E}" type="slidenum">
              <a:rPr lang="en-GB" smtClean="0"/>
              <a:t>‹#›</a:t>
            </a:fld>
            <a:endParaRPr lang="en-GB"/>
          </a:p>
        </p:txBody>
      </p:sp>
    </p:spTree>
    <p:extLst>
      <p:ext uri="{BB962C8B-B14F-4D97-AF65-F5344CB8AC3E}">
        <p14:creationId xmlns:p14="http://schemas.microsoft.com/office/powerpoint/2010/main" val="169861431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538766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86461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spTree>
    <p:extLst>
      <p:ext uri="{BB962C8B-B14F-4D97-AF65-F5344CB8AC3E}">
        <p14:creationId xmlns:p14="http://schemas.microsoft.com/office/powerpoint/2010/main" val="14496758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939884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15099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1806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41706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spTree>
    <p:extLst>
      <p:ext uri="{BB962C8B-B14F-4D97-AF65-F5344CB8AC3E}">
        <p14:creationId xmlns:p14="http://schemas.microsoft.com/office/powerpoint/2010/main" val="59253099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FC9FF-9D4B-434E-BF5C-CF698322EC4E}" type="datetimeFigureOut">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B72509-FA94-4D48-9321-4ABB5A31934E}"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59016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5FC9FF-9D4B-434E-BF5C-CF698322EC4E}" type="datetimeFigureOut">
              <a:rPr lang="en-GB" smtClean="0"/>
              <a:t>09/05/2024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B72509-FA94-4D48-9321-4ABB5A31934E}" type="slidenum">
              <a:rPr lang="en-GB" smtClean="0"/>
              <a:t>‹#›</a:t>
            </a:fld>
            <a:endParaRPr lang="en-GB"/>
          </a:p>
        </p:txBody>
      </p:sp>
    </p:spTree>
    <p:extLst>
      <p:ext uri="{BB962C8B-B14F-4D97-AF65-F5344CB8AC3E}">
        <p14:creationId xmlns:p14="http://schemas.microsoft.com/office/powerpoint/2010/main" val="117429349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5FC9FF-9D4B-434E-BF5C-CF698322EC4E}" type="datetimeFigureOut">
              <a:rPr lang="en-GB" smtClean="0"/>
              <a:t>09/05/2024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B72509-FA94-4D48-9321-4ABB5A31934E}"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573706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5FC9FF-9D4B-434E-BF5C-CF698322EC4E}" type="datetimeFigureOut">
              <a:rPr lang="en-GB" smtClean="0"/>
              <a:t>09/05/2024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B72509-FA94-4D48-9321-4ABB5A31934E}"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103078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FC9FF-9D4B-434E-BF5C-CF698322EC4E}" type="datetimeFigureOut">
              <a:rPr lang="en-GB" smtClean="0"/>
              <a:t>09/05/2024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B72509-FA94-4D48-9321-4ABB5A31934E}" type="slidenum">
              <a:rPr lang="en-GB" smtClean="0"/>
              <a:t>‹#›</a:t>
            </a:fld>
            <a:endParaRPr lang="en-GB"/>
          </a:p>
        </p:txBody>
      </p:sp>
    </p:spTree>
    <p:extLst>
      <p:ext uri="{BB962C8B-B14F-4D97-AF65-F5344CB8AC3E}">
        <p14:creationId xmlns:p14="http://schemas.microsoft.com/office/powerpoint/2010/main" val="2449102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5FC9FF-9D4B-434E-BF5C-CF698322EC4E}" type="datetimeFigureOut">
              <a:rPr lang="en-GB" smtClean="0"/>
              <a:t>09/05/2024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B72509-FA94-4D48-9321-4ABB5A31934E}"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346224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5FC9FF-9D4B-434E-BF5C-CF698322EC4E}" type="datetimeFigureOut">
              <a:rPr lang="en-GB" smtClean="0"/>
              <a:t>09/05/2024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B72509-FA94-4D48-9321-4ABB5A31934E}" type="slidenum">
              <a:rPr lang="en-GB" smtClean="0"/>
              <a:t>‹#›</a:t>
            </a:fld>
            <a:endParaRPr lang="en-GB"/>
          </a:p>
        </p:txBody>
      </p:sp>
    </p:spTree>
    <p:extLst>
      <p:ext uri="{BB962C8B-B14F-4D97-AF65-F5344CB8AC3E}">
        <p14:creationId xmlns:p14="http://schemas.microsoft.com/office/powerpoint/2010/main" val="374290253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5FC9FF-9D4B-434E-BF5C-CF698322EC4E}" type="datetimeFigureOut">
              <a:rPr lang="en-GB" smtClean="0"/>
              <a:t>09/05/2024</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6B72509-FA94-4D48-9321-4ABB5A31934E}" type="slidenum">
              <a:rPr lang="en-GB" smtClean="0"/>
              <a:t>‹#›</a:t>
            </a:fld>
            <a:endParaRPr lang="en-GB"/>
          </a:p>
        </p:txBody>
      </p:sp>
    </p:spTree>
    <p:extLst>
      <p:ext uri="{BB962C8B-B14F-4D97-AF65-F5344CB8AC3E}">
        <p14:creationId xmlns:p14="http://schemas.microsoft.com/office/powerpoint/2010/main" val="9662776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Rot="1" noChangeArrowheads="1"/>
          </p:cNvSpPr>
          <p:nvPr>
            <p:ph type="ctrTitle"/>
          </p:nvPr>
        </p:nvSpPr>
        <p:spPr>
          <a:xfrm>
            <a:off x="2209800" y="260648"/>
            <a:ext cx="7772400" cy="5913140"/>
          </a:xfrm>
        </p:spPr>
        <p:txBody>
          <a:bodyPr/>
          <a:lstStyle/>
          <a:p>
            <a:pPr eaLnBrk="1" hangingPunct="1">
              <a:defRPr/>
            </a:pPr>
            <a:r>
              <a:rPr lang="en-GB" altLang="en-US" sz="3600" b="1" dirty="0">
                <a:solidFill>
                  <a:schemeClr val="bg1"/>
                </a:solidFill>
                <a:latin typeface="Freestyle Script" panose="030804020302050B0404" pitchFamily="66" charset="0"/>
              </a:rPr>
              <a:t> </a:t>
            </a:r>
            <a:endParaRPr lang="en-US" altLang="en-US" sz="2800" b="1" dirty="0">
              <a:solidFill>
                <a:schemeClr val="bg1"/>
              </a:solidFill>
              <a:effectLst>
                <a:outerShdw blurRad="38100" dist="38100" dir="2700000" algn="tl">
                  <a:srgbClr val="FFFFFF"/>
                </a:outerShdw>
              </a:effectLst>
              <a:latin typeface="Freestyle Script" panose="030804020302050B0404" pitchFamily="66" charset="0"/>
            </a:endParaRPr>
          </a:p>
        </p:txBody>
      </p:sp>
      <p:sp>
        <p:nvSpPr>
          <p:cNvPr id="4" name="TextBox 3"/>
          <p:cNvSpPr txBox="1"/>
          <p:nvPr/>
        </p:nvSpPr>
        <p:spPr>
          <a:xfrm>
            <a:off x="9840914" y="6173789"/>
            <a:ext cx="358775" cy="338137"/>
          </a:xfrm>
          <a:prstGeom prst="rect">
            <a:avLst/>
          </a:prstGeom>
          <a:solidFill>
            <a:srgbClr val="FF0000"/>
          </a:solidFill>
        </p:spPr>
        <p:txBody>
          <a:bodyPr>
            <a:spAutoFit/>
          </a:body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a:t>
            </a:r>
          </a:p>
        </p:txBody>
      </p:sp>
      <p:sp>
        <p:nvSpPr>
          <p:cNvPr id="12" name="TextBox 11"/>
          <p:cNvSpPr txBox="1"/>
          <p:nvPr/>
        </p:nvSpPr>
        <p:spPr>
          <a:xfrm>
            <a:off x="0" y="708008"/>
            <a:ext cx="12192000" cy="5693866"/>
          </a:xfrm>
          <a:prstGeom prst="rect">
            <a:avLst/>
          </a:prstGeom>
          <a:noFill/>
        </p:spPr>
        <p:txBody>
          <a:bodyPr wrap="square">
            <a:spAutoFit/>
          </a:bodyPr>
          <a:lstStyle/>
          <a:p>
            <a:pPr algn="ctr">
              <a:defRPr/>
            </a:pPr>
            <a:r>
              <a:rPr lang="en-GB" sz="28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following Bible presentation includes notes and illustrations by the </a:t>
            </a:r>
          </a:p>
          <a:p>
            <a:pPr algn="ctr">
              <a:defRPr/>
            </a:pPr>
            <a:r>
              <a:rPr lang="en-GB" sz="28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Rev L G Stapleton</a:t>
            </a:r>
          </a:p>
          <a:p>
            <a:pPr algn="ctr">
              <a:defRPr/>
            </a:pPr>
            <a:endParaRPr lang="en-GB" sz="28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It also contains Colour Plates from the book – “Christ in the Tabernacle” (1877), </a:t>
            </a: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by Frank H White</a:t>
            </a:r>
          </a:p>
          <a:p>
            <a:pPr algn="ctr">
              <a:defRPr/>
            </a:pPr>
            <a:endParaRPr lang="en-GB" sz="32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picture of the Tabernacle is taken from the CANDLE BOOKS – ‘Essential Bible Reference Series’ – ‘The Tabernacle’ by Tim </a:t>
            </a:r>
            <a:r>
              <a:rPr lang="en-GB" sz="2400" b="1" dirty="0" err="1">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Dowley</a:t>
            </a:r>
            <a:r>
              <a:rPr lang="en-GB" sz="2400" b="1" dirty="0">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 permission applied for.</a:t>
            </a:r>
          </a:p>
          <a:p>
            <a:pPr algn="ctr">
              <a:defRPr/>
            </a:pPr>
            <a:endParaRPr lang="en-GB" sz="32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endParaRPr lang="en-GB" sz="16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Compiled by</a:t>
            </a: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Mark Stapleton</a:t>
            </a:r>
          </a:p>
          <a:p>
            <a:pPr algn="ctr">
              <a:defRPr/>
            </a:pPr>
            <a:endParaRPr lang="en-GB" sz="32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©Mark Stapleton 2024</a:t>
            </a: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2000" fill="hold"/>
                                        <p:tgtEl>
                                          <p:spTgt spid="12"/>
                                        </p:tgtEl>
                                        <p:attrNameLst>
                                          <p:attrName>ppt_x</p:attrName>
                                        </p:attrNameLst>
                                      </p:cBhvr>
                                      <p:tavLst>
                                        <p:tav tm="0">
                                          <p:val>
                                            <p:strVal val="#ppt_x"/>
                                          </p:val>
                                        </p:tav>
                                        <p:tav tm="100000">
                                          <p:val>
                                            <p:strVal val="#ppt_x"/>
                                          </p:val>
                                        </p:tav>
                                      </p:tavLst>
                                    </p:anim>
                                    <p:anim calcmode="lin" valueType="num">
                                      <p:cBhvr>
                                        <p:cTn id="8" dur="12000" fill="hold"/>
                                        <p:tgtEl>
                                          <p:spTgt spid="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A2DEAF-6733-4930-ABFB-7D466EC4A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1227" cy="6856214"/>
          </a:xfrm>
          <a:prstGeom prst="rect">
            <a:avLst/>
          </a:prstGeom>
        </p:spPr>
      </p:pic>
      <p:sp>
        <p:nvSpPr>
          <p:cNvPr id="5" name="TextBox 4">
            <a:extLst>
              <a:ext uri="{FF2B5EF4-FFF2-40B4-BE49-F238E27FC236}">
                <a16:creationId xmlns:a16="http://schemas.microsoft.com/office/drawing/2014/main" id="{CC3F5117-1F2A-49FD-A668-A01FB7E7A109}"/>
              </a:ext>
            </a:extLst>
          </p:cNvPr>
          <p:cNvSpPr txBox="1"/>
          <p:nvPr/>
        </p:nvSpPr>
        <p:spPr>
          <a:xfrm>
            <a:off x="0" y="0"/>
            <a:ext cx="12192000" cy="584775"/>
          </a:xfrm>
          <a:prstGeom prst="rect">
            <a:avLst/>
          </a:prstGeom>
          <a:noFill/>
        </p:spPr>
        <p:txBody>
          <a:bodyPr wrap="square" rtlCol="0">
            <a:spAutoFit/>
          </a:bodyPr>
          <a:lstStyle/>
          <a:p>
            <a:pPr algn="ctr"/>
            <a:r>
              <a:rPr lang="en-GB" sz="3200" b="1" dirty="0">
                <a:solidFill>
                  <a:srgbClr val="FF0000"/>
                </a:solidFill>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rPr>
              <a:t>THE LAVER</a:t>
            </a:r>
          </a:p>
        </p:txBody>
      </p:sp>
      <p:sp>
        <p:nvSpPr>
          <p:cNvPr id="6" name="TextBox 5">
            <a:extLst>
              <a:ext uri="{FF2B5EF4-FFF2-40B4-BE49-F238E27FC236}">
                <a16:creationId xmlns:a16="http://schemas.microsoft.com/office/drawing/2014/main" id="{E45C043E-E832-4EE7-9B4A-4C0AB22E96ED}"/>
              </a:ext>
            </a:extLst>
          </p:cNvPr>
          <p:cNvSpPr txBox="1"/>
          <p:nvPr/>
        </p:nvSpPr>
        <p:spPr>
          <a:xfrm>
            <a:off x="19606" y="5489342"/>
            <a:ext cx="12155464" cy="1200329"/>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THE PURPOSE – for the priests (not all the Levites) for washing hands and feet </a:t>
            </a:r>
          </a:p>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in preparation for service. </a:t>
            </a:r>
          </a:p>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Penalty for not using it was death (Exodus 30: 19-21)</a:t>
            </a:r>
          </a:p>
        </p:txBody>
      </p:sp>
      <p:sp>
        <p:nvSpPr>
          <p:cNvPr id="7" name="TextBox 6">
            <a:extLst>
              <a:ext uri="{FF2B5EF4-FFF2-40B4-BE49-F238E27FC236}">
                <a16:creationId xmlns:a16="http://schemas.microsoft.com/office/drawing/2014/main" id="{94AD83B7-8D07-427D-AD7F-26B8C3BB6CE5}"/>
              </a:ext>
            </a:extLst>
          </p:cNvPr>
          <p:cNvSpPr txBox="1"/>
          <p:nvPr/>
        </p:nvSpPr>
        <p:spPr>
          <a:xfrm>
            <a:off x="80187" y="3632024"/>
            <a:ext cx="1524000" cy="523220"/>
          </a:xfrm>
          <a:prstGeom prst="rect">
            <a:avLst/>
          </a:prstGeom>
          <a:noFill/>
        </p:spPr>
        <p:txBody>
          <a:bodyPr wrap="square" rtlCol="0">
            <a:spAutoFit/>
          </a:bodyPr>
          <a:lstStyle/>
          <a:p>
            <a:r>
              <a:rPr lang="en-GB" sz="28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LAVER</a:t>
            </a:r>
            <a:endPar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198A3B5-0EA8-4627-B57D-9A39D5373C5B}"/>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720840" y="2885623"/>
            <a:ext cx="762000" cy="394565"/>
          </a:xfrm>
          <a:prstGeom prst="rect">
            <a:avLst/>
          </a:prstGeom>
          <a:noFill/>
          <a:ln>
            <a:noFill/>
          </a:ln>
        </p:spPr>
      </p:pic>
      <p:cxnSp>
        <p:nvCxnSpPr>
          <p:cNvPr id="14" name="Straight Arrow Connector 13">
            <a:extLst>
              <a:ext uri="{FF2B5EF4-FFF2-40B4-BE49-F238E27FC236}">
                <a16:creationId xmlns:a16="http://schemas.microsoft.com/office/drawing/2014/main" id="{35A41B6D-9F72-4A58-839A-083A5D9BE470}"/>
              </a:ext>
            </a:extLst>
          </p:cNvPr>
          <p:cNvCxnSpPr>
            <a:stCxn id="7" idx="3"/>
          </p:cNvCxnSpPr>
          <p:nvPr/>
        </p:nvCxnSpPr>
        <p:spPr>
          <a:xfrm flipV="1">
            <a:off x="1604187" y="3280188"/>
            <a:ext cx="4080333" cy="61344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 name="TextBox 3">
            <a:extLst>
              <a:ext uri="{FF2B5EF4-FFF2-40B4-BE49-F238E27FC236}">
                <a16:creationId xmlns:a16="http://schemas.microsoft.com/office/drawing/2014/main" id="{93E48F36-DDAC-18FA-EC68-6EBBDAA2C9B4}"/>
              </a:ext>
            </a:extLst>
          </p:cNvPr>
          <p:cNvSpPr txBox="1"/>
          <p:nvPr/>
        </p:nvSpPr>
        <p:spPr>
          <a:xfrm>
            <a:off x="11482165" y="6285430"/>
            <a:ext cx="463732"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10</a:t>
            </a:r>
          </a:p>
        </p:txBody>
      </p:sp>
      <p:sp>
        <p:nvSpPr>
          <p:cNvPr id="3" name="TextBox 2">
            <a:extLst>
              <a:ext uri="{FF2B5EF4-FFF2-40B4-BE49-F238E27FC236}">
                <a16:creationId xmlns:a16="http://schemas.microsoft.com/office/drawing/2014/main" id="{16012E60-9AA9-003C-40D0-CC98CA0C09D7}"/>
              </a:ext>
            </a:extLst>
          </p:cNvPr>
          <p:cNvSpPr txBox="1"/>
          <p:nvPr/>
        </p:nvSpPr>
        <p:spPr>
          <a:xfrm>
            <a:off x="17698" y="4595598"/>
            <a:ext cx="12192000" cy="830997"/>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THE POSITION – In the outer Court. Between the Altar and the </a:t>
            </a:r>
          </a:p>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entrance to the Holy Place (Exodus 30: 18)`</a:t>
            </a:r>
          </a:p>
        </p:txBody>
      </p:sp>
    </p:spTree>
    <p:extLst>
      <p:ext uri="{BB962C8B-B14F-4D97-AF65-F5344CB8AC3E}">
        <p14:creationId xmlns:p14="http://schemas.microsoft.com/office/powerpoint/2010/main" val="6746446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2000"/>
                                        <p:tgtEl>
                                          <p:spTgt spid="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2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left)">
                                      <p:cBhvr>
                                        <p:cTn id="21" dur="2500"/>
                                        <p:tgtEl>
                                          <p:spTgt spid="6">
                                            <p:txEl>
                                              <p:pRg st="0" end="0"/>
                                            </p:txEl>
                                          </p:spTgt>
                                        </p:tgtEl>
                                      </p:cBhvr>
                                    </p:animEffect>
                                  </p:childTnLst>
                                </p:cTn>
                              </p:par>
                              <p:par>
                                <p:cTn id="22" presetID="10" presetClass="exit" presetSubtype="0" fill="hold" grpId="1" nodeType="withEffect">
                                  <p:stCondLst>
                                    <p:cond delay="0"/>
                                  </p:stCondLst>
                                  <p:childTnLst>
                                    <p:animEffect transition="out" filter="fade">
                                      <p:cBhvr>
                                        <p:cTn id="23" dur="2500"/>
                                        <p:tgtEl>
                                          <p:spTgt spid="3"/>
                                        </p:tgtEl>
                                      </p:cBhvr>
                                    </p:animEffect>
                                    <p:set>
                                      <p:cBhvr>
                                        <p:cTn id="24" dur="1" fill="hold">
                                          <p:stCondLst>
                                            <p:cond delay="2499"/>
                                          </p:stCondLst>
                                        </p:cTn>
                                        <p:tgtEl>
                                          <p:spTgt spid="3"/>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2500"/>
                                        <p:tgtEl>
                                          <p:spTgt spid="6">
                                            <p:txEl>
                                              <p:pRg st="1" end="1"/>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2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ableware&#10;&#10;Description automatically generated">
            <a:extLst>
              <a:ext uri="{FF2B5EF4-FFF2-40B4-BE49-F238E27FC236}">
                <a16:creationId xmlns:a16="http://schemas.microsoft.com/office/drawing/2014/main" id="{37EAF90E-D4CC-4FAB-8432-C62EF2DD2E53}"/>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backgroundRemoval t="5654" b="93640" l="3548" r="96231">
                        <a14:foregroundMark x1="49889" y1="87279" x2="49889" y2="87279"/>
                        <a14:foregroundMark x1="52550" y1="82686" x2="52550" y2="82686"/>
                        <a14:foregroundMark x1="52550" y1="82686" x2="52550" y2="82686"/>
                        <a14:foregroundMark x1="52772" y1="93640" x2="52772" y2="93640"/>
                        <a14:foregroundMark x1="52772" y1="93640" x2="52772" y2="93640"/>
                        <a14:foregroundMark x1="91574" y1="15194" x2="91574" y2="15194"/>
                        <a14:foregroundMark x1="91574" y1="15194" x2="91574" y2="15194"/>
                        <a14:foregroundMark x1="96452" y1="14134" x2="96452" y2="14134"/>
                        <a14:foregroundMark x1="96452" y1="14134" x2="96452" y2="14134"/>
                        <a14:foregroundMark x1="67184" y1="5654" x2="67184" y2="5654"/>
                        <a14:foregroundMark x1="67184" y1="5654" x2="67184" y2="5654"/>
                        <a14:foregroundMark x1="25721" y1="7067" x2="25721" y2="7067"/>
                        <a14:foregroundMark x1="25721" y1="7067" x2="25721" y2="7067"/>
                        <a14:foregroundMark x1="3548" y1="15901" x2="3548" y2="15901"/>
                        <a14:foregroundMark x1="3769" y1="16254" x2="3769" y2="16254"/>
                        <a14:backgroundMark x1="82705" y1="86572" x2="82705" y2="86572"/>
                      </a14:backgroundRemoval>
                    </a14:imgEffect>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66041" y="2711416"/>
            <a:ext cx="5707640" cy="3582704"/>
          </a:xfrm>
          <a:prstGeom prst="rect">
            <a:avLst/>
          </a:prstGeom>
          <a:noFill/>
          <a:ln>
            <a:noFill/>
          </a:ln>
        </p:spPr>
      </p:pic>
      <p:sp>
        <p:nvSpPr>
          <p:cNvPr id="5" name="TextBox 4">
            <a:extLst>
              <a:ext uri="{FF2B5EF4-FFF2-40B4-BE49-F238E27FC236}">
                <a16:creationId xmlns:a16="http://schemas.microsoft.com/office/drawing/2014/main" id="{9BE1C1B0-8AD0-448B-8EE7-9B209D6C5D3E}"/>
              </a:ext>
            </a:extLst>
          </p:cNvPr>
          <p:cNvSpPr txBox="1"/>
          <p:nvPr/>
        </p:nvSpPr>
        <p:spPr>
          <a:xfrm>
            <a:off x="0" y="-17532"/>
            <a:ext cx="12192000" cy="523220"/>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LAVER</a:t>
            </a:r>
          </a:p>
        </p:txBody>
      </p:sp>
      <p:sp>
        <p:nvSpPr>
          <p:cNvPr id="6" name="TextBox 5">
            <a:extLst>
              <a:ext uri="{FF2B5EF4-FFF2-40B4-BE49-F238E27FC236}">
                <a16:creationId xmlns:a16="http://schemas.microsoft.com/office/drawing/2014/main" id="{37F0DDA1-FAB2-4E32-91B7-1E76CBC383C6}"/>
              </a:ext>
            </a:extLst>
          </p:cNvPr>
          <p:cNvSpPr txBox="1"/>
          <p:nvPr/>
        </p:nvSpPr>
        <p:spPr>
          <a:xfrm>
            <a:off x="0" y="642162"/>
            <a:ext cx="12192000" cy="1446550"/>
          </a:xfrm>
          <a:prstGeom prst="rect">
            <a:avLst/>
          </a:prstGeom>
          <a:noFill/>
        </p:spPr>
        <p:txBody>
          <a:bodyPr wrap="square" rtlCol="0">
            <a:spAutoFit/>
          </a:bodyPr>
          <a:lstStyle/>
          <a:p>
            <a:pPr algn="ctr"/>
            <a:r>
              <a:rPr lang="en-GB" sz="2200" b="1" dirty="0">
                <a:solidFill>
                  <a:srgbClr val="FF0000"/>
                </a:solidFill>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rPr>
              <a:t>The Materials – All Bronze </a:t>
            </a:r>
          </a:p>
          <a:p>
            <a:pPr marL="457200" indent="-457200" algn="ctr">
              <a:buAutoNum type="arabicPeriod"/>
            </a:pPr>
            <a:r>
              <a:rPr lang="en-GB"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Laver held water, and was made from the bronze mirrors </a:t>
            </a:r>
          </a:p>
          <a:p>
            <a:pPr algn="ctr"/>
            <a:r>
              <a:rPr lang="en-GB"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serving women at the door of the Tabernacle (Exodus 38: 8) </a:t>
            </a:r>
          </a:p>
          <a:p>
            <a:pPr algn="ctr"/>
            <a:r>
              <a:rPr lang="en-GB"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No size or shape given</a:t>
            </a:r>
          </a:p>
        </p:txBody>
      </p:sp>
      <p:sp>
        <p:nvSpPr>
          <p:cNvPr id="7" name="TextBox 6">
            <a:extLst>
              <a:ext uri="{FF2B5EF4-FFF2-40B4-BE49-F238E27FC236}">
                <a16:creationId xmlns:a16="http://schemas.microsoft.com/office/drawing/2014/main" id="{3C0BE81F-2449-4C2A-870C-8D5C4099FE93}"/>
              </a:ext>
            </a:extLst>
          </p:cNvPr>
          <p:cNvSpPr txBox="1"/>
          <p:nvPr/>
        </p:nvSpPr>
        <p:spPr>
          <a:xfrm>
            <a:off x="0" y="2214407"/>
            <a:ext cx="12192000" cy="1785104"/>
          </a:xfrm>
          <a:prstGeom prst="rect">
            <a:avLst/>
          </a:prstGeom>
          <a:noFill/>
        </p:spPr>
        <p:txBody>
          <a:bodyPr wrap="square" rtlCol="0">
            <a:spAutoFit/>
          </a:bodyPr>
          <a:lstStyle/>
          <a:p>
            <a:pPr algn="ctr"/>
            <a:r>
              <a:rPr lang="en-GB" sz="2200" b="1" dirty="0">
                <a:solidFill>
                  <a:srgbClr val="002060"/>
                </a:solidFill>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rPr>
              <a:t>The Significance</a:t>
            </a:r>
          </a:p>
          <a:p>
            <a:pPr marL="514350" indent="-514350" algn="ctr">
              <a:buAutoNum type="arabicPeriod"/>
            </a:pPr>
            <a:r>
              <a:rPr lang="en-GB" sz="2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Used before coming to the Brazen altar (outward service)</a:t>
            </a:r>
          </a:p>
          <a:p>
            <a:pPr marL="514350" indent="-514350" algn="ctr">
              <a:buAutoNum type="arabicPeriod"/>
            </a:pPr>
            <a:r>
              <a:rPr lang="en-GB" sz="2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Used before going into the Holy place (inward service)</a:t>
            </a:r>
          </a:p>
          <a:p>
            <a:pPr marL="514350" indent="-514350" algn="ctr">
              <a:buAutoNum type="arabicPeriod"/>
            </a:pPr>
            <a:r>
              <a:rPr lang="en-GB" sz="2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Bronze altar showed sin dealt with by a judge</a:t>
            </a:r>
          </a:p>
          <a:p>
            <a:pPr marL="514350" indent="-514350" algn="ctr">
              <a:buAutoNum type="arabicPeriod"/>
            </a:pPr>
            <a:r>
              <a:rPr lang="en-GB" sz="2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Laver shows offences dealt with as by a father</a:t>
            </a:r>
          </a:p>
        </p:txBody>
      </p:sp>
      <p:sp>
        <p:nvSpPr>
          <p:cNvPr id="8" name="TextBox 7">
            <a:extLst>
              <a:ext uri="{FF2B5EF4-FFF2-40B4-BE49-F238E27FC236}">
                <a16:creationId xmlns:a16="http://schemas.microsoft.com/office/drawing/2014/main" id="{C54974EE-0914-4F9C-9AF2-643DEA0E5AB2}"/>
              </a:ext>
            </a:extLst>
          </p:cNvPr>
          <p:cNvSpPr txBox="1"/>
          <p:nvPr/>
        </p:nvSpPr>
        <p:spPr>
          <a:xfrm>
            <a:off x="0" y="4077439"/>
            <a:ext cx="12192000" cy="2123658"/>
          </a:xfrm>
          <a:prstGeom prst="rect">
            <a:avLst/>
          </a:prstGeom>
          <a:noFill/>
        </p:spPr>
        <p:txBody>
          <a:bodyPr wrap="square" rtlCol="0">
            <a:spAutoFit/>
          </a:bodyPr>
          <a:lstStyle/>
          <a:p>
            <a:pPr algn="ctr"/>
            <a:r>
              <a:rPr lang="en-GB" sz="2200" b="1" u="sng" dirty="0">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rPr>
              <a:t>The Meaning</a:t>
            </a:r>
          </a:p>
          <a:p>
            <a:pPr marL="457200" indent="-457200" algn="ctr">
              <a:buAutoNum type="arabicPeriod"/>
            </a:pPr>
            <a:r>
              <a:rPr lang="en-GB"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believers are Priests – 1 Peter 2: 5, 9; Revelation 1: 5-6; 5: 10</a:t>
            </a:r>
          </a:p>
          <a:p>
            <a:pPr marL="457200" indent="-457200" algn="ctr">
              <a:buAutoNum type="arabicPeriod"/>
            </a:pPr>
            <a:r>
              <a:rPr lang="en-GB"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Constant washing of water by the Word – Ephesians 5: 26; John 15: 3</a:t>
            </a:r>
          </a:p>
          <a:p>
            <a:pPr marL="457200" indent="-457200" algn="ctr">
              <a:buAutoNum type="arabicPeriod"/>
            </a:pPr>
            <a:r>
              <a:rPr lang="en-GB"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cleansed from the guilt of sin at the Bronze altar – the Cross</a:t>
            </a:r>
          </a:p>
          <a:p>
            <a:pPr marL="457200" indent="-457200" algn="ctr">
              <a:buAutoNum type="arabicPeriod"/>
            </a:pPr>
            <a:r>
              <a:rPr lang="en-GB"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cleansed from the defilement of sin daily at the laver – John 13: 10</a:t>
            </a:r>
          </a:p>
          <a:p>
            <a:pPr marL="457200" indent="-457200" algn="ctr">
              <a:buAutoNum type="arabicPeriod"/>
            </a:pPr>
            <a:endParaRPr lang="en-GB"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5DFB1D4-B2A3-4841-B4C3-9B5A8559B8F5}"/>
              </a:ext>
            </a:extLst>
          </p:cNvPr>
          <p:cNvSpPr txBox="1"/>
          <p:nvPr/>
        </p:nvSpPr>
        <p:spPr>
          <a:xfrm>
            <a:off x="0" y="6032956"/>
            <a:ext cx="12192000" cy="769441"/>
          </a:xfrm>
          <a:prstGeom prst="rect">
            <a:avLst/>
          </a:prstGeom>
          <a:noFill/>
        </p:spPr>
        <p:txBody>
          <a:bodyPr wrap="square" rtlCol="0">
            <a:spAutoFit/>
          </a:bodyPr>
          <a:lstStyle/>
          <a:p>
            <a:pPr algn="ctr"/>
            <a:r>
              <a:rPr lang="en-GB"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NB – Psalm 24: 3 - 5 - Apply it re worship &amp; service </a:t>
            </a:r>
          </a:p>
          <a:p>
            <a:pPr algn="ctr"/>
            <a:r>
              <a:rPr lang="en-GB"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Psalm 119: 9 – The need for daily Bible reading</a:t>
            </a:r>
          </a:p>
        </p:txBody>
      </p:sp>
      <p:sp>
        <p:nvSpPr>
          <p:cNvPr id="2" name="TextBox 3">
            <a:extLst>
              <a:ext uri="{FF2B5EF4-FFF2-40B4-BE49-F238E27FC236}">
                <a16:creationId xmlns:a16="http://schemas.microsoft.com/office/drawing/2014/main" id="{93E48F36-DDAC-18FA-EC68-6EBBDAA2C9B4}"/>
              </a:ext>
            </a:extLst>
          </p:cNvPr>
          <p:cNvSpPr txBox="1"/>
          <p:nvPr/>
        </p:nvSpPr>
        <p:spPr>
          <a:xfrm>
            <a:off x="11341015" y="6211787"/>
            <a:ext cx="488279"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11</a:t>
            </a:r>
          </a:p>
        </p:txBody>
      </p:sp>
    </p:spTree>
    <p:extLst>
      <p:ext uri="{BB962C8B-B14F-4D97-AF65-F5344CB8AC3E}">
        <p14:creationId xmlns:p14="http://schemas.microsoft.com/office/powerpoint/2010/main" val="251773376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0"/>
                                        <p:tgtEl>
                                          <p:spTgt spid="6"/>
                                        </p:tgtEl>
                                      </p:cBhvr>
                                    </p:animEffect>
                                    <p:set>
                                      <p:cBhvr>
                                        <p:cTn id="12" dur="1" fill="hold">
                                          <p:stCondLst>
                                            <p:cond delay="2499"/>
                                          </p:stCondLst>
                                        </p:cTn>
                                        <p:tgtEl>
                                          <p:spTgt spid="6"/>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0"/>
                                        <p:tgtEl>
                                          <p:spTgt spid="7"/>
                                        </p:tgtEl>
                                      </p:cBhvr>
                                    </p:animEffect>
                                    <p:set>
                                      <p:cBhvr>
                                        <p:cTn id="20" dur="1" fill="hold">
                                          <p:stCondLst>
                                            <p:cond delay="2499"/>
                                          </p:stCondLst>
                                        </p:cTn>
                                        <p:tgtEl>
                                          <p:spTgt spid="7"/>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2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924B87-6F88-4061-A029-9187F206C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78"/>
            <a:ext cx="12192000" cy="6871208"/>
          </a:xfrm>
          <a:prstGeom prst="rect">
            <a:avLst/>
          </a:prstGeom>
        </p:spPr>
      </p:pic>
      <p:sp>
        <p:nvSpPr>
          <p:cNvPr id="9" name="TextBox 8">
            <a:extLst>
              <a:ext uri="{FF2B5EF4-FFF2-40B4-BE49-F238E27FC236}">
                <a16:creationId xmlns:a16="http://schemas.microsoft.com/office/drawing/2014/main" id="{40715074-A7AE-4584-A9FD-48C5A4C21957}"/>
              </a:ext>
            </a:extLst>
          </p:cNvPr>
          <p:cNvSpPr txBox="1"/>
          <p:nvPr/>
        </p:nvSpPr>
        <p:spPr>
          <a:xfrm>
            <a:off x="0" y="-13208"/>
            <a:ext cx="12192000" cy="584775"/>
          </a:xfrm>
          <a:prstGeom prst="rect">
            <a:avLst/>
          </a:prstGeom>
          <a:noFill/>
        </p:spPr>
        <p:txBody>
          <a:bodyPr wrap="square" rtlCol="0">
            <a:spAutoFit/>
          </a:bodyPr>
          <a:lstStyle/>
          <a:p>
            <a:pPr algn="ctr"/>
            <a:r>
              <a:rPr lang="en-GB" sz="3200" b="1" dirty="0">
                <a:solidFill>
                  <a:srgbClr val="FF0000"/>
                </a:solidFill>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rPr>
              <a:t>THE TABERNACLE STRUCTURE</a:t>
            </a:r>
          </a:p>
        </p:txBody>
      </p:sp>
      <p:sp>
        <p:nvSpPr>
          <p:cNvPr id="10" name="TextBox 9">
            <a:extLst>
              <a:ext uri="{FF2B5EF4-FFF2-40B4-BE49-F238E27FC236}">
                <a16:creationId xmlns:a16="http://schemas.microsoft.com/office/drawing/2014/main" id="{2B1A0E9C-CD25-4A51-BABD-752EA433ED6A}"/>
              </a:ext>
            </a:extLst>
          </p:cNvPr>
          <p:cNvSpPr txBox="1"/>
          <p:nvPr/>
        </p:nvSpPr>
        <p:spPr>
          <a:xfrm>
            <a:off x="2042160" y="3728561"/>
            <a:ext cx="1493520" cy="1200329"/>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THE HOLY PLACE</a:t>
            </a:r>
          </a:p>
        </p:txBody>
      </p:sp>
      <p:sp>
        <p:nvSpPr>
          <p:cNvPr id="11" name="TextBox 10">
            <a:extLst>
              <a:ext uri="{FF2B5EF4-FFF2-40B4-BE49-F238E27FC236}">
                <a16:creationId xmlns:a16="http://schemas.microsoft.com/office/drawing/2014/main" id="{5FFC0C31-5CBD-4CDA-8931-D79C36E9FBF9}"/>
              </a:ext>
            </a:extLst>
          </p:cNvPr>
          <p:cNvSpPr txBox="1"/>
          <p:nvPr/>
        </p:nvSpPr>
        <p:spPr>
          <a:xfrm>
            <a:off x="-148413" y="2300109"/>
            <a:ext cx="1493520" cy="1569660"/>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THE MOST  HOLY PLACE </a:t>
            </a:r>
          </a:p>
        </p:txBody>
      </p:sp>
      <p:pic>
        <p:nvPicPr>
          <p:cNvPr id="12" name="Picture 11">
            <a:extLst>
              <a:ext uri="{FF2B5EF4-FFF2-40B4-BE49-F238E27FC236}">
                <a16:creationId xmlns:a16="http://schemas.microsoft.com/office/drawing/2014/main" id="{53CD6EBF-8469-45A4-97AA-94BFCF16E498}"/>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720840" y="2885623"/>
            <a:ext cx="762000" cy="394565"/>
          </a:xfrm>
          <a:prstGeom prst="rect">
            <a:avLst/>
          </a:prstGeom>
          <a:noFill/>
          <a:ln>
            <a:noFill/>
          </a:ln>
        </p:spPr>
      </p:pic>
      <p:cxnSp>
        <p:nvCxnSpPr>
          <p:cNvPr id="14" name="Straight Arrow Connector 13">
            <a:extLst>
              <a:ext uri="{FF2B5EF4-FFF2-40B4-BE49-F238E27FC236}">
                <a16:creationId xmlns:a16="http://schemas.microsoft.com/office/drawing/2014/main" id="{6A8CED1A-C85B-4EB1-96F0-20A3B11A658E}"/>
              </a:ext>
            </a:extLst>
          </p:cNvPr>
          <p:cNvCxnSpPr>
            <a:cxnSpLocks/>
          </p:cNvCxnSpPr>
          <p:nvPr/>
        </p:nvCxnSpPr>
        <p:spPr>
          <a:xfrm flipV="1">
            <a:off x="1086027" y="2087881"/>
            <a:ext cx="1596213" cy="797742"/>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8A83026-29AA-4AFB-9D4D-A04F92F35C39}"/>
              </a:ext>
            </a:extLst>
          </p:cNvPr>
          <p:cNvCxnSpPr>
            <a:cxnSpLocks/>
          </p:cNvCxnSpPr>
          <p:nvPr/>
        </p:nvCxnSpPr>
        <p:spPr>
          <a:xfrm flipV="1">
            <a:off x="2970160" y="2486752"/>
            <a:ext cx="1799960" cy="1241809"/>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2" name="TextBox 3">
            <a:extLst>
              <a:ext uri="{FF2B5EF4-FFF2-40B4-BE49-F238E27FC236}">
                <a16:creationId xmlns:a16="http://schemas.microsoft.com/office/drawing/2014/main" id="{93E48F36-DDAC-18FA-EC68-6EBBDAA2C9B4}"/>
              </a:ext>
            </a:extLst>
          </p:cNvPr>
          <p:cNvSpPr txBox="1"/>
          <p:nvPr/>
        </p:nvSpPr>
        <p:spPr>
          <a:xfrm>
            <a:off x="11391589" y="6102308"/>
            <a:ext cx="469868"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12</a:t>
            </a:r>
          </a:p>
        </p:txBody>
      </p:sp>
    </p:spTree>
    <p:extLst>
      <p:ext uri="{BB962C8B-B14F-4D97-AF65-F5344CB8AC3E}">
        <p14:creationId xmlns:p14="http://schemas.microsoft.com/office/powerpoint/2010/main" val="215150631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0"/>
                                        <p:tgtEl>
                                          <p:spTgt spid="10"/>
                                        </p:tgtEl>
                                      </p:cBhvr>
                                    </p:animEffect>
                                  </p:childTnLst>
                                </p:cTn>
                              </p:par>
                            </p:childTnLst>
                          </p:cTn>
                        </p:par>
                        <p:par>
                          <p:cTn id="8" fill="hold">
                            <p:stCondLst>
                              <p:cond delay="2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2000"/>
                                        <p:tgtEl>
                                          <p:spTgt spid="11"/>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527F6-D60D-4CCD-B582-1F11946FE202}"/>
              </a:ext>
            </a:extLst>
          </p:cNvPr>
          <p:cNvSpPr txBox="1"/>
          <p:nvPr/>
        </p:nvSpPr>
        <p:spPr>
          <a:xfrm>
            <a:off x="0" y="-13208"/>
            <a:ext cx="12192000" cy="954107"/>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STRUCTURE</a:t>
            </a:r>
          </a:p>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Exodus 26: 1-27; 36: 8-38</a:t>
            </a:r>
          </a:p>
        </p:txBody>
      </p:sp>
      <p:grpSp>
        <p:nvGrpSpPr>
          <p:cNvPr id="14" name="Group 13">
            <a:extLst>
              <a:ext uri="{FF2B5EF4-FFF2-40B4-BE49-F238E27FC236}">
                <a16:creationId xmlns:a16="http://schemas.microsoft.com/office/drawing/2014/main" id="{5BC97FE3-F4C3-48AF-8597-73CDDA1BCD02}"/>
              </a:ext>
            </a:extLst>
          </p:cNvPr>
          <p:cNvGrpSpPr/>
          <p:nvPr/>
        </p:nvGrpSpPr>
        <p:grpSpPr>
          <a:xfrm>
            <a:off x="2641665" y="1963897"/>
            <a:ext cx="6992094" cy="3073082"/>
            <a:chOff x="3230245" y="1615441"/>
            <a:chExt cx="6992094" cy="3073082"/>
          </a:xfrm>
        </p:grpSpPr>
        <p:pic>
          <p:nvPicPr>
            <p:cNvPr id="4" name="Picture 3" descr="Diagram&#10;&#10;Description automatically generated">
              <a:extLst>
                <a:ext uri="{FF2B5EF4-FFF2-40B4-BE49-F238E27FC236}">
                  <a16:creationId xmlns:a16="http://schemas.microsoft.com/office/drawing/2014/main" id="{B2EF881A-B52A-4E48-BA45-AE51DEFB54D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7" b="93196" l="5978" r="96649">
                          <a14:foregroundMark x1="50453" y1="86598" x2="50453" y2="86598"/>
                          <a14:foregroundMark x1="69837" y1="88866" x2="69837" y2="88866"/>
                          <a14:foregroundMark x1="79257" y1="85773" x2="79257" y2="85773"/>
                          <a14:foregroundMark x1="83605" y1="86186" x2="83605" y2="86186"/>
                          <a14:foregroundMark x1="87138" y1="39381" x2="87138" y2="39381"/>
                          <a14:foregroundMark x1="87772" y1="48866" x2="87772" y2="48866"/>
                          <a14:foregroundMark x1="92754" y1="35258" x2="92754" y2="35258"/>
                          <a14:foregroundMark x1="96377" y1="29897" x2="96377" y2="29897"/>
                          <a14:foregroundMark x1="96739" y1="18144" x2="96739" y2="18144"/>
                          <a14:foregroundMark x1="15308" y1="14227" x2="15308" y2="14227"/>
                          <a14:foregroundMark x1="10598" y1="93196" x2="10598" y2="93196"/>
                          <a14:foregroundMark x1="5978" y1="88041" x2="5978" y2="88041"/>
                          <a14:foregroundMark x1="20652" y1="10103" x2="20652" y2="10103"/>
                          <a14:backgroundMark x1="70652" y1="14227" x2="70652" y2="14227"/>
                          <a14:backgroundMark x1="75272" y1="14845" x2="75272" y2="14845"/>
                          <a14:backgroundMark x1="54257" y1="14021" x2="54257" y2="14021"/>
                          <a14:backgroundMark x1="52536" y1="13608" x2="52536" y2="13608"/>
                          <a14:backgroundMark x1="71467" y1="14845" x2="71467" y2="14845"/>
                          <a14:backgroundMark x1="78623" y1="15052" x2="78623" y2="15052"/>
                          <a14:backgroundMark x1="79620" y1="15052" x2="79620" y2="15052"/>
                          <a14:backgroundMark x1="76540" y1="15258" x2="76540" y2="15258"/>
                          <a14:backgroundMark x1="86685" y1="15670" x2="86685" y2="15670"/>
                          <a14:backgroundMark x1="52989" y1="14021" x2="52989" y2="14021"/>
                        </a14:backgroundRemoval>
                      </a14:imgEffect>
                    </a14:imgLayer>
                  </a14:imgProps>
                </a:ext>
                <a:ext uri="{28A0092B-C50C-407E-A947-70E740481C1C}">
                  <a14:useLocalDpi xmlns:a14="http://schemas.microsoft.com/office/drawing/2010/main" val="0"/>
                </a:ext>
              </a:extLst>
            </a:blip>
            <a:srcRect/>
            <a:stretch>
              <a:fillRect/>
            </a:stretch>
          </p:blipFill>
          <p:spPr bwMode="auto">
            <a:xfrm>
              <a:off x="3230245" y="1615441"/>
              <a:ext cx="6992094" cy="3073082"/>
            </a:xfrm>
            <a:prstGeom prst="rect">
              <a:avLst/>
            </a:prstGeom>
            <a:noFill/>
            <a:ln>
              <a:noFill/>
            </a:ln>
          </p:spPr>
        </p:pic>
        <p:cxnSp>
          <p:nvCxnSpPr>
            <p:cNvPr id="7" name="Straight Connector 6">
              <a:extLst>
                <a:ext uri="{FF2B5EF4-FFF2-40B4-BE49-F238E27FC236}">
                  <a16:creationId xmlns:a16="http://schemas.microsoft.com/office/drawing/2014/main" id="{EAB1DAA9-F26D-4D29-A70C-E21B5E993E37}"/>
                </a:ext>
              </a:extLst>
            </p:cNvPr>
            <p:cNvCxnSpPr>
              <a:cxnSpLocks/>
            </p:cNvCxnSpPr>
            <p:nvPr/>
          </p:nvCxnSpPr>
          <p:spPr>
            <a:xfrm>
              <a:off x="6172200" y="2026920"/>
              <a:ext cx="3794760" cy="10668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24263C4-4EDD-4F9F-8F70-3D05B08706C2}"/>
                </a:ext>
              </a:extLst>
            </p:cNvPr>
            <p:cNvCxnSpPr>
              <a:cxnSpLocks/>
            </p:cNvCxnSpPr>
            <p:nvPr/>
          </p:nvCxnSpPr>
          <p:spPr>
            <a:xfrm>
              <a:off x="5273040" y="2529839"/>
              <a:ext cx="3953256" cy="85345"/>
            </a:xfrm>
            <a:prstGeom prst="line">
              <a:avLst/>
            </a:prstGeom>
            <a:ln w="12700"/>
          </p:spPr>
          <p:style>
            <a:lnRef idx="1">
              <a:schemeClr val="dk1"/>
            </a:lnRef>
            <a:fillRef idx="0">
              <a:schemeClr val="dk1"/>
            </a:fillRef>
            <a:effectRef idx="0">
              <a:schemeClr val="dk1"/>
            </a:effectRef>
            <a:fontRef idx="minor">
              <a:schemeClr val="tx1"/>
            </a:fontRef>
          </p:style>
        </p:cxnSp>
      </p:grpSp>
      <p:sp>
        <p:nvSpPr>
          <p:cNvPr id="15" name="TextBox 14">
            <a:extLst>
              <a:ext uri="{FF2B5EF4-FFF2-40B4-BE49-F238E27FC236}">
                <a16:creationId xmlns:a16="http://schemas.microsoft.com/office/drawing/2014/main" id="{E3D2A482-806C-49DE-8C3D-3EB6BC3D2C21}"/>
              </a:ext>
            </a:extLst>
          </p:cNvPr>
          <p:cNvSpPr txBox="1"/>
          <p:nvPr/>
        </p:nvSpPr>
        <p:spPr>
          <a:xfrm>
            <a:off x="6412830" y="1659780"/>
            <a:ext cx="1572128" cy="461665"/>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 cubits</a:t>
            </a:r>
          </a:p>
        </p:txBody>
      </p:sp>
      <p:cxnSp>
        <p:nvCxnSpPr>
          <p:cNvPr id="17" name="Straight Arrow Connector 16">
            <a:extLst>
              <a:ext uri="{FF2B5EF4-FFF2-40B4-BE49-F238E27FC236}">
                <a16:creationId xmlns:a16="http://schemas.microsoft.com/office/drawing/2014/main" id="{96293182-9939-4C4B-9EA8-A2CC0EFCA281}"/>
              </a:ext>
            </a:extLst>
          </p:cNvPr>
          <p:cNvCxnSpPr>
            <a:cxnSpLocks/>
          </p:cNvCxnSpPr>
          <p:nvPr/>
        </p:nvCxnSpPr>
        <p:spPr>
          <a:xfrm>
            <a:off x="4090737" y="2174829"/>
            <a:ext cx="5234540" cy="160895"/>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939EA7D-A767-4657-BFD8-164CAB361249}"/>
              </a:ext>
            </a:extLst>
          </p:cNvPr>
          <p:cNvSpPr txBox="1"/>
          <p:nvPr/>
        </p:nvSpPr>
        <p:spPr>
          <a:xfrm>
            <a:off x="9632482" y="4539112"/>
            <a:ext cx="1507958" cy="461665"/>
          </a:xfrm>
          <a:prstGeom prst="rect">
            <a:avLst/>
          </a:prstGeom>
          <a:noFill/>
        </p:spPr>
        <p:txBody>
          <a:bodyPr wrap="square" rtlCol="0">
            <a:spAutoFit/>
          </a:bodyPr>
          <a:lstStyle/>
          <a:p>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cubits</a:t>
            </a:r>
          </a:p>
        </p:txBody>
      </p:sp>
      <p:cxnSp>
        <p:nvCxnSpPr>
          <p:cNvPr id="27" name="Straight Arrow Connector 26">
            <a:extLst>
              <a:ext uri="{FF2B5EF4-FFF2-40B4-BE49-F238E27FC236}">
                <a16:creationId xmlns:a16="http://schemas.microsoft.com/office/drawing/2014/main" id="{D39EC340-9578-465F-A099-50BB12DF3324}"/>
              </a:ext>
            </a:extLst>
          </p:cNvPr>
          <p:cNvCxnSpPr/>
          <p:nvPr/>
        </p:nvCxnSpPr>
        <p:spPr>
          <a:xfrm flipV="1">
            <a:off x="8697710" y="4263492"/>
            <a:ext cx="740664" cy="653505"/>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84BD2723-3E8D-48FF-BBFA-45C1F3DC5529}"/>
              </a:ext>
            </a:extLst>
          </p:cNvPr>
          <p:cNvSpPr txBox="1"/>
          <p:nvPr/>
        </p:nvSpPr>
        <p:spPr>
          <a:xfrm>
            <a:off x="9969198" y="3154051"/>
            <a:ext cx="1507958" cy="461665"/>
          </a:xfrm>
          <a:prstGeom prst="rect">
            <a:avLst/>
          </a:prstGeom>
          <a:noFill/>
        </p:spPr>
        <p:txBody>
          <a:bodyPr wrap="square" rtlCol="0">
            <a:spAutoFit/>
          </a:bodyPr>
          <a:lstStyle/>
          <a:p>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cubits</a:t>
            </a:r>
          </a:p>
        </p:txBody>
      </p:sp>
      <p:cxnSp>
        <p:nvCxnSpPr>
          <p:cNvPr id="31" name="Straight Arrow Connector 30">
            <a:extLst>
              <a:ext uri="{FF2B5EF4-FFF2-40B4-BE49-F238E27FC236}">
                <a16:creationId xmlns:a16="http://schemas.microsoft.com/office/drawing/2014/main" id="{D6173714-4D2C-44E8-91C8-18AC0F786FDA}"/>
              </a:ext>
            </a:extLst>
          </p:cNvPr>
          <p:cNvCxnSpPr/>
          <p:nvPr/>
        </p:nvCxnSpPr>
        <p:spPr>
          <a:xfrm flipH="1">
            <a:off x="9514385" y="2564324"/>
            <a:ext cx="22782" cy="1588175"/>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F482E74A-FCEE-4882-86F4-84A834492AB1}"/>
              </a:ext>
            </a:extLst>
          </p:cNvPr>
          <p:cNvSpPr txBox="1"/>
          <p:nvPr/>
        </p:nvSpPr>
        <p:spPr>
          <a:xfrm>
            <a:off x="4729383" y="1089148"/>
            <a:ext cx="2712720" cy="461665"/>
          </a:xfrm>
          <a:prstGeom prst="rect">
            <a:avLst/>
          </a:prstGeom>
          <a:noFill/>
        </p:spPr>
        <p:txBody>
          <a:bodyPr wrap="square" rtlCol="0">
            <a:spAutoFit/>
          </a:bodyPr>
          <a:lstStyle/>
          <a:p>
            <a:r>
              <a:rPr lang="en-GB" sz="24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COVERINGS</a:t>
            </a:r>
          </a:p>
        </p:txBody>
      </p:sp>
      <p:sp>
        <p:nvSpPr>
          <p:cNvPr id="3" name="TextBox 2">
            <a:extLst>
              <a:ext uri="{FF2B5EF4-FFF2-40B4-BE49-F238E27FC236}">
                <a16:creationId xmlns:a16="http://schemas.microsoft.com/office/drawing/2014/main" id="{789AABF2-D020-41A6-8335-6B89CFE4D5F0}"/>
              </a:ext>
            </a:extLst>
          </p:cNvPr>
          <p:cNvSpPr txBox="1"/>
          <p:nvPr/>
        </p:nvSpPr>
        <p:spPr>
          <a:xfrm>
            <a:off x="236549" y="1131615"/>
            <a:ext cx="2574899" cy="1200329"/>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BADGER SKINS (or seal skins?) – size not given</a:t>
            </a:r>
          </a:p>
        </p:txBody>
      </p:sp>
      <p:sp>
        <p:nvSpPr>
          <p:cNvPr id="16" name="TextBox 15">
            <a:extLst>
              <a:ext uri="{FF2B5EF4-FFF2-40B4-BE49-F238E27FC236}">
                <a16:creationId xmlns:a16="http://schemas.microsoft.com/office/drawing/2014/main" id="{9448BFDB-B088-4166-8EC5-BE51E4696C58}"/>
              </a:ext>
            </a:extLst>
          </p:cNvPr>
          <p:cNvSpPr txBox="1"/>
          <p:nvPr/>
        </p:nvSpPr>
        <p:spPr>
          <a:xfrm>
            <a:off x="236550" y="4528177"/>
            <a:ext cx="2203410" cy="1200329"/>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RAM SKINS - dyed red – size not given</a:t>
            </a:r>
          </a:p>
        </p:txBody>
      </p:sp>
      <p:sp>
        <p:nvSpPr>
          <p:cNvPr id="18" name="TextBox 17">
            <a:extLst>
              <a:ext uri="{FF2B5EF4-FFF2-40B4-BE49-F238E27FC236}">
                <a16:creationId xmlns:a16="http://schemas.microsoft.com/office/drawing/2014/main" id="{09C5395F-EC44-4FE4-8474-1DFD36C2E368}"/>
              </a:ext>
            </a:extLst>
          </p:cNvPr>
          <p:cNvSpPr txBox="1"/>
          <p:nvPr/>
        </p:nvSpPr>
        <p:spPr>
          <a:xfrm>
            <a:off x="838150" y="5754674"/>
            <a:ext cx="3693973" cy="830997"/>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GOATS’ HAIR – 11 x 30cu. Long x 4cu. Wide</a:t>
            </a:r>
          </a:p>
        </p:txBody>
      </p:sp>
      <p:sp>
        <p:nvSpPr>
          <p:cNvPr id="19" name="TextBox 18">
            <a:extLst>
              <a:ext uri="{FF2B5EF4-FFF2-40B4-BE49-F238E27FC236}">
                <a16:creationId xmlns:a16="http://schemas.microsoft.com/office/drawing/2014/main" id="{A10A5E1D-B000-4FB2-8A16-8E123B87A638}"/>
              </a:ext>
            </a:extLst>
          </p:cNvPr>
          <p:cNvSpPr txBox="1"/>
          <p:nvPr/>
        </p:nvSpPr>
        <p:spPr>
          <a:xfrm>
            <a:off x="5485993" y="5173729"/>
            <a:ext cx="6410265" cy="1569660"/>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LINEN – coloured red, blue and purple, with cherubim - formed the ceiling inside – visible only within – 5 x 28cu. Long x 4cu. Wide</a:t>
            </a:r>
          </a:p>
        </p:txBody>
      </p:sp>
      <p:cxnSp>
        <p:nvCxnSpPr>
          <p:cNvPr id="8" name="Straight Arrow Connector 7">
            <a:extLst>
              <a:ext uri="{FF2B5EF4-FFF2-40B4-BE49-F238E27FC236}">
                <a16:creationId xmlns:a16="http://schemas.microsoft.com/office/drawing/2014/main" id="{5DFC5EC9-9672-44FD-BCE6-85D69D197104}"/>
              </a:ext>
            </a:extLst>
          </p:cNvPr>
          <p:cNvCxnSpPr>
            <a:cxnSpLocks/>
            <a:stCxn id="3" idx="2"/>
          </p:cNvCxnSpPr>
          <p:nvPr/>
        </p:nvCxnSpPr>
        <p:spPr>
          <a:xfrm>
            <a:off x="1523999" y="2331944"/>
            <a:ext cx="1706881" cy="27971"/>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075A9CC-C94F-4B53-ACCD-5ADB1913BC3C}"/>
              </a:ext>
            </a:extLst>
          </p:cNvPr>
          <p:cNvCxnSpPr>
            <a:cxnSpLocks/>
          </p:cNvCxnSpPr>
          <p:nvPr/>
        </p:nvCxnSpPr>
        <p:spPr>
          <a:xfrm flipV="1">
            <a:off x="2194560" y="5000777"/>
            <a:ext cx="1036320" cy="249794"/>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89CBD4E-C52B-4963-B94E-39A5583715D4}"/>
              </a:ext>
            </a:extLst>
          </p:cNvPr>
          <p:cNvCxnSpPr>
            <a:cxnSpLocks/>
          </p:cNvCxnSpPr>
          <p:nvPr/>
        </p:nvCxnSpPr>
        <p:spPr>
          <a:xfrm flipV="1">
            <a:off x="3093263" y="4916997"/>
            <a:ext cx="771966" cy="837677"/>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A2AFEE26-C932-4F6D-99B6-AC2640C581E9}"/>
              </a:ext>
            </a:extLst>
          </p:cNvPr>
          <p:cNvCxnSpPr>
            <a:cxnSpLocks/>
          </p:cNvCxnSpPr>
          <p:nvPr/>
        </p:nvCxnSpPr>
        <p:spPr>
          <a:xfrm flipH="1" flipV="1">
            <a:off x="4532125" y="4822263"/>
            <a:ext cx="771965" cy="428308"/>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A5447696-9455-4683-A0A7-4EE2613457AF}"/>
              </a:ext>
            </a:extLst>
          </p:cNvPr>
          <p:cNvSpPr txBox="1"/>
          <p:nvPr/>
        </p:nvSpPr>
        <p:spPr>
          <a:xfrm>
            <a:off x="5356622" y="4777625"/>
            <a:ext cx="1833130" cy="400110"/>
          </a:xfrm>
          <a:prstGeom prst="rect">
            <a:avLst/>
          </a:prstGeom>
          <a:noFill/>
        </p:spPr>
        <p:txBody>
          <a:bodyPr wrap="square" rtlCol="0">
            <a:spAutoFit/>
          </a:bodyPr>
          <a:lstStyle/>
          <a:p>
            <a: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to scale)</a:t>
            </a:r>
          </a:p>
        </p:txBody>
      </p:sp>
      <p:sp>
        <p:nvSpPr>
          <p:cNvPr id="24" name="TextBox 23">
            <a:extLst>
              <a:ext uri="{FF2B5EF4-FFF2-40B4-BE49-F238E27FC236}">
                <a16:creationId xmlns:a16="http://schemas.microsoft.com/office/drawing/2014/main" id="{CB75325A-097C-4A7C-8806-1169ACCBE2F6}"/>
              </a:ext>
            </a:extLst>
          </p:cNvPr>
          <p:cNvSpPr txBox="1"/>
          <p:nvPr/>
        </p:nvSpPr>
        <p:spPr>
          <a:xfrm>
            <a:off x="9231647" y="1049834"/>
            <a:ext cx="1491530" cy="707886"/>
          </a:xfrm>
          <a:prstGeom prst="rect">
            <a:avLst/>
          </a:prstGeom>
          <a:noFill/>
        </p:spPr>
        <p:txBody>
          <a:bodyPr wrap="square" rtlCol="0">
            <a:spAutoFit/>
          </a:bodyPr>
          <a:lstStyle/>
          <a:p>
            <a:pPr algn="ctr"/>
            <a:r>
              <a:rPr lang="en-GB"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Holy Place</a:t>
            </a:r>
          </a:p>
        </p:txBody>
      </p:sp>
      <p:sp>
        <p:nvSpPr>
          <p:cNvPr id="28" name="TextBox 27">
            <a:extLst>
              <a:ext uri="{FF2B5EF4-FFF2-40B4-BE49-F238E27FC236}">
                <a16:creationId xmlns:a16="http://schemas.microsoft.com/office/drawing/2014/main" id="{C5C52E54-F287-4F51-B3BC-36BE764F9F65}"/>
              </a:ext>
            </a:extLst>
          </p:cNvPr>
          <p:cNvSpPr txBox="1"/>
          <p:nvPr/>
        </p:nvSpPr>
        <p:spPr>
          <a:xfrm>
            <a:off x="1067988" y="3148765"/>
            <a:ext cx="1491530" cy="707886"/>
          </a:xfrm>
          <a:prstGeom prst="rect">
            <a:avLst/>
          </a:prstGeom>
          <a:noFill/>
        </p:spPr>
        <p:txBody>
          <a:bodyPr wrap="square" rtlCol="0">
            <a:spAutoFit/>
          </a:bodyPr>
          <a:lstStyle/>
          <a:p>
            <a:pPr algn="ctr"/>
            <a:r>
              <a:rPr lang="en-GB"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Most Holy Place</a:t>
            </a:r>
          </a:p>
        </p:txBody>
      </p:sp>
      <p:cxnSp>
        <p:nvCxnSpPr>
          <p:cNvPr id="11" name="Straight Arrow Connector 10">
            <a:extLst>
              <a:ext uri="{FF2B5EF4-FFF2-40B4-BE49-F238E27FC236}">
                <a16:creationId xmlns:a16="http://schemas.microsoft.com/office/drawing/2014/main" id="{2642EF28-3FB6-4518-A6ED-DEECAB3BE723}"/>
              </a:ext>
            </a:extLst>
          </p:cNvPr>
          <p:cNvCxnSpPr>
            <a:stCxn id="28" idx="3"/>
          </p:cNvCxnSpPr>
          <p:nvPr/>
        </p:nvCxnSpPr>
        <p:spPr>
          <a:xfrm flipV="1">
            <a:off x="2559518" y="2727960"/>
            <a:ext cx="2744572" cy="774748"/>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1E0F5FC8-B9FF-49B2-BEB4-7400C0981C27}"/>
              </a:ext>
            </a:extLst>
          </p:cNvPr>
          <p:cNvCxnSpPr/>
          <p:nvPr/>
        </p:nvCxnSpPr>
        <p:spPr>
          <a:xfrm flipH="1">
            <a:off x="7984958" y="1659780"/>
            <a:ext cx="1392145" cy="904544"/>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09327F3-E0D3-4BCD-8002-7F552F8BCCF4}"/>
              </a:ext>
            </a:extLst>
          </p:cNvPr>
          <p:cNvCxnSpPr>
            <a:cxnSpLocks/>
          </p:cNvCxnSpPr>
          <p:nvPr/>
        </p:nvCxnSpPr>
        <p:spPr>
          <a:xfrm>
            <a:off x="5582343" y="2993705"/>
            <a:ext cx="3115367" cy="53756"/>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6BFB3799-4E0B-41B3-9D4B-D804A9F2E255}"/>
              </a:ext>
            </a:extLst>
          </p:cNvPr>
          <p:cNvSpPr txBox="1"/>
          <p:nvPr/>
        </p:nvSpPr>
        <p:spPr>
          <a:xfrm>
            <a:off x="6592906" y="2953996"/>
            <a:ext cx="1507958" cy="400110"/>
          </a:xfrm>
          <a:prstGeom prst="rect">
            <a:avLst/>
          </a:prstGeom>
          <a:noFill/>
        </p:spPr>
        <p:txBody>
          <a:bodyPr wrap="square" rtlCol="0">
            <a:spAutoFit/>
          </a:bodyPr>
          <a:lstStyle/>
          <a:p>
            <a:r>
              <a:rPr lang="en-GB"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 cubits</a:t>
            </a:r>
          </a:p>
        </p:txBody>
      </p:sp>
      <p:sp>
        <p:nvSpPr>
          <p:cNvPr id="10" name="TextBox 3">
            <a:extLst>
              <a:ext uri="{FF2B5EF4-FFF2-40B4-BE49-F238E27FC236}">
                <a16:creationId xmlns:a16="http://schemas.microsoft.com/office/drawing/2014/main" id="{93E48F36-DDAC-18FA-EC68-6EBBDAA2C9B4}"/>
              </a:ext>
            </a:extLst>
          </p:cNvPr>
          <p:cNvSpPr txBox="1"/>
          <p:nvPr/>
        </p:nvSpPr>
        <p:spPr>
          <a:xfrm>
            <a:off x="11476027" y="6420443"/>
            <a:ext cx="457595"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13</a:t>
            </a:r>
          </a:p>
        </p:txBody>
      </p:sp>
    </p:spTree>
    <p:extLst>
      <p:ext uri="{BB962C8B-B14F-4D97-AF65-F5344CB8AC3E}">
        <p14:creationId xmlns:p14="http://schemas.microsoft.com/office/powerpoint/2010/main" val="16853609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3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500"/>
                                        <p:tgtEl>
                                          <p:spTgt spid="24"/>
                                        </p:tgtEl>
                                      </p:cBhvr>
                                    </p:animEffect>
                                  </p:childTnLst>
                                </p:cTn>
                              </p:par>
                              <p:par>
                                <p:cTn id="16" presetID="2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2000"/>
                                        <p:tgtEl>
                                          <p:spTgt spid="13"/>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0"/>
                                        <p:tgtEl>
                                          <p:spTgt spid="28"/>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outVertical)">
                                      <p:cBhvr>
                                        <p:cTn id="30" dur="20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2500"/>
                                        <p:tgtEl>
                                          <p:spTgt spid="15"/>
                                        </p:tgtEl>
                                      </p:cBhvr>
                                    </p:animEffect>
                                  </p:childTnLst>
                                </p:cTn>
                              </p:par>
                            </p:childTnLst>
                          </p:cTn>
                        </p:par>
                        <p:par>
                          <p:cTn id="34" fill="hold">
                            <p:stCondLst>
                              <p:cond delay="2500"/>
                            </p:stCondLst>
                            <p:childTnLst>
                              <p:par>
                                <p:cTn id="35" presetID="16" presetClass="entr" presetSubtype="37"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outVertical)">
                                      <p:cBhvr>
                                        <p:cTn id="37" dur="2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2500"/>
                                        <p:tgtEl>
                                          <p:spTgt spid="25"/>
                                        </p:tgtEl>
                                      </p:cBhvr>
                                    </p:animEffect>
                                  </p:childTnLst>
                                </p:cTn>
                              </p:par>
                            </p:childTnLst>
                          </p:cTn>
                        </p:par>
                        <p:par>
                          <p:cTn id="41" fill="hold">
                            <p:stCondLst>
                              <p:cond delay="5000"/>
                            </p:stCondLst>
                            <p:childTnLst>
                              <p:par>
                                <p:cTn id="42" presetID="16" presetClass="entr" presetSubtype="42"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outHorizontal)">
                                      <p:cBhvr>
                                        <p:cTn id="44" dur="2000"/>
                                        <p:tgtEl>
                                          <p:spTgt spid="3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2500"/>
                                        <p:tgtEl>
                                          <p:spTgt spid="29"/>
                                        </p:tgtEl>
                                      </p:cBhvr>
                                    </p:animEffect>
                                  </p:childTnLst>
                                </p:cTn>
                              </p:par>
                            </p:childTnLst>
                          </p:cTn>
                        </p:par>
                        <p:par>
                          <p:cTn id="48" fill="hold">
                            <p:stCondLst>
                              <p:cond delay="7500"/>
                            </p:stCondLst>
                            <p:childTnLst>
                              <p:par>
                                <p:cTn id="49" presetID="16" presetClass="entr" presetSubtype="37"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outVertical)">
                                      <p:cBhvr>
                                        <p:cTn id="51" dur="20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2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2000"/>
                                        <p:tgtEl>
                                          <p:spTgt spid="2"/>
                                        </p:tgtEl>
                                      </p:cBhvr>
                                    </p:animEffect>
                                  </p:childTnLst>
                                </p:cTn>
                              </p:par>
                            </p:childTnLst>
                          </p:cTn>
                        </p:par>
                        <p:par>
                          <p:cTn id="60" fill="hold">
                            <p:stCondLst>
                              <p:cond delay="2000"/>
                            </p:stCondLst>
                            <p:childTnLst>
                              <p:par>
                                <p:cTn id="61" presetID="22" presetClass="entr" presetSubtype="8"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left)">
                                      <p:cBhvr>
                                        <p:cTn id="63" dur="2000"/>
                                        <p:tgtEl>
                                          <p:spTgt spid="3"/>
                                        </p:tgtEl>
                                      </p:cBhvr>
                                    </p:animEffect>
                                  </p:childTnLst>
                                </p:cTn>
                              </p:par>
                            </p:childTnLst>
                          </p:cTn>
                        </p:par>
                        <p:par>
                          <p:cTn id="64" fill="hold">
                            <p:stCondLst>
                              <p:cond delay="4000"/>
                            </p:stCondLst>
                            <p:childTnLst>
                              <p:par>
                                <p:cTn id="65" presetID="22" presetClass="entr" presetSubtype="8"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2000"/>
                                        <p:tgtEl>
                                          <p:spTgt spid="8"/>
                                        </p:tgtEl>
                                      </p:cBhvr>
                                    </p:animEffect>
                                  </p:childTnLst>
                                </p:cTn>
                              </p:par>
                            </p:childTnLst>
                          </p:cTn>
                        </p:par>
                        <p:par>
                          <p:cTn id="68" fill="hold">
                            <p:stCondLst>
                              <p:cond delay="6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2000"/>
                                        <p:tgtEl>
                                          <p:spTgt spid="16"/>
                                        </p:tgtEl>
                                      </p:cBhvr>
                                    </p:animEffect>
                                  </p:childTnLst>
                                </p:cTn>
                              </p:par>
                              <p:par>
                                <p:cTn id="72" presetID="22" presetClass="entr" presetSubtype="8"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2000"/>
                                        <p:tgtEl>
                                          <p:spTgt spid="21"/>
                                        </p:tgtEl>
                                      </p:cBhvr>
                                    </p:animEffect>
                                  </p:childTnLst>
                                </p:cTn>
                              </p:par>
                            </p:childTnLst>
                          </p:cTn>
                        </p:par>
                        <p:par>
                          <p:cTn id="75" fill="hold">
                            <p:stCondLst>
                              <p:cond delay="8000"/>
                            </p:stCondLst>
                            <p:childTnLst>
                              <p:par>
                                <p:cTn id="76" presetID="22" presetClass="entr" presetSubtype="8"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2000"/>
                                        <p:tgtEl>
                                          <p:spTgt spid="18"/>
                                        </p:tgtEl>
                                      </p:cBhvr>
                                    </p:animEffect>
                                  </p:childTnLst>
                                </p:cTn>
                              </p:par>
                              <p:par>
                                <p:cTn id="79" presetID="22" presetClass="entr" presetSubtype="4"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2000"/>
                                        <p:tgtEl>
                                          <p:spTgt spid="23"/>
                                        </p:tgtEl>
                                      </p:cBhvr>
                                    </p:animEffect>
                                  </p:childTnLst>
                                </p:cTn>
                              </p:par>
                            </p:childTnLst>
                          </p:cTn>
                        </p:par>
                        <p:par>
                          <p:cTn id="82" fill="hold">
                            <p:stCondLst>
                              <p:cond delay="10000"/>
                            </p:stCondLst>
                            <p:childTnLst>
                              <p:par>
                                <p:cTn id="83" presetID="22" presetClass="entr" presetSubtype="8"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2500"/>
                                        <p:tgtEl>
                                          <p:spTgt spid="19"/>
                                        </p:tgtEl>
                                      </p:cBhvr>
                                    </p:animEffect>
                                  </p:childTnLst>
                                </p:cTn>
                              </p:par>
                              <p:par>
                                <p:cTn id="86" presetID="22" presetClass="entr" presetSubtype="2"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right)">
                                      <p:cBhvr>
                                        <p:cTn id="8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9" grpId="0"/>
      <p:bldP spid="2" grpId="0"/>
      <p:bldP spid="3" grpId="0"/>
      <p:bldP spid="16" grpId="0"/>
      <p:bldP spid="18" grpId="0"/>
      <p:bldP spid="19" grpId="0"/>
      <p:bldP spid="6" grpId="0"/>
      <p:bldP spid="24" grpId="0"/>
      <p:bldP spid="28"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527F6-D60D-4CCD-B582-1F11946FE202}"/>
              </a:ext>
            </a:extLst>
          </p:cNvPr>
          <p:cNvSpPr txBox="1"/>
          <p:nvPr/>
        </p:nvSpPr>
        <p:spPr>
          <a:xfrm>
            <a:off x="0" y="-13208"/>
            <a:ext cx="12192000" cy="954107"/>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STRUCTURE</a:t>
            </a:r>
          </a:p>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Exodus 26: 1-27; 36: 8-38</a:t>
            </a:r>
          </a:p>
        </p:txBody>
      </p:sp>
      <p:grpSp>
        <p:nvGrpSpPr>
          <p:cNvPr id="14" name="Group 13">
            <a:extLst>
              <a:ext uri="{FF2B5EF4-FFF2-40B4-BE49-F238E27FC236}">
                <a16:creationId xmlns:a16="http://schemas.microsoft.com/office/drawing/2014/main" id="{5BC97FE3-F4C3-48AF-8597-73CDDA1BCD02}"/>
              </a:ext>
            </a:extLst>
          </p:cNvPr>
          <p:cNvGrpSpPr/>
          <p:nvPr/>
        </p:nvGrpSpPr>
        <p:grpSpPr>
          <a:xfrm>
            <a:off x="2640388" y="1948436"/>
            <a:ext cx="6992094" cy="3073082"/>
            <a:chOff x="3230245" y="1615441"/>
            <a:chExt cx="6992094" cy="3073082"/>
          </a:xfrm>
        </p:grpSpPr>
        <p:pic>
          <p:nvPicPr>
            <p:cNvPr id="4" name="Picture 3" descr="Diagram&#10;&#10;Description automatically generated">
              <a:extLst>
                <a:ext uri="{FF2B5EF4-FFF2-40B4-BE49-F238E27FC236}">
                  <a16:creationId xmlns:a16="http://schemas.microsoft.com/office/drawing/2014/main" id="{B2EF881A-B52A-4E48-BA45-AE51DEFB54D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7" b="93196" l="5978" r="96649">
                          <a14:foregroundMark x1="50453" y1="86598" x2="50453" y2="86598"/>
                          <a14:foregroundMark x1="69837" y1="88866" x2="69837" y2="88866"/>
                          <a14:foregroundMark x1="79257" y1="85773" x2="79257" y2="85773"/>
                          <a14:foregroundMark x1="83605" y1="86186" x2="83605" y2="86186"/>
                          <a14:foregroundMark x1="87138" y1="39381" x2="87138" y2="39381"/>
                          <a14:foregroundMark x1="87772" y1="48866" x2="87772" y2="48866"/>
                          <a14:foregroundMark x1="92754" y1="35258" x2="92754" y2="35258"/>
                          <a14:foregroundMark x1="96377" y1="29897" x2="96377" y2="29897"/>
                          <a14:foregroundMark x1="96739" y1="18144" x2="96739" y2="18144"/>
                          <a14:foregroundMark x1="15308" y1="14227" x2="15308" y2="14227"/>
                          <a14:foregroundMark x1="10598" y1="93196" x2="10598" y2="93196"/>
                          <a14:foregroundMark x1="5978" y1="88041" x2="5978" y2="88041"/>
                          <a14:foregroundMark x1="20652" y1="10103" x2="20652" y2="10103"/>
                          <a14:backgroundMark x1="70652" y1="14227" x2="70652" y2="14227"/>
                          <a14:backgroundMark x1="75272" y1="14845" x2="75272" y2="14845"/>
                          <a14:backgroundMark x1="54257" y1="14021" x2="54257" y2="14021"/>
                          <a14:backgroundMark x1="52536" y1="13608" x2="52536" y2="13608"/>
                          <a14:backgroundMark x1="71467" y1="14845" x2="71467" y2="14845"/>
                          <a14:backgroundMark x1="78623" y1="15052" x2="78623" y2="15052"/>
                          <a14:backgroundMark x1="79620" y1="15052" x2="79620" y2="15052"/>
                          <a14:backgroundMark x1="76540" y1="15258" x2="76540" y2="15258"/>
                          <a14:backgroundMark x1="86685" y1="15670" x2="86685" y2="15670"/>
                          <a14:backgroundMark x1="52989" y1="14021" x2="52989" y2="14021"/>
                        </a14:backgroundRemoval>
                      </a14:imgEffect>
                    </a14:imgLayer>
                  </a14:imgProps>
                </a:ext>
                <a:ext uri="{28A0092B-C50C-407E-A947-70E740481C1C}">
                  <a14:useLocalDpi xmlns:a14="http://schemas.microsoft.com/office/drawing/2010/main" val="0"/>
                </a:ext>
              </a:extLst>
            </a:blip>
            <a:srcRect/>
            <a:stretch>
              <a:fillRect/>
            </a:stretch>
          </p:blipFill>
          <p:spPr bwMode="auto">
            <a:xfrm>
              <a:off x="3230245" y="1615441"/>
              <a:ext cx="6992094" cy="3073082"/>
            </a:xfrm>
            <a:prstGeom prst="rect">
              <a:avLst/>
            </a:prstGeom>
            <a:noFill/>
            <a:ln>
              <a:noFill/>
            </a:ln>
          </p:spPr>
        </p:pic>
        <p:cxnSp>
          <p:nvCxnSpPr>
            <p:cNvPr id="7" name="Straight Connector 6">
              <a:extLst>
                <a:ext uri="{FF2B5EF4-FFF2-40B4-BE49-F238E27FC236}">
                  <a16:creationId xmlns:a16="http://schemas.microsoft.com/office/drawing/2014/main" id="{EAB1DAA9-F26D-4D29-A70C-E21B5E993E37}"/>
                </a:ext>
              </a:extLst>
            </p:cNvPr>
            <p:cNvCxnSpPr>
              <a:cxnSpLocks/>
            </p:cNvCxnSpPr>
            <p:nvPr/>
          </p:nvCxnSpPr>
          <p:spPr>
            <a:xfrm>
              <a:off x="6172200" y="2026920"/>
              <a:ext cx="3794760" cy="10668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24263C4-4EDD-4F9F-8F70-3D05B08706C2}"/>
                </a:ext>
              </a:extLst>
            </p:cNvPr>
            <p:cNvCxnSpPr>
              <a:cxnSpLocks/>
            </p:cNvCxnSpPr>
            <p:nvPr/>
          </p:nvCxnSpPr>
          <p:spPr>
            <a:xfrm>
              <a:off x="5273040" y="2529839"/>
              <a:ext cx="3953256" cy="85345"/>
            </a:xfrm>
            <a:prstGeom prst="line">
              <a:avLst/>
            </a:prstGeom>
            <a:ln w="12700"/>
          </p:spPr>
          <p:style>
            <a:lnRef idx="1">
              <a:schemeClr val="dk1"/>
            </a:lnRef>
            <a:fillRef idx="0">
              <a:schemeClr val="dk1"/>
            </a:fillRef>
            <a:effectRef idx="0">
              <a:schemeClr val="dk1"/>
            </a:effectRef>
            <a:fontRef idx="minor">
              <a:schemeClr val="tx1"/>
            </a:fontRef>
          </p:style>
        </p:cxnSp>
      </p:grpSp>
      <p:sp>
        <p:nvSpPr>
          <p:cNvPr id="8" name="TextBox 7">
            <a:extLst>
              <a:ext uri="{FF2B5EF4-FFF2-40B4-BE49-F238E27FC236}">
                <a16:creationId xmlns:a16="http://schemas.microsoft.com/office/drawing/2014/main" id="{9276CDC5-2560-4656-B30B-D9A5E44F9E84}"/>
              </a:ext>
            </a:extLst>
          </p:cNvPr>
          <p:cNvSpPr txBox="1"/>
          <p:nvPr/>
        </p:nvSpPr>
        <p:spPr>
          <a:xfrm>
            <a:off x="5356622" y="4777625"/>
            <a:ext cx="1833130" cy="400110"/>
          </a:xfrm>
          <a:prstGeom prst="rect">
            <a:avLst/>
          </a:prstGeom>
          <a:noFill/>
        </p:spPr>
        <p:txBody>
          <a:bodyPr wrap="square" rtlCol="0">
            <a:spAutoFit/>
          </a:bodyPr>
          <a:lstStyle/>
          <a:p>
            <a: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to scale)</a:t>
            </a:r>
          </a:p>
        </p:txBody>
      </p:sp>
      <p:sp>
        <p:nvSpPr>
          <p:cNvPr id="2" name="TextBox 1">
            <a:extLst>
              <a:ext uri="{FF2B5EF4-FFF2-40B4-BE49-F238E27FC236}">
                <a16:creationId xmlns:a16="http://schemas.microsoft.com/office/drawing/2014/main" id="{CAA5DDEB-430E-4817-AE5F-A18523D8E004}"/>
              </a:ext>
            </a:extLst>
          </p:cNvPr>
          <p:cNvSpPr txBox="1"/>
          <p:nvPr/>
        </p:nvSpPr>
        <p:spPr>
          <a:xfrm>
            <a:off x="4861560" y="1063868"/>
            <a:ext cx="2468880" cy="461665"/>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BOARDS</a:t>
            </a:r>
          </a:p>
        </p:txBody>
      </p:sp>
      <p:sp>
        <p:nvSpPr>
          <p:cNvPr id="3" name="TextBox 2">
            <a:extLst>
              <a:ext uri="{FF2B5EF4-FFF2-40B4-BE49-F238E27FC236}">
                <a16:creationId xmlns:a16="http://schemas.microsoft.com/office/drawing/2014/main" id="{22939209-7A2F-4702-9525-1B5A032D24E4}"/>
              </a:ext>
            </a:extLst>
          </p:cNvPr>
          <p:cNvSpPr txBox="1"/>
          <p:nvPr/>
        </p:nvSpPr>
        <p:spPr>
          <a:xfrm>
            <a:off x="0" y="1538986"/>
            <a:ext cx="12192000" cy="830997"/>
          </a:xfrm>
          <a:prstGeom prst="rect">
            <a:avLst/>
          </a:prstGeom>
          <a:noFill/>
        </p:spPr>
        <p:txBody>
          <a:bodyPr wrap="square" rtlCol="0">
            <a:spAutoFit/>
          </a:bodyPr>
          <a:lstStyle/>
          <a:p>
            <a:pPr algn="ctr"/>
            <a:r>
              <a:rPr lang="en-GB"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board was 10cubits high x 1½  cubits wide made out of acacia wood, covered with gold</a:t>
            </a:r>
          </a:p>
        </p:txBody>
      </p:sp>
      <p:sp>
        <p:nvSpPr>
          <p:cNvPr id="6" name="TextBox 5">
            <a:extLst>
              <a:ext uri="{FF2B5EF4-FFF2-40B4-BE49-F238E27FC236}">
                <a16:creationId xmlns:a16="http://schemas.microsoft.com/office/drawing/2014/main" id="{9366019D-A8E6-4A4D-96DA-30CE8EBF39F9}"/>
              </a:ext>
            </a:extLst>
          </p:cNvPr>
          <p:cNvSpPr txBox="1"/>
          <p:nvPr/>
        </p:nvSpPr>
        <p:spPr>
          <a:xfrm>
            <a:off x="0" y="5147255"/>
            <a:ext cx="12192000" cy="2023631"/>
          </a:xfrm>
          <a:prstGeom prst="rect">
            <a:avLst/>
          </a:prstGeom>
          <a:noFill/>
        </p:spPr>
        <p:txBody>
          <a:bodyPr wrap="square" rtlCol="0">
            <a:spAutoFit/>
          </a:bodyPr>
          <a:lstStyle/>
          <a:p>
            <a:pPr algn="ctr"/>
            <a:r>
              <a:rPr lang="en-GB" sz="23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were 20 boards on the North &amp; South sides;  6 boards on the West side with 2 corner boards. Each board had two tenons at the bottom, to fit into the silver sockets.</a:t>
            </a:r>
          </a:p>
          <a:p>
            <a:pPr algn="ctr"/>
            <a:endParaRPr lang="en-GB" sz="1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23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Bars made of Acacia wood, covered with gold, slotted through gold rings, </a:t>
            </a:r>
          </a:p>
          <a:p>
            <a:pPr algn="ctr"/>
            <a:r>
              <a:rPr lang="en-GB" sz="23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strengthened the structure. </a:t>
            </a:r>
          </a:p>
          <a:p>
            <a:pPr algn="ctr"/>
            <a:endParaRPr lang="en-GB" sz="23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3">
            <a:extLst>
              <a:ext uri="{FF2B5EF4-FFF2-40B4-BE49-F238E27FC236}">
                <a16:creationId xmlns:a16="http://schemas.microsoft.com/office/drawing/2014/main" id="{93E48F36-DDAC-18FA-EC68-6EBBDAA2C9B4}"/>
              </a:ext>
            </a:extLst>
          </p:cNvPr>
          <p:cNvSpPr txBox="1"/>
          <p:nvPr/>
        </p:nvSpPr>
        <p:spPr>
          <a:xfrm>
            <a:off x="11310330" y="6322252"/>
            <a:ext cx="500553"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14</a:t>
            </a:r>
          </a:p>
        </p:txBody>
      </p:sp>
    </p:spTree>
    <p:extLst>
      <p:ext uri="{BB962C8B-B14F-4D97-AF65-F5344CB8AC3E}">
        <p14:creationId xmlns:p14="http://schemas.microsoft.com/office/powerpoint/2010/main" val="377182794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2500"/>
                                        <p:tgtEl>
                                          <p:spTgt spid="6">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2500"/>
                                        <p:tgtEl>
                                          <p:spTgt spid="6">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left)">
                                      <p:cBhvr>
                                        <p:cTn id="23" dur="2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527F6-D60D-4CCD-B582-1F11946FE202}"/>
              </a:ext>
            </a:extLst>
          </p:cNvPr>
          <p:cNvSpPr txBox="1"/>
          <p:nvPr/>
        </p:nvSpPr>
        <p:spPr>
          <a:xfrm>
            <a:off x="0" y="-13208"/>
            <a:ext cx="12192000" cy="954107"/>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STRUCTURE</a:t>
            </a:r>
          </a:p>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Exodus 26: 1-27; 36: 8-38</a:t>
            </a:r>
          </a:p>
        </p:txBody>
      </p:sp>
      <p:grpSp>
        <p:nvGrpSpPr>
          <p:cNvPr id="14" name="Group 13">
            <a:extLst>
              <a:ext uri="{FF2B5EF4-FFF2-40B4-BE49-F238E27FC236}">
                <a16:creationId xmlns:a16="http://schemas.microsoft.com/office/drawing/2014/main" id="{5BC97FE3-F4C3-48AF-8597-73CDDA1BCD02}"/>
              </a:ext>
            </a:extLst>
          </p:cNvPr>
          <p:cNvGrpSpPr/>
          <p:nvPr/>
        </p:nvGrpSpPr>
        <p:grpSpPr>
          <a:xfrm>
            <a:off x="2640388" y="1948436"/>
            <a:ext cx="6992094" cy="3073082"/>
            <a:chOff x="3230245" y="1615441"/>
            <a:chExt cx="6992094" cy="3073082"/>
          </a:xfrm>
        </p:grpSpPr>
        <p:pic>
          <p:nvPicPr>
            <p:cNvPr id="4" name="Picture 3" descr="Diagram&#10;&#10;Description automatically generated">
              <a:extLst>
                <a:ext uri="{FF2B5EF4-FFF2-40B4-BE49-F238E27FC236}">
                  <a16:creationId xmlns:a16="http://schemas.microsoft.com/office/drawing/2014/main" id="{B2EF881A-B52A-4E48-BA45-AE51DEFB54D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7" b="93196" l="5978" r="96649">
                          <a14:foregroundMark x1="50453" y1="86598" x2="50453" y2="86598"/>
                          <a14:foregroundMark x1="69837" y1="88866" x2="69837" y2="88866"/>
                          <a14:foregroundMark x1="79257" y1="85773" x2="79257" y2="85773"/>
                          <a14:foregroundMark x1="83605" y1="86186" x2="83605" y2="86186"/>
                          <a14:foregroundMark x1="87138" y1="39381" x2="87138" y2="39381"/>
                          <a14:foregroundMark x1="87772" y1="48866" x2="87772" y2="48866"/>
                          <a14:foregroundMark x1="92754" y1="35258" x2="92754" y2="35258"/>
                          <a14:foregroundMark x1="96377" y1="29897" x2="96377" y2="29897"/>
                          <a14:foregroundMark x1="96739" y1="18144" x2="96739" y2="18144"/>
                          <a14:foregroundMark x1="15308" y1="14227" x2="15308" y2="14227"/>
                          <a14:foregroundMark x1="10598" y1="93196" x2="10598" y2="93196"/>
                          <a14:foregroundMark x1="5978" y1="88041" x2="5978" y2="88041"/>
                          <a14:foregroundMark x1="20652" y1="10103" x2="20652" y2="10103"/>
                          <a14:backgroundMark x1="70652" y1="14227" x2="70652" y2="14227"/>
                          <a14:backgroundMark x1="75272" y1="14845" x2="75272" y2="14845"/>
                          <a14:backgroundMark x1="54257" y1="14021" x2="54257" y2="14021"/>
                          <a14:backgroundMark x1="52536" y1="13608" x2="52536" y2="13608"/>
                          <a14:backgroundMark x1="71467" y1="14845" x2="71467" y2="14845"/>
                          <a14:backgroundMark x1="78623" y1="15052" x2="78623" y2="15052"/>
                          <a14:backgroundMark x1="79620" y1="15052" x2="79620" y2="15052"/>
                          <a14:backgroundMark x1="76540" y1="15258" x2="76540" y2="15258"/>
                          <a14:backgroundMark x1="86685" y1="15670" x2="86685" y2="15670"/>
                          <a14:backgroundMark x1="52989" y1="14021" x2="52989" y2="14021"/>
                        </a14:backgroundRemoval>
                      </a14:imgEffect>
                    </a14:imgLayer>
                  </a14:imgProps>
                </a:ext>
                <a:ext uri="{28A0092B-C50C-407E-A947-70E740481C1C}">
                  <a14:useLocalDpi xmlns:a14="http://schemas.microsoft.com/office/drawing/2010/main" val="0"/>
                </a:ext>
              </a:extLst>
            </a:blip>
            <a:srcRect/>
            <a:stretch>
              <a:fillRect/>
            </a:stretch>
          </p:blipFill>
          <p:spPr bwMode="auto">
            <a:xfrm>
              <a:off x="3230245" y="1615441"/>
              <a:ext cx="6992094" cy="3073082"/>
            </a:xfrm>
            <a:prstGeom prst="rect">
              <a:avLst/>
            </a:prstGeom>
            <a:noFill/>
            <a:ln>
              <a:noFill/>
            </a:ln>
          </p:spPr>
        </p:pic>
        <p:cxnSp>
          <p:nvCxnSpPr>
            <p:cNvPr id="7" name="Straight Connector 6">
              <a:extLst>
                <a:ext uri="{FF2B5EF4-FFF2-40B4-BE49-F238E27FC236}">
                  <a16:creationId xmlns:a16="http://schemas.microsoft.com/office/drawing/2014/main" id="{EAB1DAA9-F26D-4D29-A70C-E21B5E993E37}"/>
                </a:ext>
              </a:extLst>
            </p:cNvPr>
            <p:cNvCxnSpPr>
              <a:cxnSpLocks/>
            </p:cNvCxnSpPr>
            <p:nvPr/>
          </p:nvCxnSpPr>
          <p:spPr>
            <a:xfrm>
              <a:off x="6172200" y="2026920"/>
              <a:ext cx="3794760" cy="10668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24263C4-4EDD-4F9F-8F70-3D05B08706C2}"/>
                </a:ext>
              </a:extLst>
            </p:cNvPr>
            <p:cNvCxnSpPr>
              <a:cxnSpLocks/>
            </p:cNvCxnSpPr>
            <p:nvPr/>
          </p:nvCxnSpPr>
          <p:spPr>
            <a:xfrm>
              <a:off x="5273040" y="2529839"/>
              <a:ext cx="3953256" cy="85345"/>
            </a:xfrm>
            <a:prstGeom prst="line">
              <a:avLst/>
            </a:prstGeom>
            <a:ln w="12700"/>
          </p:spPr>
          <p:style>
            <a:lnRef idx="1">
              <a:schemeClr val="dk1"/>
            </a:lnRef>
            <a:fillRef idx="0">
              <a:schemeClr val="dk1"/>
            </a:fillRef>
            <a:effectRef idx="0">
              <a:schemeClr val="dk1"/>
            </a:effectRef>
            <a:fontRef idx="minor">
              <a:schemeClr val="tx1"/>
            </a:fontRef>
          </p:style>
        </p:cxnSp>
      </p:grpSp>
      <p:sp>
        <p:nvSpPr>
          <p:cNvPr id="8" name="TextBox 7">
            <a:extLst>
              <a:ext uri="{FF2B5EF4-FFF2-40B4-BE49-F238E27FC236}">
                <a16:creationId xmlns:a16="http://schemas.microsoft.com/office/drawing/2014/main" id="{9276CDC5-2560-4656-B30B-D9A5E44F9E84}"/>
              </a:ext>
            </a:extLst>
          </p:cNvPr>
          <p:cNvSpPr txBox="1"/>
          <p:nvPr/>
        </p:nvSpPr>
        <p:spPr>
          <a:xfrm>
            <a:off x="5356622" y="4777625"/>
            <a:ext cx="1833130" cy="400110"/>
          </a:xfrm>
          <a:prstGeom prst="rect">
            <a:avLst/>
          </a:prstGeom>
          <a:noFill/>
        </p:spPr>
        <p:txBody>
          <a:bodyPr wrap="square" rtlCol="0">
            <a:spAutoFit/>
          </a:bodyPr>
          <a:lstStyle/>
          <a:p>
            <a: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to scale)</a:t>
            </a:r>
          </a:p>
        </p:txBody>
      </p:sp>
      <p:sp>
        <p:nvSpPr>
          <p:cNvPr id="2" name="TextBox 1">
            <a:extLst>
              <a:ext uri="{FF2B5EF4-FFF2-40B4-BE49-F238E27FC236}">
                <a16:creationId xmlns:a16="http://schemas.microsoft.com/office/drawing/2014/main" id="{CAA5DDEB-430E-4817-AE5F-A18523D8E004}"/>
              </a:ext>
            </a:extLst>
          </p:cNvPr>
          <p:cNvSpPr txBox="1"/>
          <p:nvPr/>
        </p:nvSpPr>
        <p:spPr>
          <a:xfrm>
            <a:off x="3722982" y="1063868"/>
            <a:ext cx="4742589" cy="461665"/>
          </a:xfrm>
          <a:prstGeom prst="rect">
            <a:avLst/>
          </a:prstGeom>
          <a:noFill/>
        </p:spPr>
        <p:txBody>
          <a:bodyPr wrap="square" rtlCol="0">
            <a:spAutoFit/>
          </a:bodyPr>
          <a:lstStyle/>
          <a:p>
            <a:pPr algn="ctr"/>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SOCKETS  FOR THE BOARDS</a:t>
            </a:r>
          </a:p>
        </p:txBody>
      </p:sp>
      <p:sp>
        <p:nvSpPr>
          <p:cNvPr id="10" name="TextBox 9">
            <a:extLst>
              <a:ext uri="{FF2B5EF4-FFF2-40B4-BE49-F238E27FC236}">
                <a16:creationId xmlns:a16="http://schemas.microsoft.com/office/drawing/2014/main" id="{D460FE85-8880-4086-BEEC-B39D62158197}"/>
              </a:ext>
            </a:extLst>
          </p:cNvPr>
          <p:cNvSpPr txBox="1"/>
          <p:nvPr/>
        </p:nvSpPr>
        <p:spPr>
          <a:xfrm>
            <a:off x="0" y="5425440"/>
            <a:ext cx="12192000" cy="1177245"/>
          </a:xfrm>
          <a:prstGeom prst="rect">
            <a:avLst/>
          </a:prstGeom>
          <a:noFill/>
        </p:spPr>
        <p:txBody>
          <a:bodyPr wrap="square" rtlCol="0">
            <a:spAutoFit/>
          </a:bodyPr>
          <a:lstStyle/>
          <a:p>
            <a:pPr algn="ctr"/>
            <a:r>
              <a:rPr lang="en-GB" sz="235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sockets were made of silver – from the silver offering (Exodus 38: 24-28)</a:t>
            </a:r>
          </a:p>
          <a:p>
            <a:pPr algn="ctr"/>
            <a:r>
              <a:rPr lang="en-GB" sz="235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was a total of 100 sockets, each of 1 talent of silver</a:t>
            </a:r>
          </a:p>
          <a:p>
            <a:pPr algn="ctr"/>
            <a:r>
              <a:rPr lang="en-GB" sz="235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 – the five sockets for the  entrance to the Holy Place were made of bronze</a:t>
            </a:r>
          </a:p>
        </p:txBody>
      </p:sp>
      <p:sp>
        <p:nvSpPr>
          <p:cNvPr id="3" name="TextBox 3">
            <a:extLst>
              <a:ext uri="{FF2B5EF4-FFF2-40B4-BE49-F238E27FC236}">
                <a16:creationId xmlns:a16="http://schemas.microsoft.com/office/drawing/2014/main" id="{93E48F36-DDAC-18FA-EC68-6EBBDAA2C9B4}"/>
              </a:ext>
            </a:extLst>
          </p:cNvPr>
          <p:cNvSpPr txBox="1"/>
          <p:nvPr/>
        </p:nvSpPr>
        <p:spPr>
          <a:xfrm>
            <a:off x="11377837" y="320351"/>
            <a:ext cx="476006"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15</a:t>
            </a:r>
          </a:p>
        </p:txBody>
      </p:sp>
    </p:spTree>
    <p:extLst>
      <p:ext uri="{BB962C8B-B14F-4D97-AF65-F5344CB8AC3E}">
        <p14:creationId xmlns:p14="http://schemas.microsoft.com/office/powerpoint/2010/main" val="25171495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2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2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2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527F6-D60D-4CCD-B582-1F11946FE202}"/>
              </a:ext>
            </a:extLst>
          </p:cNvPr>
          <p:cNvSpPr txBox="1"/>
          <p:nvPr/>
        </p:nvSpPr>
        <p:spPr>
          <a:xfrm>
            <a:off x="0" y="-13208"/>
            <a:ext cx="12192000" cy="954107"/>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STRUCTURE</a:t>
            </a:r>
          </a:p>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Exodus 26: 1-27; 36: 8-38</a:t>
            </a:r>
          </a:p>
        </p:txBody>
      </p:sp>
      <p:grpSp>
        <p:nvGrpSpPr>
          <p:cNvPr id="14" name="Group 13">
            <a:extLst>
              <a:ext uri="{FF2B5EF4-FFF2-40B4-BE49-F238E27FC236}">
                <a16:creationId xmlns:a16="http://schemas.microsoft.com/office/drawing/2014/main" id="{5BC97FE3-F4C3-48AF-8597-73CDDA1BCD02}"/>
              </a:ext>
            </a:extLst>
          </p:cNvPr>
          <p:cNvGrpSpPr/>
          <p:nvPr/>
        </p:nvGrpSpPr>
        <p:grpSpPr>
          <a:xfrm>
            <a:off x="2640388" y="1948436"/>
            <a:ext cx="6992094" cy="3073082"/>
            <a:chOff x="3230245" y="1615441"/>
            <a:chExt cx="6992094" cy="3073082"/>
          </a:xfrm>
        </p:grpSpPr>
        <p:pic>
          <p:nvPicPr>
            <p:cNvPr id="4" name="Picture 3" descr="Diagram&#10;&#10;Description automatically generated">
              <a:extLst>
                <a:ext uri="{FF2B5EF4-FFF2-40B4-BE49-F238E27FC236}">
                  <a16:creationId xmlns:a16="http://schemas.microsoft.com/office/drawing/2014/main" id="{B2EF881A-B52A-4E48-BA45-AE51DEFB54D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7" b="93196" l="5978" r="96649">
                          <a14:foregroundMark x1="50453" y1="86598" x2="50453" y2="86598"/>
                          <a14:foregroundMark x1="69837" y1="88866" x2="69837" y2="88866"/>
                          <a14:foregroundMark x1="79257" y1="85773" x2="79257" y2="85773"/>
                          <a14:foregroundMark x1="83605" y1="86186" x2="83605" y2="86186"/>
                          <a14:foregroundMark x1="87138" y1="39381" x2="87138" y2="39381"/>
                          <a14:foregroundMark x1="87772" y1="48866" x2="87772" y2="48866"/>
                          <a14:foregroundMark x1="92754" y1="35258" x2="92754" y2="35258"/>
                          <a14:foregroundMark x1="96377" y1="29897" x2="96377" y2="29897"/>
                          <a14:foregroundMark x1="96739" y1="18144" x2="96739" y2="18144"/>
                          <a14:foregroundMark x1="15308" y1="14227" x2="15308" y2="14227"/>
                          <a14:foregroundMark x1="10598" y1="93196" x2="10598" y2="93196"/>
                          <a14:foregroundMark x1="5978" y1="88041" x2="5978" y2="88041"/>
                          <a14:foregroundMark x1="20652" y1="10103" x2="20652" y2="10103"/>
                          <a14:backgroundMark x1="70652" y1="14227" x2="70652" y2="14227"/>
                          <a14:backgroundMark x1="75272" y1="14845" x2="75272" y2="14845"/>
                          <a14:backgroundMark x1="54257" y1="14021" x2="54257" y2="14021"/>
                          <a14:backgroundMark x1="52536" y1="13608" x2="52536" y2="13608"/>
                          <a14:backgroundMark x1="71467" y1="14845" x2="71467" y2="14845"/>
                          <a14:backgroundMark x1="78623" y1="15052" x2="78623" y2="15052"/>
                          <a14:backgroundMark x1="79620" y1="15052" x2="79620" y2="15052"/>
                          <a14:backgroundMark x1="76540" y1="15258" x2="76540" y2="15258"/>
                          <a14:backgroundMark x1="86685" y1="15670" x2="86685" y2="15670"/>
                          <a14:backgroundMark x1="52989" y1="14021" x2="52989" y2="14021"/>
                        </a14:backgroundRemoval>
                      </a14:imgEffect>
                    </a14:imgLayer>
                  </a14:imgProps>
                </a:ext>
                <a:ext uri="{28A0092B-C50C-407E-A947-70E740481C1C}">
                  <a14:useLocalDpi xmlns:a14="http://schemas.microsoft.com/office/drawing/2010/main" val="0"/>
                </a:ext>
              </a:extLst>
            </a:blip>
            <a:srcRect/>
            <a:stretch>
              <a:fillRect/>
            </a:stretch>
          </p:blipFill>
          <p:spPr bwMode="auto">
            <a:xfrm>
              <a:off x="3230245" y="1615441"/>
              <a:ext cx="6992094" cy="3073082"/>
            </a:xfrm>
            <a:prstGeom prst="rect">
              <a:avLst/>
            </a:prstGeom>
            <a:noFill/>
            <a:ln>
              <a:noFill/>
            </a:ln>
          </p:spPr>
        </p:pic>
        <p:cxnSp>
          <p:nvCxnSpPr>
            <p:cNvPr id="7" name="Straight Connector 6">
              <a:extLst>
                <a:ext uri="{FF2B5EF4-FFF2-40B4-BE49-F238E27FC236}">
                  <a16:creationId xmlns:a16="http://schemas.microsoft.com/office/drawing/2014/main" id="{EAB1DAA9-F26D-4D29-A70C-E21B5E993E37}"/>
                </a:ext>
              </a:extLst>
            </p:cNvPr>
            <p:cNvCxnSpPr>
              <a:cxnSpLocks/>
            </p:cNvCxnSpPr>
            <p:nvPr/>
          </p:nvCxnSpPr>
          <p:spPr>
            <a:xfrm>
              <a:off x="6172200" y="2026920"/>
              <a:ext cx="3794760" cy="10668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24263C4-4EDD-4F9F-8F70-3D05B08706C2}"/>
                </a:ext>
              </a:extLst>
            </p:cNvPr>
            <p:cNvCxnSpPr>
              <a:cxnSpLocks/>
            </p:cNvCxnSpPr>
            <p:nvPr/>
          </p:nvCxnSpPr>
          <p:spPr>
            <a:xfrm>
              <a:off x="5273040" y="2529839"/>
              <a:ext cx="3953256" cy="85345"/>
            </a:xfrm>
            <a:prstGeom prst="line">
              <a:avLst/>
            </a:prstGeom>
            <a:ln w="12700"/>
          </p:spPr>
          <p:style>
            <a:lnRef idx="1">
              <a:schemeClr val="dk1"/>
            </a:lnRef>
            <a:fillRef idx="0">
              <a:schemeClr val="dk1"/>
            </a:fillRef>
            <a:effectRef idx="0">
              <a:schemeClr val="dk1"/>
            </a:effectRef>
            <a:fontRef idx="minor">
              <a:schemeClr val="tx1"/>
            </a:fontRef>
          </p:style>
        </p:cxnSp>
      </p:grpSp>
      <p:sp>
        <p:nvSpPr>
          <p:cNvPr id="8" name="TextBox 7">
            <a:extLst>
              <a:ext uri="{FF2B5EF4-FFF2-40B4-BE49-F238E27FC236}">
                <a16:creationId xmlns:a16="http://schemas.microsoft.com/office/drawing/2014/main" id="{9276CDC5-2560-4656-B30B-D9A5E44F9E84}"/>
              </a:ext>
            </a:extLst>
          </p:cNvPr>
          <p:cNvSpPr txBox="1"/>
          <p:nvPr/>
        </p:nvSpPr>
        <p:spPr>
          <a:xfrm>
            <a:off x="5356622" y="4777625"/>
            <a:ext cx="1833130" cy="400110"/>
          </a:xfrm>
          <a:prstGeom prst="rect">
            <a:avLst/>
          </a:prstGeom>
          <a:noFill/>
        </p:spPr>
        <p:txBody>
          <a:bodyPr wrap="square" rtlCol="0">
            <a:spAutoFit/>
          </a:bodyPr>
          <a:lstStyle/>
          <a:p>
            <a: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to scale)</a:t>
            </a:r>
          </a:p>
        </p:txBody>
      </p:sp>
      <p:sp>
        <p:nvSpPr>
          <p:cNvPr id="2" name="TextBox 1">
            <a:extLst>
              <a:ext uri="{FF2B5EF4-FFF2-40B4-BE49-F238E27FC236}">
                <a16:creationId xmlns:a16="http://schemas.microsoft.com/office/drawing/2014/main" id="{CAA5DDEB-430E-4817-AE5F-A18523D8E004}"/>
              </a:ext>
            </a:extLst>
          </p:cNvPr>
          <p:cNvSpPr txBox="1"/>
          <p:nvPr/>
        </p:nvSpPr>
        <p:spPr>
          <a:xfrm>
            <a:off x="4861560" y="1063868"/>
            <a:ext cx="2468880" cy="461665"/>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VAILS</a:t>
            </a:r>
          </a:p>
        </p:txBody>
      </p:sp>
      <p:sp>
        <p:nvSpPr>
          <p:cNvPr id="3" name="TextBox 2">
            <a:extLst>
              <a:ext uri="{FF2B5EF4-FFF2-40B4-BE49-F238E27FC236}">
                <a16:creationId xmlns:a16="http://schemas.microsoft.com/office/drawing/2014/main" id="{8D3C404C-8C98-46B3-8EE7-1FF99B99A4EF}"/>
              </a:ext>
            </a:extLst>
          </p:cNvPr>
          <p:cNvSpPr txBox="1"/>
          <p:nvPr/>
        </p:nvSpPr>
        <p:spPr>
          <a:xfrm>
            <a:off x="9662160" y="4436618"/>
            <a:ext cx="2164080" cy="461665"/>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outer vail</a:t>
            </a:r>
          </a:p>
        </p:txBody>
      </p:sp>
      <p:sp>
        <p:nvSpPr>
          <p:cNvPr id="11" name="TextBox 10">
            <a:extLst>
              <a:ext uri="{FF2B5EF4-FFF2-40B4-BE49-F238E27FC236}">
                <a16:creationId xmlns:a16="http://schemas.microsoft.com/office/drawing/2014/main" id="{59A709D6-6C2D-438B-AAFE-F14C90D224AE}"/>
              </a:ext>
            </a:extLst>
          </p:cNvPr>
          <p:cNvSpPr txBox="1"/>
          <p:nvPr/>
        </p:nvSpPr>
        <p:spPr>
          <a:xfrm>
            <a:off x="8961120" y="1260001"/>
            <a:ext cx="2270760" cy="461665"/>
          </a:xfrm>
          <a:prstGeom prst="rect">
            <a:avLst/>
          </a:prstGeom>
          <a:noFill/>
        </p:spPr>
        <p:txBody>
          <a:bodyPr wrap="square" rtlCol="0">
            <a:spAutoFit/>
          </a:bodyPr>
          <a:lstStyle/>
          <a:p>
            <a:r>
              <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inner vail</a:t>
            </a:r>
          </a:p>
        </p:txBody>
      </p:sp>
      <p:cxnSp>
        <p:nvCxnSpPr>
          <p:cNvPr id="12" name="Straight Arrow Connector 11">
            <a:extLst>
              <a:ext uri="{FF2B5EF4-FFF2-40B4-BE49-F238E27FC236}">
                <a16:creationId xmlns:a16="http://schemas.microsoft.com/office/drawing/2014/main" id="{9C538DAF-26FD-4459-9FA4-02CC0C69914B}"/>
              </a:ext>
            </a:extLst>
          </p:cNvPr>
          <p:cNvCxnSpPr>
            <a:stCxn id="11" idx="2"/>
          </p:cNvCxnSpPr>
          <p:nvPr/>
        </p:nvCxnSpPr>
        <p:spPr>
          <a:xfrm flipH="1">
            <a:off x="6598920" y="1721666"/>
            <a:ext cx="3497580" cy="884374"/>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EBA3678-67DE-4C23-9624-D4775020C595}"/>
              </a:ext>
            </a:extLst>
          </p:cNvPr>
          <p:cNvCxnSpPr>
            <a:cxnSpLocks/>
            <a:stCxn id="3" idx="0"/>
          </p:cNvCxnSpPr>
          <p:nvPr/>
        </p:nvCxnSpPr>
        <p:spPr>
          <a:xfrm flipH="1" flipV="1">
            <a:off x="9265920" y="3764280"/>
            <a:ext cx="1478280" cy="672338"/>
          </a:xfrm>
          <a:prstGeom prst="straightConnector1">
            <a:avLst/>
          </a:prstGeom>
          <a:ln w="38100">
            <a:solidFill>
              <a:srgbClr val="002060"/>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90BB535E-44F1-4974-BA7B-887E0B72969D}"/>
              </a:ext>
            </a:extLst>
          </p:cNvPr>
          <p:cNvSpPr txBox="1"/>
          <p:nvPr/>
        </p:nvSpPr>
        <p:spPr>
          <a:xfrm>
            <a:off x="0" y="5071055"/>
            <a:ext cx="12192000" cy="769441"/>
          </a:xfrm>
          <a:prstGeom prst="rect">
            <a:avLst/>
          </a:prstGeom>
          <a:noFill/>
        </p:spPr>
        <p:txBody>
          <a:bodyPr wrap="square" rtlCol="0">
            <a:spAutoFit/>
          </a:bodyPr>
          <a:lstStyle/>
          <a:p>
            <a:pPr algn="ctr"/>
            <a:r>
              <a:rPr lang="en-GB" sz="2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Inner vail – made of linen, woven from blue, red and purple thread, with cherubim.. Hung upon 5 pillars of acacia wood, overlaid with gold, set in silver sockets.</a:t>
            </a:r>
          </a:p>
        </p:txBody>
      </p:sp>
      <p:sp>
        <p:nvSpPr>
          <p:cNvPr id="6" name="TextBox 3">
            <a:extLst>
              <a:ext uri="{FF2B5EF4-FFF2-40B4-BE49-F238E27FC236}">
                <a16:creationId xmlns:a16="http://schemas.microsoft.com/office/drawing/2014/main" id="{93E48F36-DDAC-18FA-EC68-6EBBDAA2C9B4}"/>
              </a:ext>
            </a:extLst>
          </p:cNvPr>
          <p:cNvSpPr txBox="1"/>
          <p:nvPr/>
        </p:nvSpPr>
        <p:spPr>
          <a:xfrm>
            <a:off x="11377837" y="222160"/>
            <a:ext cx="476006"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16</a:t>
            </a:r>
          </a:p>
        </p:txBody>
      </p:sp>
      <p:sp>
        <p:nvSpPr>
          <p:cNvPr id="10" name="TextBox 9">
            <a:extLst>
              <a:ext uri="{FF2B5EF4-FFF2-40B4-BE49-F238E27FC236}">
                <a16:creationId xmlns:a16="http://schemas.microsoft.com/office/drawing/2014/main" id="{FFC8DE20-A32B-0C23-EC2E-2544A69047BE}"/>
              </a:ext>
            </a:extLst>
          </p:cNvPr>
          <p:cNvSpPr txBox="1"/>
          <p:nvPr/>
        </p:nvSpPr>
        <p:spPr>
          <a:xfrm>
            <a:off x="-5907" y="5970146"/>
            <a:ext cx="12192000" cy="769441"/>
          </a:xfrm>
          <a:prstGeom prst="rect">
            <a:avLst/>
          </a:prstGeom>
          <a:noFill/>
        </p:spPr>
        <p:txBody>
          <a:bodyPr wrap="square" rtlCol="0">
            <a:spAutoFit/>
          </a:bodyPr>
          <a:lstStyle/>
          <a:p>
            <a:pPr algn="ctr"/>
            <a:r>
              <a:rPr lang="en-GB" sz="2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Outer vail – made of linen, woven from blue, read and purple thread. Hung upon 4 pillars of acacia wood, overlaid with gold, set in sockets of bronze.</a:t>
            </a:r>
          </a:p>
        </p:txBody>
      </p:sp>
    </p:spTree>
    <p:extLst>
      <p:ext uri="{BB962C8B-B14F-4D97-AF65-F5344CB8AC3E}">
        <p14:creationId xmlns:p14="http://schemas.microsoft.com/office/powerpoint/2010/main" val="24934661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500"/>
                                        <p:tgtEl>
                                          <p:spTgt spid="11"/>
                                        </p:tgtEl>
                                      </p:cBhvr>
                                    </p:animEffect>
                                  </p:childTnLst>
                                </p:cTn>
                              </p:par>
                              <p:par>
                                <p:cTn id="13" presetID="2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5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wipe(left)">
                                      <p:cBhvr>
                                        <p:cTn id="19" dur="2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2500"/>
                                        <p:tgtEl>
                                          <p:spTgt spid="3"/>
                                        </p:tgtEl>
                                      </p:cBhvr>
                                    </p:animEffect>
                                  </p:childTnLst>
                                </p:cTn>
                              </p:par>
                              <p:par>
                                <p:cTn id="25" presetID="22" presetClass="entr" presetSubtype="2"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2500"/>
                                        <p:tgtEl>
                                          <p:spTgt spid="15"/>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2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2B6EF3-EEF1-455A-8559-EC67B4160690}"/>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DAE0ED22-47EB-B4FC-DB11-F6C40770BF33}"/>
              </a:ext>
            </a:extLst>
          </p:cNvPr>
          <p:cNvSpPr txBox="1"/>
          <p:nvPr/>
        </p:nvSpPr>
        <p:spPr>
          <a:xfrm>
            <a:off x="11334878" y="209887"/>
            <a:ext cx="469869"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17</a:t>
            </a:r>
          </a:p>
        </p:txBody>
      </p:sp>
      <p:pic>
        <p:nvPicPr>
          <p:cNvPr id="3" name="Content Placeholder 17" descr="A drawing of a building with smoke coming out of it&#10;&#10;Description automatically generated">
            <a:extLst>
              <a:ext uri="{FF2B5EF4-FFF2-40B4-BE49-F238E27FC236}">
                <a16:creationId xmlns:a16="http://schemas.microsoft.com/office/drawing/2014/main" id="{9C3EEC96-8628-4B1C-98EC-E10C023C913E}"/>
              </a:ext>
            </a:extLst>
          </p:cNvPr>
          <p:cNvPicPr>
            <a:picLocks noChangeAspect="1"/>
          </p:cNvPicPr>
          <p:nvPr/>
        </p:nvPicPr>
        <p:blipFill rotWithShape="1">
          <a:blip r:embed="rId2">
            <a:extLst>
              <a:ext uri="{28A0092B-C50C-407E-A947-70E740481C1C}">
                <a14:useLocalDpi xmlns:a14="http://schemas.microsoft.com/office/drawing/2010/main" val="0"/>
              </a:ext>
            </a:extLst>
          </a:blip>
          <a:srcRect l="44705" t="38744" r="5409"/>
          <a:stretch/>
        </p:blipFill>
        <p:spPr bwMode="auto">
          <a:xfrm>
            <a:off x="4131116" y="1532814"/>
            <a:ext cx="3856744" cy="2674306"/>
          </a:xfrm>
          <a:prstGeom prst="rect">
            <a:avLst/>
          </a:prstGeom>
          <a:blipFill>
            <a:blip r:embed="rId3"/>
            <a:stretch>
              <a:fillRect/>
            </a:stretch>
          </a:blipFill>
          <a:ln w="50800" cap="flat" cmpd="sng" algn="ctr">
            <a:solidFill>
              <a:srgbClr val="B42B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4AA4555-C69A-ADBA-7DAF-D343A68D38A6}"/>
              </a:ext>
            </a:extLst>
          </p:cNvPr>
          <p:cNvSpPr txBox="1"/>
          <p:nvPr/>
        </p:nvSpPr>
        <p:spPr>
          <a:xfrm>
            <a:off x="25053" y="1292849"/>
            <a:ext cx="4013570" cy="1938992"/>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John 14: 6 –</a:t>
            </a:r>
          </a:p>
          <a:p>
            <a:pPr algn="ctr"/>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am the way, the truth, and the life. No one comes to the Father except through Me</a:t>
            </a:r>
          </a:p>
        </p:txBody>
      </p:sp>
      <p:sp>
        <p:nvSpPr>
          <p:cNvPr id="10" name="TextBox 9">
            <a:extLst>
              <a:ext uri="{FF2B5EF4-FFF2-40B4-BE49-F238E27FC236}">
                <a16:creationId xmlns:a16="http://schemas.microsoft.com/office/drawing/2014/main" id="{93A2C132-75C4-7AF7-9EDE-948698A41531}"/>
              </a:ext>
            </a:extLst>
          </p:cNvPr>
          <p:cNvSpPr txBox="1"/>
          <p:nvPr/>
        </p:nvSpPr>
        <p:spPr>
          <a:xfrm>
            <a:off x="0" y="0"/>
            <a:ext cx="12192000" cy="892552"/>
          </a:xfrm>
          <a:prstGeom prst="rect">
            <a:avLst/>
          </a:prstGeom>
          <a:noFill/>
        </p:spPr>
        <p:txBody>
          <a:bodyPr wrap="square" rtlCol="0">
            <a:spAutoFit/>
          </a:bodyPr>
          <a:lstStyle/>
          <a:p>
            <a:pPr algn="ctr"/>
            <a:r>
              <a:rPr lang="en-GB"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EASTERN ENTRANCE VEIL</a:t>
            </a:r>
            <a:endParaRPr lang="en-GB"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Materials and colours all remind us of the Lord Jesus Christ</a:t>
            </a:r>
          </a:p>
        </p:txBody>
      </p:sp>
      <p:sp>
        <p:nvSpPr>
          <p:cNvPr id="12" name="TextBox 11">
            <a:extLst>
              <a:ext uri="{FF2B5EF4-FFF2-40B4-BE49-F238E27FC236}">
                <a16:creationId xmlns:a16="http://schemas.microsoft.com/office/drawing/2014/main" id="{A98BEAEF-7230-9A68-81FB-469218E3860E}"/>
              </a:ext>
            </a:extLst>
          </p:cNvPr>
          <p:cNvSpPr txBox="1"/>
          <p:nvPr/>
        </p:nvSpPr>
        <p:spPr>
          <a:xfrm>
            <a:off x="0" y="4394485"/>
            <a:ext cx="12192000" cy="2308324"/>
          </a:xfrm>
          <a:prstGeom prst="rect">
            <a:avLst/>
          </a:prstGeom>
          <a:noFill/>
        </p:spPr>
        <p:txBody>
          <a:bodyPr wrap="square" rtlCol="0">
            <a:spAutoFit/>
          </a:bodyPr>
          <a:lstStyle/>
          <a:p>
            <a:pPr algn="ctr"/>
            <a:r>
              <a:rPr lang="en-GB"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White linen =  Righteousness  </a:t>
            </a:r>
          </a:p>
          <a:p>
            <a:pPr algn="ctr"/>
            <a:r>
              <a:rPr lang="en-GB" sz="24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Blue = the Heavenly</a:t>
            </a:r>
          </a:p>
          <a:p>
            <a:pPr algn="ctr"/>
            <a:r>
              <a:rPr lang="en-GB"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Purple = Royalty and Priesthood</a:t>
            </a:r>
          </a:p>
          <a:p>
            <a:pPr algn="ctr"/>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Scarlett/Red = Sacrifice</a:t>
            </a:r>
          </a:p>
          <a:p>
            <a:pPr algn="ctr"/>
            <a:r>
              <a:rPr lang="en-GB"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Bronze Sockets for the posts = Sin Judged</a:t>
            </a:r>
          </a:p>
          <a:p>
            <a:pPr algn="ctr"/>
            <a:r>
              <a:rPr lang="en-GB" sz="2400" b="1"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Silver hooks and caps  = Redemption</a:t>
            </a:r>
          </a:p>
        </p:txBody>
      </p:sp>
      <p:sp>
        <p:nvSpPr>
          <p:cNvPr id="13" name="TextBox 12">
            <a:extLst>
              <a:ext uri="{FF2B5EF4-FFF2-40B4-BE49-F238E27FC236}">
                <a16:creationId xmlns:a16="http://schemas.microsoft.com/office/drawing/2014/main" id="{E4FFD471-72CF-5C3D-0BF4-04A0E310B93E}"/>
              </a:ext>
            </a:extLst>
          </p:cNvPr>
          <p:cNvSpPr txBox="1"/>
          <p:nvPr/>
        </p:nvSpPr>
        <p:spPr>
          <a:xfrm>
            <a:off x="8221249" y="1296990"/>
            <a:ext cx="3970751" cy="1938992"/>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10: 9 – </a:t>
            </a:r>
          </a:p>
          <a:p>
            <a:pPr algn="ctr"/>
            <a:r>
              <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am the door. If anyone enters by Me, he will be saved, and will go in and out, and find pasture. </a:t>
            </a:r>
          </a:p>
        </p:txBody>
      </p:sp>
      <p:pic>
        <p:nvPicPr>
          <p:cNvPr id="14" name="Picture 13">
            <a:extLst>
              <a:ext uri="{FF2B5EF4-FFF2-40B4-BE49-F238E27FC236}">
                <a16:creationId xmlns:a16="http://schemas.microsoft.com/office/drawing/2014/main" id="{5B167655-107D-16B5-DBD4-8DDA5357792A}"/>
              </a:ext>
            </a:extLst>
          </p:cNvPr>
          <p:cNvPicPr>
            <a:picLocks noChangeAspect="1"/>
          </p:cNvPicPr>
          <p:nvPr/>
        </p:nvPicPr>
        <p:blipFill rotWithShape="1">
          <a:blip r:embed="rId4"/>
          <a:srcRect l="31992" t="23714" r="32068" b="27810"/>
          <a:stretch/>
        </p:blipFill>
        <p:spPr>
          <a:xfrm>
            <a:off x="4766491" y="567592"/>
            <a:ext cx="2616440" cy="4214439"/>
          </a:xfrm>
          <a:prstGeom prst="rect">
            <a:avLst/>
          </a:prstGeom>
        </p:spPr>
      </p:pic>
    </p:spTree>
    <p:extLst>
      <p:ext uri="{BB962C8B-B14F-4D97-AF65-F5344CB8AC3E}">
        <p14:creationId xmlns:p14="http://schemas.microsoft.com/office/powerpoint/2010/main" val="9761425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up)">
                                      <p:cBhvr>
                                        <p:cTn id="7" dur="1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4000"/>
                                        <p:tgtEl>
                                          <p:spTgt spid="12"/>
                                        </p:tgtEl>
                                      </p:cBhvr>
                                    </p:animEffect>
                                  </p:childTnLst>
                                </p:cTn>
                              </p:par>
                            </p:childTnLst>
                          </p:cTn>
                        </p:par>
                        <p:par>
                          <p:cTn id="13" fill="hold">
                            <p:stCondLst>
                              <p:cond delay="4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3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2500"/>
                                        <p:tgtEl>
                                          <p:spTgt spid="9"/>
                                        </p:tgtEl>
                                      </p:cBhvr>
                                    </p:animEffect>
                                  </p:childTnLst>
                                </p:cTn>
                              </p:par>
                            </p:childTnLst>
                          </p:cTn>
                        </p:par>
                        <p:par>
                          <p:cTn id="22" fill="hold">
                            <p:stCondLst>
                              <p:cond delay="2500"/>
                            </p:stCondLst>
                            <p:childTnLst>
                              <p:par>
                                <p:cTn id="23" presetID="22" presetClass="entr" presetSubtype="1" fill="hold" grpId="0" nodeType="afterEffect">
                                  <p:stCondLst>
                                    <p:cond delay="150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AEC3F-6A87-4678-BE23-F8665A9BA77E}"/>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4858752" y="2839488"/>
            <a:ext cx="566688" cy="406631"/>
          </a:xfrm>
          <a:prstGeom prst="rect">
            <a:avLst/>
          </a:prstGeom>
          <a:noFill/>
          <a:ln>
            <a:noFill/>
          </a:ln>
        </p:spPr>
      </p:pic>
      <p:pic>
        <p:nvPicPr>
          <p:cNvPr id="6" name="Picture 5">
            <a:extLst>
              <a:ext uri="{FF2B5EF4-FFF2-40B4-BE49-F238E27FC236}">
                <a16:creationId xmlns:a16="http://schemas.microsoft.com/office/drawing/2014/main" id="{C20A092A-C69A-442E-BD9F-44FD2A018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08"/>
            <a:ext cx="12192000" cy="6871208"/>
          </a:xfrm>
          <a:prstGeom prst="rect">
            <a:avLst/>
          </a:prstGeom>
        </p:spPr>
      </p:pic>
      <p:pic>
        <p:nvPicPr>
          <p:cNvPr id="7" name="Picture 6">
            <a:extLst>
              <a:ext uri="{FF2B5EF4-FFF2-40B4-BE49-F238E27FC236}">
                <a16:creationId xmlns:a16="http://schemas.microsoft.com/office/drawing/2014/main" id="{E01885CC-49A7-4F4D-8165-B5FE1F5AC865}"/>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913696" y="2793891"/>
            <a:ext cx="304800" cy="400110"/>
          </a:xfrm>
          <a:prstGeom prst="rect">
            <a:avLst/>
          </a:prstGeom>
          <a:noFill/>
          <a:ln>
            <a:noFill/>
          </a:ln>
        </p:spPr>
      </p:pic>
      <p:sp>
        <p:nvSpPr>
          <p:cNvPr id="2" name="TextBox 3">
            <a:extLst>
              <a:ext uri="{FF2B5EF4-FFF2-40B4-BE49-F238E27FC236}">
                <a16:creationId xmlns:a16="http://schemas.microsoft.com/office/drawing/2014/main" id="{93E48F36-DDAC-18FA-EC68-6EBBDAA2C9B4}"/>
              </a:ext>
            </a:extLst>
          </p:cNvPr>
          <p:cNvSpPr txBox="1"/>
          <p:nvPr/>
        </p:nvSpPr>
        <p:spPr>
          <a:xfrm>
            <a:off x="11409150" y="5536726"/>
            <a:ext cx="358775" cy="338137"/>
          </a:xfrm>
          <a:prstGeom prst="rect">
            <a:avLst/>
          </a:prstGeom>
          <a:solidFill>
            <a:srgbClr val="FF0000"/>
          </a:solid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2</a:t>
            </a:r>
          </a:p>
        </p:txBody>
      </p:sp>
      <p:sp>
        <p:nvSpPr>
          <p:cNvPr id="5" name="TextBox 4">
            <a:extLst>
              <a:ext uri="{FF2B5EF4-FFF2-40B4-BE49-F238E27FC236}">
                <a16:creationId xmlns:a16="http://schemas.microsoft.com/office/drawing/2014/main" id="{CD266ACC-3959-CD00-311F-983B3F8755F7}"/>
              </a:ext>
            </a:extLst>
          </p:cNvPr>
          <p:cNvSpPr txBox="1"/>
          <p:nvPr/>
        </p:nvSpPr>
        <p:spPr>
          <a:xfrm>
            <a:off x="33049" y="1060702"/>
            <a:ext cx="12158951" cy="7534691"/>
          </a:xfrm>
          <a:prstGeom prst="rect">
            <a:avLst/>
          </a:prstGeom>
          <a:noFill/>
        </p:spPr>
        <p:txBody>
          <a:bodyPr wrap="square">
            <a:spAutoFit/>
          </a:bodyPr>
          <a:lstStyle/>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THE TABERNACLE </a:t>
            </a:r>
          </a:p>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Part 3 </a:t>
            </a:r>
          </a:p>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Construction - outside</a:t>
            </a:r>
          </a:p>
          <a:p>
            <a:pPr marL="0" marR="0" indent="0" algn="ctr">
              <a:lnSpc>
                <a:spcPct val="119000"/>
              </a:lnSpc>
              <a:spcBef>
                <a:spcPts val="0"/>
              </a:spcBef>
              <a:spcAft>
                <a:spcPts val="600"/>
              </a:spcAft>
            </a:pPr>
            <a:endParaRPr lang="en-US" sz="44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endParaRPr>
          </a:p>
          <a:p>
            <a:pPr marL="0" marR="0" indent="0" algn="ctr">
              <a:lnSpc>
                <a:spcPct val="119000"/>
              </a:lnSpc>
              <a:spcBef>
                <a:spcPts val="0"/>
              </a:spcBef>
              <a:spcAft>
                <a:spcPts val="600"/>
              </a:spcAft>
            </a:pPr>
            <a:endParaRPr lang="en-US" sz="40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40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17302750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E2B220-E42B-59D2-6635-612A5CDAC815}"/>
            </a:ext>
          </a:extLst>
        </p:cNvPr>
        <p:cNvGrpSpPr/>
        <p:nvPr/>
      </p:nvGrpSpPr>
      <p:grpSpPr>
        <a:xfrm>
          <a:off x="0" y="0"/>
          <a:ext cx="0" cy="0"/>
          <a:chOff x="0" y="0"/>
          <a:chExt cx="0" cy="0"/>
        </a:xfrm>
      </p:grpSpPr>
      <p:sp useBgFill="1">
        <p:nvSpPr>
          <p:cNvPr id="2" name="TextBox 1">
            <a:extLst>
              <a:ext uri="{FF2B5EF4-FFF2-40B4-BE49-F238E27FC236}">
                <a16:creationId xmlns:a16="http://schemas.microsoft.com/office/drawing/2014/main" id="{CA0CDEBD-990E-D7A4-5F0C-C2EDB8CB1A4D}"/>
              </a:ext>
            </a:extLst>
          </p:cNvPr>
          <p:cNvSpPr txBox="1"/>
          <p:nvPr/>
        </p:nvSpPr>
        <p:spPr>
          <a:xfrm>
            <a:off x="18411" y="6137"/>
            <a:ext cx="12192000" cy="1138773"/>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Plan of the Tabernacle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cxnSp>
        <p:nvCxnSpPr>
          <p:cNvPr id="3" name="Straight Connector 2">
            <a:extLst>
              <a:ext uri="{FF2B5EF4-FFF2-40B4-BE49-F238E27FC236}">
                <a16:creationId xmlns:a16="http://schemas.microsoft.com/office/drawing/2014/main" id="{D9866490-29AB-EF29-A87A-8A275FDD119E}"/>
              </a:ext>
            </a:extLst>
          </p:cNvPr>
          <p:cNvCxnSpPr>
            <a:cxnSpLocks/>
          </p:cNvCxnSpPr>
          <p:nvPr/>
        </p:nvCxnSpPr>
        <p:spPr>
          <a:xfrm>
            <a:off x="2476500" y="1549400"/>
            <a:ext cx="721614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6F407E6-867D-8CA3-9424-25C31523EF5B}"/>
              </a:ext>
            </a:extLst>
          </p:cNvPr>
          <p:cNvCxnSpPr>
            <a:cxnSpLocks/>
          </p:cNvCxnSpPr>
          <p:nvPr/>
        </p:nvCxnSpPr>
        <p:spPr>
          <a:xfrm>
            <a:off x="9692640" y="1536700"/>
            <a:ext cx="0" cy="3657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1889E5-BDE4-9A27-FD90-1517E0E9F86D}"/>
              </a:ext>
            </a:extLst>
          </p:cNvPr>
          <p:cNvCxnSpPr>
            <a:cxnSpLocks/>
          </p:cNvCxnSpPr>
          <p:nvPr/>
        </p:nvCxnSpPr>
        <p:spPr>
          <a:xfrm>
            <a:off x="2489200" y="5192091"/>
            <a:ext cx="7203440" cy="1744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85A90B-B290-17A2-D7C4-EF63130FBE25}"/>
              </a:ext>
            </a:extLst>
          </p:cNvPr>
          <p:cNvCxnSpPr>
            <a:cxnSpLocks/>
          </p:cNvCxnSpPr>
          <p:nvPr/>
        </p:nvCxnSpPr>
        <p:spPr>
          <a:xfrm>
            <a:off x="2485998" y="1536700"/>
            <a:ext cx="0" cy="3657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729407C-61AE-F6B7-E67F-11E8870AB7FE}"/>
              </a:ext>
            </a:extLst>
          </p:cNvPr>
          <p:cNvSpPr/>
          <p:nvPr/>
        </p:nvSpPr>
        <p:spPr>
          <a:xfrm>
            <a:off x="9612829" y="2911062"/>
            <a:ext cx="138488" cy="899150"/>
          </a:xfrm>
          <a:prstGeom prst="rect">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highlight>
                <a:srgbClr val="FF7C80"/>
              </a:highlight>
              <a:uLnTx/>
              <a:uFillTx/>
              <a:latin typeface="Garamond" panose="02020404030301010803"/>
              <a:ea typeface="+mn-ea"/>
              <a:cs typeface="+mn-cs"/>
            </a:endParaRPr>
          </a:p>
        </p:txBody>
      </p:sp>
      <p:cxnSp>
        <p:nvCxnSpPr>
          <p:cNvPr id="9" name="Straight Connector 8">
            <a:extLst>
              <a:ext uri="{FF2B5EF4-FFF2-40B4-BE49-F238E27FC236}">
                <a16:creationId xmlns:a16="http://schemas.microsoft.com/office/drawing/2014/main" id="{FAFEB345-7601-3F27-752E-0275242CE93E}"/>
              </a:ext>
            </a:extLst>
          </p:cNvPr>
          <p:cNvCxnSpPr/>
          <p:nvPr/>
        </p:nvCxnSpPr>
        <p:spPr>
          <a:xfrm>
            <a:off x="3215640" y="3060223"/>
            <a:ext cx="212737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A7A247-62D6-5313-A9D3-85A0E63C6CB1}"/>
              </a:ext>
            </a:extLst>
          </p:cNvPr>
          <p:cNvCxnSpPr/>
          <p:nvPr/>
        </p:nvCxnSpPr>
        <p:spPr>
          <a:xfrm>
            <a:off x="3215640" y="3791743"/>
            <a:ext cx="212737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FD0185-3FB1-14D7-6FD3-0CB261A1B33E}"/>
              </a:ext>
            </a:extLst>
          </p:cNvPr>
          <p:cNvCxnSpPr>
            <a:cxnSpLocks/>
          </p:cNvCxnSpPr>
          <p:nvPr/>
        </p:nvCxnSpPr>
        <p:spPr>
          <a:xfrm>
            <a:off x="5349240" y="3060223"/>
            <a:ext cx="0" cy="7375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8DB9C3-C6F3-76C0-A935-DEA5EF14A60D}"/>
              </a:ext>
            </a:extLst>
          </p:cNvPr>
          <p:cNvCxnSpPr>
            <a:cxnSpLocks/>
          </p:cNvCxnSpPr>
          <p:nvPr/>
        </p:nvCxnSpPr>
        <p:spPr>
          <a:xfrm>
            <a:off x="3215640" y="3063240"/>
            <a:ext cx="0" cy="75279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35D8CB-5B51-D03F-5CEA-A0AC9A544F03}"/>
              </a:ext>
            </a:extLst>
          </p:cNvPr>
          <p:cNvCxnSpPr>
            <a:cxnSpLocks/>
          </p:cNvCxnSpPr>
          <p:nvPr/>
        </p:nvCxnSpPr>
        <p:spPr>
          <a:xfrm>
            <a:off x="3998097" y="3060223"/>
            <a:ext cx="0" cy="7375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9AD90E-1273-8193-26D4-C4310D02E31E}"/>
              </a:ext>
            </a:extLst>
          </p:cNvPr>
          <p:cNvSpPr/>
          <p:nvPr/>
        </p:nvSpPr>
        <p:spPr>
          <a:xfrm flipH="1">
            <a:off x="3526036" y="3287967"/>
            <a:ext cx="171606" cy="355662"/>
          </a:xfrm>
          <a:prstGeom prst="rect">
            <a:avLst/>
          </a:prstGeom>
          <a:solidFill>
            <a:schemeClr val="accent5">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Rectangle 14">
            <a:extLst>
              <a:ext uri="{FF2B5EF4-FFF2-40B4-BE49-F238E27FC236}">
                <a16:creationId xmlns:a16="http://schemas.microsoft.com/office/drawing/2014/main" id="{EB9EBFC4-784B-6A16-CE6D-23B543D16EBC}"/>
              </a:ext>
            </a:extLst>
          </p:cNvPr>
          <p:cNvSpPr/>
          <p:nvPr/>
        </p:nvSpPr>
        <p:spPr>
          <a:xfrm flipH="1">
            <a:off x="4080255" y="3357272"/>
            <a:ext cx="114301" cy="136484"/>
          </a:xfrm>
          <a:prstGeom prst="rect">
            <a:avLst/>
          </a:prstGeom>
          <a:solidFill>
            <a:schemeClr val="tx1">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6" name="Rectangle 15">
            <a:extLst>
              <a:ext uri="{FF2B5EF4-FFF2-40B4-BE49-F238E27FC236}">
                <a16:creationId xmlns:a16="http://schemas.microsoft.com/office/drawing/2014/main" id="{521E8D26-4D2F-37C7-8C13-16ED7703A1D7}"/>
              </a:ext>
            </a:extLst>
          </p:cNvPr>
          <p:cNvSpPr/>
          <p:nvPr/>
        </p:nvSpPr>
        <p:spPr>
          <a:xfrm rot="5400000" flipH="1">
            <a:off x="4841674" y="3074179"/>
            <a:ext cx="100849" cy="304797"/>
          </a:xfrm>
          <a:prstGeom prst="rect">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Rectangle 16">
            <a:extLst>
              <a:ext uri="{FF2B5EF4-FFF2-40B4-BE49-F238E27FC236}">
                <a16:creationId xmlns:a16="http://schemas.microsoft.com/office/drawing/2014/main" id="{2074937E-50C1-5885-1BFD-2BAB5792582F}"/>
              </a:ext>
            </a:extLst>
          </p:cNvPr>
          <p:cNvSpPr/>
          <p:nvPr/>
        </p:nvSpPr>
        <p:spPr>
          <a:xfrm>
            <a:off x="4572000" y="3622758"/>
            <a:ext cx="542310" cy="92335"/>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8" name="Oval 17">
            <a:extLst>
              <a:ext uri="{FF2B5EF4-FFF2-40B4-BE49-F238E27FC236}">
                <a16:creationId xmlns:a16="http://schemas.microsoft.com/office/drawing/2014/main" id="{BA04E8E3-8F34-8094-E7C4-FBA1DE00A775}"/>
              </a:ext>
            </a:extLst>
          </p:cNvPr>
          <p:cNvSpPr/>
          <p:nvPr/>
        </p:nvSpPr>
        <p:spPr>
          <a:xfrm flipH="1">
            <a:off x="6370324" y="3276602"/>
            <a:ext cx="257086" cy="276711"/>
          </a:xfrm>
          <a:prstGeom prst="ellipse">
            <a:avLst/>
          </a:prstGeom>
          <a:solidFill>
            <a:srgbClr val="00B0F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05802A06-6E7C-DCB7-B037-8FFDEFB3F4E8}"/>
              </a:ext>
            </a:extLst>
          </p:cNvPr>
          <p:cNvSpPr/>
          <p:nvPr/>
        </p:nvSpPr>
        <p:spPr>
          <a:xfrm>
            <a:off x="7780579" y="3172784"/>
            <a:ext cx="479706" cy="479538"/>
          </a:xfrm>
          <a:prstGeom prst="rect">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0" name="TextBox 19">
            <a:extLst>
              <a:ext uri="{FF2B5EF4-FFF2-40B4-BE49-F238E27FC236}">
                <a16:creationId xmlns:a16="http://schemas.microsoft.com/office/drawing/2014/main" id="{08F70C38-E3FC-E619-A2A4-008B70ED0898}"/>
              </a:ext>
            </a:extLst>
          </p:cNvPr>
          <p:cNvSpPr txBox="1"/>
          <p:nvPr/>
        </p:nvSpPr>
        <p:spPr>
          <a:xfrm>
            <a:off x="5343013" y="1006120"/>
            <a:ext cx="157328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NORTH</a:t>
            </a:r>
          </a:p>
        </p:txBody>
      </p:sp>
      <p:sp>
        <p:nvSpPr>
          <p:cNvPr id="21" name="TextBox 20">
            <a:extLst>
              <a:ext uri="{FF2B5EF4-FFF2-40B4-BE49-F238E27FC236}">
                <a16:creationId xmlns:a16="http://schemas.microsoft.com/office/drawing/2014/main" id="{CC2B0F54-84C5-79BD-FDA6-E432F22C8D84}"/>
              </a:ext>
            </a:extLst>
          </p:cNvPr>
          <p:cNvSpPr txBox="1"/>
          <p:nvPr/>
        </p:nvSpPr>
        <p:spPr>
          <a:xfrm>
            <a:off x="10124842" y="2679032"/>
            <a:ext cx="12031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EAST</a:t>
            </a:r>
          </a:p>
        </p:txBody>
      </p:sp>
      <p:sp>
        <p:nvSpPr>
          <p:cNvPr id="22" name="TextBox 21">
            <a:extLst>
              <a:ext uri="{FF2B5EF4-FFF2-40B4-BE49-F238E27FC236}">
                <a16:creationId xmlns:a16="http://schemas.microsoft.com/office/drawing/2014/main" id="{6290BB84-28DD-0085-473B-C2005053D924}"/>
              </a:ext>
            </a:extLst>
          </p:cNvPr>
          <p:cNvSpPr txBox="1"/>
          <p:nvPr/>
        </p:nvSpPr>
        <p:spPr>
          <a:xfrm>
            <a:off x="5320748" y="5518270"/>
            <a:ext cx="149153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SOUTH</a:t>
            </a:r>
          </a:p>
        </p:txBody>
      </p:sp>
      <p:sp>
        <p:nvSpPr>
          <p:cNvPr id="23" name="TextBox 22">
            <a:extLst>
              <a:ext uri="{FF2B5EF4-FFF2-40B4-BE49-F238E27FC236}">
                <a16:creationId xmlns:a16="http://schemas.microsoft.com/office/drawing/2014/main" id="{2968D47A-3D0C-F177-54FE-CFEF50465A34}"/>
              </a:ext>
            </a:extLst>
          </p:cNvPr>
          <p:cNvSpPr txBox="1"/>
          <p:nvPr/>
        </p:nvSpPr>
        <p:spPr>
          <a:xfrm>
            <a:off x="771899" y="2799090"/>
            <a:ext cx="13159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WEST</a:t>
            </a:r>
          </a:p>
        </p:txBody>
      </p:sp>
      <p:cxnSp>
        <p:nvCxnSpPr>
          <p:cNvPr id="24" name="Straight Arrow Connector 23">
            <a:extLst>
              <a:ext uri="{FF2B5EF4-FFF2-40B4-BE49-F238E27FC236}">
                <a16:creationId xmlns:a16="http://schemas.microsoft.com/office/drawing/2014/main" id="{ADABD570-59D2-5500-C0F3-9A326258E922}"/>
              </a:ext>
            </a:extLst>
          </p:cNvPr>
          <p:cNvCxnSpPr>
            <a:cxnSpLocks/>
          </p:cNvCxnSpPr>
          <p:nvPr/>
        </p:nvCxnSpPr>
        <p:spPr>
          <a:xfrm flipH="1">
            <a:off x="6601469" y="1086744"/>
            <a:ext cx="1179110" cy="20507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C9961A7-32CE-3320-E95F-BF4583FE2D6B}"/>
              </a:ext>
            </a:extLst>
          </p:cNvPr>
          <p:cNvSpPr txBox="1"/>
          <p:nvPr/>
        </p:nvSpPr>
        <p:spPr>
          <a:xfrm>
            <a:off x="7611384" y="634158"/>
            <a:ext cx="149153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Laver</a:t>
            </a:r>
          </a:p>
        </p:txBody>
      </p:sp>
      <p:cxnSp>
        <p:nvCxnSpPr>
          <p:cNvPr id="26" name="Straight Arrow Connector 25">
            <a:extLst>
              <a:ext uri="{FF2B5EF4-FFF2-40B4-BE49-F238E27FC236}">
                <a16:creationId xmlns:a16="http://schemas.microsoft.com/office/drawing/2014/main" id="{F60A4692-861C-BF18-A9C1-6BE09C348FC1}"/>
              </a:ext>
            </a:extLst>
          </p:cNvPr>
          <p:cNvCxnSpPr>
            <a:cxnSpLocks/>
          </p:cNvCxnSpPr>
          <p:nvPr/>
        </p:nvCxnSpPr>
        <p:spPr>
          <a:xfrm flipH="1" flipV="1">
            <a:off x="9805506" y="3546412"/>
            <a:ext cx="757804" cy="9187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0ACFF7E-10C5-0DF5-9846-90F90F666EE6}"/>
              </a:ext>
            </a:extLst>
          </p:cNvPr>
          <p:cNvSpPr txBox="1"/>
          <p:nvPr/>
        </p:nvSpPr>
        <p:spPr>
          <a:xfrm>
            <a:off x="10166798" y="4465115"/>
            <a:ext cx="164062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Entrance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Veil/Curtain</a:t>
            </a:r>
          </a:p>
        </p:txBody>
      </p:sp>
      <p:cxnSp>
        <p:nvCxnSpPr>
          <p:cNvPr id="28" name="Straight Arrow Connector 27">
            <a:extLst>
              <a:ext uri="{FF2B5EF4-FFF2-40B4-BE49-F238E27FC236}">
                <a16:creationId xmlns:a16="http://schemas.microsoft.com/office/drawing/2014/main" id="{16B6CE6C-F49C-B71C-8D53-D88843BB5AD9}"/>
              </a:ext>
            </a:extLst>
          </p:cNvPr>
          <p:cNvCxnSpPr>
            <a:cxnSpLocks/>
          </p:cNvCxnSpPr>
          <p:nvPr/>
        </p:nvCxnSpPr>
        <p:spPr>
          <a:xfrm flipH="1" flipV="1">
            <a:off x="8136182" y="3791743"/>
            <a:ext cx="1554858" cy="177707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9149FE8-7EC4-C009-0FD9-6179CA48F79B}"/>
              </a:ext>
            </a:extLst>
          </p:cNvPr>
          <p:cNvSpPr txBox="1"/>
          <p:nvPr/>
        </p:nvSpPr>
        <p:spPr>
          <a:xfrm>
            <a:off x="8946874" y="5538460"/>
            <a:ext cx="160218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Bronze Altar</a:t>
            </a:r>
          </a:p>
        </p:txBody>
      </p:sp>
      <p:cxnSp>
        <p:nvCxnSpPr>
          <p:cNvPr id="30" name="Straight Arrow Connector 29">
            <a:extLst>
              <a:ext uri="{FF2B5EF4-FFF2-40B4-BE49-F238E27FC236}">
                <a16:creationId xmlns:a16="http://schemas.microsoft.com/office/drawing/2014/main" id="{71672A05-F2B1-8B66-6CEA-3B0A0E0FD7B4}"/>
              </a:ext>
            </a:extLst>
          </p:cNvPr>
          <p:cNvCxnSpPr>
            <a:cxnSpLocks/>
          </p:cNvCxnSpPr>
          <p:nvPr/>
        </p:nvCxnSpPr>
        <p:spPr>
          <a:xfrm flipH="1" flipV="1">
            <a:off x="5121761" y="3831841"/>
            <a:ext cx="2252407" cy="152827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893B25B-9AB0-1A65-5CC7-F709513A74D7}"/>
              </a:ext>
            </a:extLst>
          </p:cNvPr>
          <p:cNvSpPr txBox="1"/>
          <p:nvPr/>
        </p:nvSpPr>
        <p:spPr>
          <a:xfrm>
            <a:off x="6810288" y="5314993"/>
            <a:ext cx="166357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Candlestick</a:t>
            </a:r>
          </a:p>
        </p:txBody>
      </p:sp>
      <p:cxnSp>
        <p:nvCxnSpPr>
          <p:cNvPr id="32" name="Straight Arrow Connector 31">
            <a:extLst>
              <a:ext uri="{FF2B5EF4-FFF2-40B4-BE49-F238E27FC236}">
                <a16:creationId xmlns:a16="http://schemas.microsoft.com/office/drawing/2014/main" id="{6E4ED9A7-4CA2-9753-9708-07407006CD21}"/>
              </a:ext>
            </a:extLst>
          </p:cNvPr>
          <p:cNvCxnSpPr>
            <a:cxnSpLocks/>
          </p:cNvCxnSpPr>
          <p:nvPr/>
        </p:nvCxnSpPr>
        <p:spPr>
          <a:xfrm flipV="1">
            <a:off x="4226341" y="3983574"/>
            <a:ext cx="317708" cy="13949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055F8CC-8D2E-A5C0-4234-F4CA9E0178F5}"/>
              </a:ext>
            </a:extLst>
          </p:cNvPr>
          <p:cNvSpPr txBox="1"/>
          <p:nvPr/>
        </p:nvSpPr>
        <p:spPr>
          <a:xfrm>
            <a:off x="3384273" y="5401370"/>
            <a:ext cx="14915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Holy Place</a:t>
            </a:r>
          </a:p>
        </p:txBody>
      </p:sp>
      <p:cxnSp>
        <p:nvCxnSpPr>
          <p:cNvPr id="34" name="Straight Arrow Connector 33">
            <a:extLst>
              <a:ext uri="{FF2B5EF4-FFF2-40B4-BE49-F238E27FC236}">
                <a16:creationId xmlns:a16="http://schemas.microsoft.com/office/drawing/2014/main" id="{87EA7B88-2B57-871B-3588-4EBC51349910}"/>
              </a:ext>
            </a:extLst>
          </p:cNvPr>
          <p:cNvCxnSpPr>
            <a:cxnSpLocks/>
          </p:cNvCxnSpPr>
          <p:nvPr/>
        </p:nvCxnSpPr>
        <p:spPr>
          <a:xfrm flipV="1">
            <a:off x="1628690" y="5291599"/>
            <a:ext cx="1077630" cy="15250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1D7D4A7-F1BD-E397-0DB8-8A752B866E8D}"/>
              </a:ext>
            </a:extLst>
          </p:cNvPr>
          <p:cNvSpPr txBox="1"/>
          <p:nvPr/>
        </p:nvSpPr>
        <p:spPr>
          <a:xfrm>
            <a:off x="137160" y="5090160"/>
            <a:ext cx="14915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Outer Court</a:t>
            </a:r>
          </a:p>
        </p:txBody>
      </p:sp>
      <p:sp>
        <p:nvSpPr>
          <p:cNvPr id="36" name="TextBox 35">
            <a:extLst>
              <a:ext uri="{FF2B5EF4-FFF2-40B4-BE49-F238E27FC236}">
                <a16:creationId xmlns:a16="http://schemas.microsoft.com/office/drawing/2014/main" id="{593A6EE7-2B5F-A1CD-0113-3FAE0BB09CC7}"/>
              </a:ext>
            </a:extLst>
          </p:cNvPr>
          <p:cNvSpPr txBox="1"/>
          <p:nvPr/>
        </p:nvSpPr>
        <p:spPr>
          <a:xfrm>
            <a:off x="137160" y="3791743"/>
            <a:ext cx="14915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Most Holy Place  </a:t>
            </a:r>
          </a:p>
        </p:txBody>
      </p:sp>
      <p:cxnSp>
        <p:nvCxnSpPr>
          <p:cNvPr id="37" name="Straight Arrow Connector 36">
            <a:extLst>
              <a:ext uri="{FF2B5EF4-FFF2-40B4-BE49-F238E27FC236}">
                <a16:creationId xmlns:a16="http://schemas.microsoft.com/office/drawing/2014/main" id="{C5E94B53-D444-ACB3-0F28-9010DE7E01D1}"/>
              </a:ext>
            </a:extLst>
          </p:cNvPr>
          <p:cNvCxnSpPr>
            <a:cxnSpLocks/>
          </p:cNvCxnSpPr>
          <p:nvPr/>
        </p:nvCxnSpPr>
        <p:spPr>
          <a:xfrm flipV="1">
            <a:off x="1654847" y="3681268"/>
            <a:ext cx="1375922" cy="33796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C8EAD1A-9824-1DBA-405C-25527043E6F2}"/>
              </a:ext>
            </a:extLst>
          </p:cNvPr>
          <p:cNvCxnSpPr>
            <a:cxnSpLocks/>
          </p:cNvCxnSpPr>
          <p:nvPr/>
        </p:nvCxnSpPr>
        <p:spPr>
          <a:xfrm>
            <a:off x="1812853" y="2029600"/>
            <a:ext cx="1571420" cy="13359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B6D5FB2-A7AE-05B5-6FAA-ABAE7BE35809}"/>
              </a:ext>
            </a:extLst>
          </p:cNvPr>
          <p:cNvSpPr txBox="1"/>
          <p:nvPr/>
        </p:nvSpPr>
        <p:spPr>
          <a:xfrm>
            <a:off x="315701" y="1634795"/>
            <a:ext cx="14915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Ark of the Covenant</a:t>
            </a:r>
          </a:p>
        </p:txBody>
      </p:sp>
      <p:cxnSp>
        <p:nvCxnSpPr>
          <p:cNvPr id="40" name="Straight Arrow Connector 39">
            <a:extLst>
              <a:ext uri="{FF2B5EF4-FFF2-40B4-BE49-F238E27FC236}">
                <a16:creationId xmlns:a16="http://schemas.microsoft.com/office/drawing/2014/main" id="{EFCD2F9C-538C-401A-C2E4-9D86F2897554}"/>
              </a:ext>
            </a:extLst>
          </p:cNvPr>
          <p:cNvCxnSpPr>
            <a:cxnSpLocks/>
          </p:cNvCxnSpPr>
          <p:nvPr/>
        </p:nvCxnSpPr>
        <p:spPr>
          <a:xfrm>
            <a:off x="2918200" y="1422206"/>
            <a:ext cx="1200248" cy="18409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B987BE7-D490-83A6-1DB9-636AA5556F17}"/>
              </a:ext>
            </a:extLst>
          </p:cNvPr>
          <p:cNvSpPr txBox="1"/>
          <p:nvPr/>
        </p:nvSpPr>
        <p:spPr>
          <a:xfrm>
            <a:off x="1696693" y="710604"/>
            <a:ext cx="14915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Altar of Incense</a:t>
            </a:r>
          </a:p>
        </p:txBody>
      </p:sp>
      <p:cxnSp>
        <p:nvCxnSpPr>
          <p:cNvPr id="42" name="Straight Arrow Connector 41">
            <a:extLst>
              <a:ext uri="{FF2B5EF4-FFF2-40B4-BE49-F238E27FC236}">
                <a16:creationId xmlns:a16="http://schemas.microsoft.com/office/drawing/2014/main" id="{56619427-F704-351E-A0E7-1B9B31A62C9A}"/>
              </a:ext>
            </a:extLst>
          </p:cNvPr>
          <p:cNvCxnSpPr>
            <a:cxnSpLocks/>
          </p:cNvCxnSpPr>
          <p:nvPr/>
        </p:nvCxnSpPr>
        <p:spPr>
          <a:xfrm>
            <a:off x="4286783" y="1402623"/>
            <a:ext cx="435597" cy="147703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8123849-0E25-0175-98CD-9322E272DC9B}"/>
              </a:ext>
            </a:extLst>
          </p:cNvPr>
          <p:cNvSpPr txBox="1"/>
          <p:nvPr/>
        </p:nvSpPr>
        <p:spPr>
          <a:xfrm>
            <a:off x="3587290" y="710042"/>
            <a:ext cx="159226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Table of Shewbread</a:t>
            </a:r>
          </a:p>
        </p:txBody>
      </p:sp>
      <p:sp>
        <p:nvSpPr>
          <p:cNvPr id="44" name="TextBox 43">
            <a:extLst>
              <a:ext uri="{FF2B5EF4-FFF2-40B4-BE49-F238E27FC236}">
                <a16:creationId xmlns:a16="http://schemas.microsoft.com/office/drawing/2014/main" id="{03FEF51E-9268-E2B8-FE73-14DC217946AE}"/>
              </a:ext>
            </a:extLst>
          </p:cNvPr>
          <p:cNvSpPr txBox="1"/>
          <p:nvPr/>
        </p:nvSpPr>
        <p:spPr>
          <a:xfrm>
            <a:off x="11566376" y="6384941"/>
            <a:ext cx="382790" cy="338554"/>
          </a:xfrm>
          <a:prstGeom prst="rect">
            <a:avLst/>
          </a:prstGeom>
          <a:solidFill>
            <a:srgbClr val="FF0000"/>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3</a:t>
            </a:r>
          </a:p>
        </p:txBody>
      </p:sp>
      <p:sp>
        <p:nvSpPr>
          <p:cNvPr id="45" name="TextBox 44">
            <a:extLst>
              <a:ext uri="{FF2B5EF4-FFF2-40B4-BE49-F238E27FC236}">
                <a16:creationId xmlns:a16="http://schemas.microsoft.com/office/drawing/2014/main" id="{DB6A223A-88E5-B87F-50FF-DE0EB1B703DE}"/>
              </a:ext>
            </a:extLst>
          </p:cNvPr>
          <p:cNvSpPr txBox="1"/>
          <p:nvPr/>
        </p:nvSpPr>
        <p:spPr>
          <a:xfrm>
            <a:off x="5221287" y="554935"/>
            <a:ext cx="1676401" cy="3462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(Not to scale)</a:t>
            </a:r>
          </a:p>
        </p:txBody>
      </p:sp>
    </p:spTree>
    <p:extLst>
      <p:ext uri="{BB962C8B-B14F-4D97-AF65-F5344CB8AC3E}">
        <p14:creationId xmlns:p14="http://schemas.microsoft.com/office/powerpoint/2010/main" val="201382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B30EE5-7D12-4ACD-B5C8-A75EE0987065}"/>
              </a:ext>
            </a:extLst>
          </p:cNvPr>
          <p:cNvSpPr txBox="1"/>
          <p:nvPr/>
        </p:nvSpPr>
        <p:spPr>
          <a:xfrm>
            <a:off x="0" y="15240"/>
            <a:ext cx="12192000" cy="646331"/>
          </a:xfrm>
          <a:prstGeom prst="rect">
            <a:avLst/>
          </a:prstGeom>
          <a:noFill/>
        </p:spPr>
        <p:txBody>
          <a:bodyPr wrap="square" rtlCol="0">
            <a:spAutoFit/>
          </a:bodyPr>
          <a:lstStyle/>
          <a:p>
            <a:pPr algn="ctr"/>
            <a:r>
              <a:rPr lang="en-GB" sz="3600"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PATTERN OF THE TABERNACLE</a:t>
            </a:r>
          </a:p>
        </p:txBody>
      </p:sp>
      <p:sp>
        <p:nvSpPr>
          <p:cNvPr id="9" name="TextBox 8">
            <a:extLst>
              <a:ext uri="{FF2B5EF4-FFF2-40B4-BE49-F238E27FC236}">
                <a16:creationId xmlns:a16="http://schemas.microsoft.com/office/drawing/2014/main" id="{BD92F43F-9214-4C0F-8F37-010F7DE7ECD4}"/>
              </a:ext>
            </a:extLst>
          </p:cNvPr>
          <p:cNvSpPr txBox="1"/>
          <p:nvPr/>
        </p:nvSpPr>
        <p:spPr>
          <a:xfrm>
            <a:off x="6934200" y="871508"/>
            <a:ext cx="4922520" cy="1815882"/>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Plans - carried out in detail by Moses and the people – Exodus chapters 35-40</a:t>
            </a:r>
          </a:p>
          <a:p>
            <a:pPr algn="ctr"/>
            <a:endPar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BC4C697-C0A9-4096-B449-28D88822F34F}"/>
              </a:ext>
            </a:extLst>
          </p:cNvPr>
          <p:cNvSpPr txBox="1"/>
          <p:nvPr/>
        </p:nvSpPr>
        <p:spPr>
          <a:xfrm>
            <a:off x="8058519" y="2814971"/>
            <a:ext cx="3822782" cy="2246769"/>
          </a:xfrm>
          <a:prstGeom prst="rect">
            <a:avLst/>
          </a:prstGeom>
          <a:noFill/>
        </p:spPr>
        <p:txBody>
          <a:bodyPr wrap="square" rtlCol="0">
            <a:spAutoFit/>
          </a:bodyPr>
          <a:lstStyle/>
          <a:p>
            <a:pPr algn="just"/>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Authority for using the Tabernacle for Spiritual lessons -</a:t>
            </a:r>
          </a:p>
          <a:p>
            <a:pPr algn="just"/>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Hebrews 8:5; 9:8-9; </a:t>
            </a:r>
          </a:p>
          <a:p>
            <a:pPr algn="just"/>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19-22</a:t>
            </a:r>
          </a:p>
        </p:txBody>
      </p:sp>
      <p:pic>
        <p:nvPicPr>
          <p:cNvPr id="11" name="Picture 10">
            <a:extLst>
              <a:ext uri="{FF2B5EF4-FFF2-40B4-BE49-F238E27FC236}">
                <a16:creationId xmlns:a16="http://schemas.microsoft.com/office/drawing/2014/main" id="{28D2059C-C7D9-411D-9628-ECF0C51F6E73}"/>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5706111" y="3515156"/>
            <a:ext cx="224789" cy="155144"/>
          </a:xfrm>
          <a:prstGeom prst="rect">
            <a:avLst/>
          </a:prstGeom>
          <a:noFill/>
          <a:ln>
            <a:noFill/>
          </a:ln>
        </p:spPr>
      </p:pic>
      <p:pic>
        <p:nvPicPr>
          <p:cNvPr id="6" name="Picture 5">
            <a:extLst>
              <a:ext uri="{FF2B5EF4-FFF2-40B4-BE49-F238E27FC236}">
                <a16:creationId xmlns:a16="http://schemas.microsoft.com/office/drawing/2014/main" id="{25067CFA-5C36-4250-857D-627E65F5C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211" y="2745528"/>
            <a:ext cx="3733800" cy="2108352"/>
          </a:xfrm>
          <a:prstGeom prst="rect">
            <a:avLst/>
          </a:prstGeom>
        </p:spPr>
      </p:pic>
      <p:pic>
        <p:nvPicPr>
          <p:cNvPr id="8" name="Picture 7">
            <a:extLst>
              <a:ext uri="{FF2B5EF4-FFF2-40B4-BE49-F238E27FC236}">
                <a16:creationId xmlns:a16="http://schemas.microsoft.com/office/drawing/2014/main" id="{FB7D0877-88C1-4E5E-9DF2-97ABA5C878FB}"/>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5895657" y="3391301"/>
            <a:ext cx="224789" cy="309479"/>
          </a:xfrm>
          <a:prstGeom prst="rect">
            <a:avLst/>
          </a:prstGeom>
          <a:noFill/>
          <a:ln>
            <a:noFill/>
          </a:ln>
        </p:spPr>
      </p:pic>
      <p:sp>
        <p:nvSpPr>
          <p:cNvPr id="3" name="TextBox 3">
            <a:extLst>
              <a:ext uri="{FF2B5EF4-FFF2-40B4-BE49-F238E27FC236}">
                <a16:creationId xmlns:a16="http://schemas.microsoft.com/office/drawing/2014/main" id="{93E48F36-DDAC-18FA-EC68-6EBBDAA2C9B4}"/>
              </a:ext>
            </a:extLst>
          </p:cNvPr>
          <p:cNvSpPr txBox="1"/>
          <p:nvPr/>
        </p:nvSpPr>
        <p:spPr>
          <a:xfrm>
            <a:off x="11512757" y="6174851"/>
            <a:ext cx="358775" cy="338137"/>
          </a:xfrm>
          <a:prstGeom prst="rect">
            <a:avLst/>
          </a:prstGeom>
          <a:solidFill>
            <a:srgbClr val="FF0000"/>
          </a:solid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4</a:t>
            </a:r>
          </a:p>
        </p:txBody>
      </p:sp>
      <p:sp>
        <p:nvSpPr>
          <p:cNvPr id="5" name="TextBox 4">
            <a:extLst>
              <a:ext uri="{FF2B5EF4-FFF2-40B4-BE49-F238E27FC236}">
                <a16:creationId xmlns:a16="http://schemas.microsoft.com/office/drawing/2014/main" id="{667BC4B9-63B1-4F29-9540-A6D9E64A6126}"/>
              </a:ext>
            </a:extLst>
          </p:cNvPr>
          <p:cNvSpPr txBox="1"/>
          <p:nvPr/>
        </p:nvSpPr>
        <p:spPr>
          <a:xfrm>
            <a:off x="350520" y="838200"/>
            <a:ext cx="4556760" cy="1815882"/>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Plans - given in detail by God – Exodus chapters 25-31 – starting with the Ark of the Covenant</a:t>
            </a:r>
          </a:p>
        </p:txBody>
      </p:sp>
      <p:sp>
        <p:nvSpPr>
          <p:cNvPr id="7" name="TextBox 6">
            <a:extLst>
              <a:ext uri="{FF2B5EF4-FFF2-40B4-BE49-F238E27FC236}">
                <a16:creationId xmlns:a16="http://schemas.microsoft.com/office/drawing/2014/main" id="{A2D40BCD-B8AC-38B7-34FC-F3A764EB1117}"/>
              </a:ext>
            </a:extLst>
          </p:cNvPr>
          <p:cNvSpPr txBox="1"/>
          <p:nvPr/>
        </p:nvSpPr>
        <p:spPr>
          <a:xfrm>
            <a:off x="17704" y="5410833"/>
            <a:ext cx="12192000" cy="954107"/>
          </a:xfrm>
          <a:prstGeom prst="rect">
            <a:avLst/>
          </a:prstGeom>
          <a:noFill/>
        </p:spPr>
        <p:txBody>
          <a:bodyPr wrap="square" rtlCol="0">
            <a:spAutoFit/>
          </a:bodyPr>
          <a:lstStyle/>
          <a:p>
            <a:pPr algn="ctr"/>
            <a:r>
              <a:rPr lang="en-GB"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 - One CUBIT was the measurement from the tip of the big finger to the elbow, which is about ½ a metre.</a:t>
            </a:r>
          </a:p>
        </p:txBody>
      </p:sp>
      <p:sp>
        <p:nvSpPr>
          <p:cNvPr id="13" name="TextBox 12">
            <a:extLst>
              <a:ext uri="{FF2B5EF4-FFF2-40B4-BE49-F238E27FC236}">
                <a16:creationId xmlns:a16="http://schemas.microsoft.com/office/drawing/2014/main" id="{4B749C7B-6382-15A1-4FCC-C1C3B9873B48}"/>
              </a:ext>
            </a:extLst>
          </p:cNvPr>
          <p:cNvSpPr txBox="1"/>
          <p:nvPr/>
        </p:nvSpPr>
        <p:spPr>
          <a:xfrm>
            <a:off x="206478" y="2810767"/>
            <a:ext cx="3203349" cy="2246769"/>
          </a:xfrm>
          <a:prstGeom prst="rect">
            <a:avLst/>
          </a:prstGeom>
          <a:noFill/>
        </p:spPr>
        <p:txBody>
          <a:bodyPr wrap="square" rtlCol="0">
            <a:spAutoFit/>
          </a:bodyPr>
          <a:lstStyle/>
          <a:p>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speaks to the Christian believer of the LORD JESUS CHRIST </a:t>
            </a:r>
          </a:p>
        </p:txBody>
      </p:sp>
    </p:spTree>
    <p:extLst>
      <p:ext uri="{BB962C8B-B14F-4D97-AF65-F5344CB8AC3E}">
        <p14:creationId xmlns:p14="http://schemas.microsoft.com/office/powerpoint/2010/main" val="303723037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0"/>
                                        <p:tgtEl>
                                          <p:spTgt spid="13"/>
                                        </p:tgtEl>
                                      </p:cBhvr>
                                    </p:animEffect>
                                  </p:childTnLst>
                                </p:cTn>
                              </p:par>
                              <p:par>
                                <p:cTn id="26" presetID="10" presetClass="exit" presetSubtype="0" fill="hold" grpId="1" nodeType="withEffect">
                                  <p:stCondLst>
                                    <p:cond delay="0"/>
                                  </p:stCondLst>
                                  <p:childTnLst>
                                    <p:animEffect transition="out" filter="fade">
                                      <p:cBhvr>
                                        <p:cTn id="27" dur="2500"/>
                                        <p:tgtEl>
                                          <p:spTgt spid="5"/>
                                        </p:tgtEl>
                                      </p:cBhvr>
                                    </p:animEffect>
                                    <p:set>
                                      <p:cBhvr>
                                        <p:cTn id="28" dur="1" fill="hold">
                                          <p:stCondLst>
                                            <p:cond delay="2499"/>
                                          </p:stCondLst>
                                        </p:cTn>
                                        <p:tgtEl>
                                          <p:spTgt spid="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500"/>
                                        <p:tgtEl>
                                          <p:spTgt spid="9"/>
                                        </p:tgtEl>
                                      </p:cBhvr>
                                    </p:animEffect>
                                    <p:set>
                                      <p:cBhvr>
                                        <p:cTn id="31" dur="1" fill="hold">
                                          <p:stCondLst>
                                            <p:cond delay="2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5" grpId="0"/>
      <p:bldP spid="5" grpId="1"/>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9C3EEC96-8628-4B1C-98EC-E10C023C91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8403" y="1326197"/>
            <a:ext cx="6395920" cy="3611563"/>
          </a:xfrm>
          <a:prstGeom prst="rect">
            <a:avLst/>
          </a:prstGeom>
          <a:blipFill>
            <a:blip r:embed="rId3"/>
            <a:stretch>
              <a:fillRect/>
            </a:stretch>
          </a:blipFill>
          <a:ln w="50800">
            <a:solidFill>
              <a:srgbClr val="B42B00"/>
            </a:solidFill>
          </a:ln>
          <a:effectLst/>
        </p:spPr>
        <p:style>
          <a:lnRef idx="2">
            <a:schemeClr val="accent1">
              <a:shade val="50000"/>
            </a:schemeClr>
          </a:lnRef>
          <a:fillRef idx="1">
            <a:schemeClr val="accent1"/>
          </a:fillRef>
          <a:effectRef idx="0">
            <a:schemeClr val="accent1"/>
          </a:effectRef>
          <a:fontRef idx="minor">
            <a:schemeClr val="lt1"/>
          </a:fontRef>
        </p:style>
      </p:pic>
      <p:sp>
        <p:nvSpPr>
          <p:cNvPr id="3" name="TextBox 2">
            <a:extLst>
              <a:ext uri="{FF2B5EF4-FFF2-40B4-BE49-F238E27FC236}">
                <a16:creationId xmlns:a16="http://schemas.microsoft.com/office/drawing/2014/main" id="{0D09D7E6-FA0D-4CE0-9194-17BAA260A43F}"/>
              </a:ext>
            </a:extLst>
          </p:cNvPr>
          <p:cNvSpPr txBox="1"/>
          <p:nvPr/>
        </p:nvSpPr>
        <p:spPr>
          <a:xfrm>
            <a:off x="0" y="165180"/>
            <a:ext cx="12192000" cy="523220"/>
          </a:xfrm>
          <a:prstGeom prst="rect">
            <a:avLst/>
          </a:prstGeom>
          <a:noFill/>
        </p:spPr>
        <p:txBody>
          <a:bodyPr wrap="square" rtlCol="0">
            <a:spAutoFit/>
          </a:bodyPr>
          <a:lstStyle/>
          <a:p>
            <a:pPr algn="ctr"/>
            <a:r>
              <a:rPr lang="en-GB"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ACACIA WOOD</a:t>
            </a:r>
          </a:p>
        </p:txBody>
      </p:sp>
      <p:pic>
        <p:nvPicPr>
          <p:cNvPr id="15" name="Picture 14">
            <a:extLst>
              <a:ext uri="{FF2B5EF4-FFF2-40B4-BE49-F238E27FC236}">
                <a16:creationId xmlns:a16="http://schemas.microsoft.com/office/drawing/2014/main" id="{B4A9EEC3-E83D-4660-9F18-2CC60B139476}"/>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432332" y="2604547"/>
            <a:ext cx="304800" cy="400110"/>
          </a:xfrm>
          <a:prstGeom prst="rect">
            <a:avLst/>
          </a:prstGeom>
          <a:noFill/>
          <a:ln>
            <a:noFill/>
          </a:ln>
        </p:spPr>
      </p:pic>
      <p:sp>
        <p:nvSpPr>
          <p:cNvPr id="2" name="TextBox 1">
            <a:extLst>
              <a:ext uri="{FF2B5EF4-FFF2-40B4-BE49-F238E27FC236}">
                <a16:creationId xmlns:a16="http://schemas.microsoft.com/office/drawing/2014/main" id="{229BD550-D75C-4F42-8BD6-9D9841A1BF8B}"/>
              </a:ext>
            </a:extLst>
          </p:cNvPr>
          <p:cNvSpPr txBox="1"/>
          <p:nvPr/>
        </p:nvSpPr>
        <p:spPr>
          <a:xfrm>
            <a:off x="327378" y="5188484"/>
            <a:ext cx="11537244" cy="1323439"/>
          </a:xfrm>
          <a:prstGeom prst="rect">
            <a:avLst/>
          </a:prstGeom>
          <a:noFill/>
        </p:spPr>
        <p:txBody>
          <a:bodyPr wrap="square" rtlCol="0">
            <a:spAutoFit/>
          </a:bodyPr>
          <a:lstStyle/>
          <a:p>
            <a:pPr algn="ctr"/>
            <a:r>
              <a:rPr lang="en-GB"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wood of the Acacia tree (NKJV), or the Shittah tree (AV) was used in the construction of the Altar of burnt Offering, the Ark of the Testimony, the Table for the Shewbread, </a:t>
            </a:r>
          </a:p>
          <a:p>
            <a:pPr algn="ctr"/>
            <a:r>
              <a:rPr lang="en-GB"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Altar of Incense and the boards and bars of the sides of the tabernacle and </a:t>
            </a:r>
          </a:p>
          <a:p>
            <a:pPr algn="ctr"/>
            <a:r>
              <a:rPr lang="en-GB"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pillars of the Holy and Most Holy Place. </a:t>
            </a:r>
          </a:p>
        </p:txBody>
      </p:sp>
      <p:pic>
        <p:nvPicPr>
          <p:cNvPr id="8" name="Picture 7" descr="A picture containing text, clipart&#10;&#10;Description automatically generated">
            <a:extLst>
              <a:ext uri="{FF2B5EF4-FFF2-40B4-BE49-F238E27FC236}">
                <a16:creationId xmlns:a16="http://schemas.microsoft.com/office/drawing/2014/main" id="{A67D6C07-ADA9-4CAF-9864-6ACF4566B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 y="1998980"/>
            <a:ext cx="2514600" cy="2006600"/>
          </a:xfrm>
          <a:prstGeom prst="rect">
            <a:avLst/>
          </a:prstGeom>
        </p:spPr>
      </p:pic>
      <p:sp>
        <p:nvSpPr>
          <p:cNvPr id="9" name="TextBox 8">
            <a:extLst>
              <a:ext uri="{FF2B5EF4-FFF2-40B4-BE49-F238E27FC236}">
                <a16:creationId xmlns:a16="http://schemas.microsoft.com/office/drawing/2014/main" id="{A562F3DD-FBC3-4CB2-A1A5-2C5269C1E1FF}"/>
              </a:ext>
            </a:extLst>
          </p:cNvPr>
          <p:cNvSpPr txBox="1"/>
          <p:nvPr/>
        </p:nvSpPr>
        <p:spPr>
          <a:xfrm>
            <a:off x="9799320" y="1665232"/>
            <a:ext cx="2101248" cy="3170099"/>
          </a:xfrm>
          <a:prstGeom prst="rect">
            <a:avLst/>
          </a:prstGeom>
          <a:noFill/>
        </p:spPr>
        <p:txBody>
          <a:bodyPr wrap="square" rtlCol="0">
            <a:spAutoFit/>
          </a:bodyPr>
          <a:lstStyle/>
          <a:p>
            <a:pPr algn="ctr"/>
            <a:r>
              <a:rPr lang="en-GB"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Acacia tree was able to survive in harsh desert conditions. It was a very hard, durable wood which had a rich golden colour</a:t>
            </a:r>
          </a:p>
        </p:txBody>
      </p:sp>
      <p:sp>
        <p:nvSpPr>
          <p:cNvPr id="5" name="TextBox 3">
            <a:extLst>
              <a:ext uri="{FF2B5EF4-FFF2-40B4-BE49-F238E27FC236}">
                <a16:creationId xmlns:a16="http://schemas.microsoft.com/office/drawing/2014/main" id="{93E48F36-DDAC-18FA-EC68-6EBBDAA2C9B4}"/>
              </a:ext>
            </a:extLst>
          </p:cNvPr>
          <p:cNvSpPr txBox="1"/>
          <p:nvPr/>
        </p:nvSpPr>
        <p:spPr>
          <a:xfrm>
            <a:off x="11513477" y="6058364"/>
            <a:ext cx="358775" cy="338137"/>
          </a:xfrm>
          <a:prstGeom prst="rect">
            <a:avLst/>
          </a:prstGeom>
          <a:solidFill>
            <a:srgbClr val="FF0000"/>
          </a:solid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5</a:t>
            </a:r>
          </a:p>
        </p:txBody>
      </p:sp>
      <p:sp>
        <p:nvSpPr>
          <p:cNvPr id="4" name="TextBox 3">
            <a:extLst>
              <a:ext uri="{FF2B5EF4-FFF2-40B4-BE49-F238E27FC236}">
                <a16:creationId xmlns:a16="http://schemas.microsoft.com/office/drawing/2014/main" id="{637BBDB0-FB41-67A3-CC28-54D7585CA50B}"/>
              </a:ext>
            </a:extLst>
          </p:cNvPr>
          <p:cNvSpPr txBox="1"/>
          <p:nvPr/>
        </p:nvSpPr>
        <p:spPr>
          <a:xfrm>
            <a:off x="485420" y="4024495"/>
            <a:ext cx="1947334" cy="400110"/>
          </a:xfrm>
          <a:prstGeom prst="rect">
            <a:avLst/>
          </a:prstGeom>
          <a:noFill/>
        </p:spPr>
        <p:txBody>
          <a:bodyPr wrap="square" rtlCol="0">
            <a:spAutoFit/>
          </a:bodyPr>
          <a:lstStyle/>
          <a:p>
            <a:pPr algn="ctr"/>
            <a:r>
              <a:rPr lang="en-GB"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Acacia Tree</a:t>
            </a:r>
          </a:p>
        </p:txBody>
      </p:sp>
    </p:spTree>
    <p:extLst>
      <p:ext uri="{BB962C8B-B14F-4D97-AF65-F5344CB8AC3E}">
        <p14:creationId xmlns:p14="http://schemas.microsoft.com/office/powerpoint/2010/main" val="18324811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0"/>
                                        <p:tgtEl>
                                          <p:spTgt spid="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500"/>
                                        <p:tgtEl>
                                          <p:spTgt spid="2"/>
                                        </p:tgtEl>
                                      </p:cBhvr>
                                    </p:animEffect>
                                  </p:childTnLst>
                                </p:cTn>
                              </p:par>
                              <p:par>
                                <p:cTn id="25" presetID="10" presetClass="exit" presetSubtype="0" fill="hold" nodeType="withEffect">
                                  <p:stCondLst>
                                    <p:cond delay="0"/>
                                  </p:stCondLst>
                                  <p:childTnLst>
                                    <p:animEffect transition="out" filter="fade">
                                      <p:cBhvr>
                                        <p:cTn id="26" dur="2500"/>
                                        <p:tgtEl>
                                          <p:spTgt spid="8"/>
                                        </p:tgtEl>
                                      </p:cBhvr>
                                    </p:animEffect>
                                    <p:set>
                                      <p:cBhvr>
                                        <p:cTn id="27" dur="1" fill="hold">
                                          <p:stCondLst>
                                            <p:cond delay="2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500"/>
                                        <p:tgtEl>
                                          <p:spTgt spid="9"/>
                                        </p:tgtEl>
                                      </p:cBhvr>
                                    </p:animEffect>
                                    <p:set>
                                      <p:cBhvr>
                                        <p:cTn id="30" dur="1" fill="hold">
                                          <p:stCondLst>
                                            <p:cond delay="2499"/>
                                          </p:stCondLst>
                                        </p:cTn>
                                        <p:tgtEl>
                                          <p:spTgt spid="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500"/>
                                        <p:tgtEl>
                                          <p:spTgt spid="4"/>
                                        </p:tgtEl>
                                      </p:cBhvr>
                                    </p:animEffect>
                                    <p:set>
                                      <p:cBhvr>
                                        <p:cTn id="33" dur="1" fill="hold">
                                          <p:stCondLst>
                                            <p:cond delay="2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9C3EEC96-8628-4B1C-98EC-E10C023C91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8403" y="1310957"/>
            <a:ext cx="6395920" cy="3611563"/>
          </a:xfrm>
          <a:prstGeom prst="rect">
            <a:avLst/>
          </a:prstGeom>
          <a:blipFill>
            <a:blip r:embed="rId3"/>
            <a:stretch>
              <a:fillRect/>
            </a:stretch>
          </a:blipFill>
          <a:ln w="50800">
            <a:solidFill>
              <a:srgbClr val="B42B00"/>
            </a:solidFill>
          </a:ln>
          <a:effectLst/>
        </p:spPr>
        <p:style>
          <a:lnRef idx="2">
            <a:schemeClr val="accent1">
              <a:shade val="50000"/>
            </a:schemeClr>
          </a:lnRef>
          <a:fillRef idx="1">
            <a:schemeClr val="accent1"/>
          </a:fillRef>
          <a:effectRef idx="0">
            <a:schemeClr val="accent1"/>
          </a:effectRef>
          <a:fontRef idx="minor">
            <a:schemeClr val="lt1"/>
          </a:fontRef>
        </p:style>
      </p:pic>
      <p:sp>
        <p:nvSpPr>
          <p:cNvPr id="3" name="TextBox 2">
            <a:extLst>
              <a:ext uri="{FF2B5EF4-FFF2-40B4-BE49-F238E27FC236}">
                <a16:creationId xmlns:a16="http://schemas.microsoft.com/office/drawing/2014/main" id="{0D09D7E6-FA0D-4CE0-9194-17BAA260A43F}"/>
              </a:ext>
            </a:extLst>
          </p:cNvPr>
          <p:cNvSpPr txBox="1"/>
          <p:nvPr/>
        </p:nvSpPr>
        <p:spPr>
          <a:xfrm>
            <a:off x="0" y="0"/>
            <a:ext cx="12192000" cy="954107"/>
          </a:xfrm>
          <a:prstGeom prst="rect">
            <a:avLst/>
          </a:prstGeom>
          <a:noFill/>
        </p:spPr>
        <p:txBody>
          <a:bodyPr wrap="square" rtlCol="0">
            <a:spAutoFit/>
          </a:bodyPr>
          <a:lstStyle/>
          <a:p>
            <a:pPr algn="ctr"/>
            <a:r>
              <a:rPr lang="en-GB"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OUTER COURT</a:t>
            </a:r>
          </a:p>
          <a:p>
            <a:pPr algn="ctr"/>
            <a:r>
              <a:rPr lang="en-GB"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bounded by a fence of curtains</a:t>
            </a:r>
          </a:p>
        </p:txBody>
      </p:sp>
      <p:sp>
        <p:nvSpPr>
          <p:cNvPr id="5" name="TextBox 4">
            <a:extLst>
              <a:ext uri="{FF2B5EF4-FFF2-40B4-BE49-F238E27FC236}">
                <a16:creationId xmlns:a16="http://schemas.microsoft.com/office/drawing/2014/main" id="{F6C2F515-5FC4-4224-9EE8-8DF05AE51E33}"/>
              </a:ext>
            </a:extLst>
          </p:cNvPr>
          <p:cNvSpPr txBox="1"/>
          <p:nvPr/>
        </p:nvSpPr>
        <p:spPr>
          <a:xfrm>
            <a:off x="2826993" y="3437496"/>
            <a:ext cx="1530171" cy="400110"/>
          </a:xfrm>
          <a:prstGeom prst="rect">
            <a:avLst/>
          </a:prstGeom>
          <a:noFill/>
        </p:spPr>
        <p:txBody>
          <a:bodyPr wrap="square" rtlCol="0">
            <a:spAutoFit/>
          </a:bodyPr>
          <a:lstStyle/>
          <a:p>
            <a:pPr algn="ctr"/>
            <a:r>
              <a:rPr lang="en-GB" sz="20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100 cubits</a:t>
            </a:r>
          </a:p>
        </p:txBody>
      </p:sp>
      <p:cxnSp>
        <p:nvCxnSpPr>
          <p:cNvPr id="12" name="Straight Arrow Connector 11">
            <a:extLst>
              <a:ext uri="{FF2B5EF4-FFF2-40B4-BE49-F238E27FC236}">
                <a16:creationId xmlns:a16="http://schemas.microsoft.com/office/drawing/2014/main" id="{069575BA-ED74-4E3E-A2A1-6203C17DF3DF}"/>
              </a:ext>
            </a:extLst>
          </p:cNvPr>
          <p:cNvCxnSpPr>
            <a:cxnSpLocks/>
          </p:cNvCxnSpPr>
          <p:nvPr/>
        </p:nvCxnSpPr>
        <p:spPr>
          <a:xfrm>
            <a:off x="2858403" y="2376694"/>
            <a:ext cx="3197960" cy="2429223"/>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B4A9EEC3-E83D-4660-9F18-2CC60B139476}"/>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432332" y="2604547"/>
            <a:ext cx="304800" cy="400110"/>
          </a:xfrm>
          <a:prstGeom prst="rect">
            <a:avLst/>
          </a:prstGeom>
          <a:noFill/>
          <a:ln>
            <a:noFill/>
          </a:ln>
        </p:spPr>
      </p:pic>
      <p:sp>
        <p:nvSpPr>
          <p:cNvPr id="4" name="TextBox 3">
            <a:extLst>
              <a:ext uri="{FF2B5EF4-FFF2-40B4-BE49-F238E27FC236}">
                <a16:creationId xmlns:a16="http://schemas.microsoft.com/office/drawing/2014/main" id="{A945C509-8BAB-46E4-84A5-4DEC05F770B3}"/>
              </a:ext>
            </a:extLst>
          </p:cNvPr>
          <p:cNvSpPr txBox="1"/>
          <p:nvPr/>
        </p:nvSpPr>
        <p:spPr>
          <a:xfrm>
            <a:off x="6837496" y="1963217"/>
            <a:ext cx="487680" cy="461665"/>
          </a:xfrm>
          <a:prstGeom prst="rect">
            <a:avLst/>
          </a:prstGeom>
          <a:noFill/>
        </p:spPr>
        <p:txBody>
          <a:bodyPr wrap="square" rtlCol="0">
            <a:spAutoFit/>
          </a:bodyPr>
          <a:lstStyle/>
          <a:p>
            <a:pPr algn="ctr"/>
            <a:endPar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09C89B4-B9D1-49D3-B02B-AAD2D1D7C30E}"/>
              </a:ext>
            </a:extLst>
          </p:cNvPr>
          <p:cNvSpPr txBox="1"/>
          <p:nvPr/>
        </p:nvSpPr>
        <p:spPr>
          <a:xfrm>
            <a:off x="3826753" y="3748525"/>
            <a:ext cx="487680" cy="461665"/>
          </a:xfrm>
          <a:prstGeom prst="rect">
            <a:avLst/>
          </a:prstGeom>
          <a:noFill/>
        </p:spPr>
        <p:txBody>
          <a:bodyPr wrap="square" rtlCol="0">
            <a:spAutoFit/>
          </a:bodyPr>
          <a:lstStyle/>
          <a:p>
            <a:pPr algn="ctr"/>
            <a:endPar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AE48B13-0ECC-40A5-8D6C-3B44B3CEF77C}"/>
              </a:ext>
            </a:extLst>
          </p:cNvPr>
          <p:cNvSpPr txBox="1"/>
          <p:nvPr/>
        </p:nvSpPr>
        <p:spPr>
          <a:xfrm>
            <a:off x="8021839" y="3477226"/>
            <a:ext cx="487680" cy="461665"/>
          </a:xfrm>
          <a:prstGeom prst="rect">
            <a:avLst/>
          </a:prstGeom>
          <a:noFill/>
        </p:spPr>
        <p:txBody>
          <a:bodyPr wrap="square" rtlCol="0">
            <a:spAutoFit/>
          </a:bodyPr>
          <a:lstStyle/>
          <a:p>
            <a:pPr algn="ctr"/>
            <a:endPar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006EE2C-B12D-4BF4-8B02-498DA7ACE3DB}"/>
              </a:ext>
            </a:extLst>
          </p:cNvPr>
          <p:cNvSpPr txBox="1"/>
          <p:nvPr/>
        </p:nvSpPr>
        <p:spPr>
          <a:xfrm>
            <a:off x="3493612" y="1665232"/>
            <a:ext cx="487680" cy="461665"/>
          </a:xfrm>
          <a:prstGeom prst="rect">
            <a:avLst/>
          </a:prstGeom>
          <a:noFill/>
        </p:spPr>
        <p:txBody>
          <a:bodyPr wrap="square" rtlCol="0">
            <a:spAutoFit/>
          </a:bodyPr>
          <a:lstStyle/>
          <a:p>
            <a:pPr algn="ctr"/>
            <a:endPar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50EA704-C1AC-49C5-B366-3925AE32FAF9}"/>
              </a:ext>
            </a:extLst>
          </p:cNvPr>
          <p:cNvSpPr txBox="1"/>
          <p:nvPr/>
        </p:nvSpPr>
        <p:spPr>
          <a:xfrm>
            <a:off x="3644985" y="4031988"/>
            <a:ext cx="1169828" cy="400110"/>
          </a:xfrm>
          <a:prstGeom prst="rect">
            <a:avLst/>
          </a:prstGeom>
          <a:noFill/>
          <a:ln>
            <a:solidFill>
              <a:srgbClr val="00B0F0"/>
            </a:solidFill>
          </a:ln>
        </p:spPr>
        <p:txBody>
          <a:bodyPr wrap="square" rtlCol="0">
            <a:spAutoFit/>
          </a:bodyPr>
          <a:lstStyle/>
          <a:p>
            <a:pPr algn="ctr"/>
            <a:r>
              <a:rPr lang="en-GB" sz="20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5 cubits</a:t>
            </a:r>
          </a:p>
        </p:txBody>
      </p:sp>
      <p:cxnSp>
        <p:nvCxnSpPr>
          <p:cNvPr id="23" name="Straight Arrow Connector 22">
            <a:extLst>
              <a:ext uri="{FF2B5EF4-FFF2-40B4-BE49-F238E27FC236}">
                <a16:creationId xmlns:a16="http://schemas.microsoft.com/office/drawing/2014/main" id="{7B9DB622-F286-4325-ACAC-7228502E5B5A}"/>
              </a:ext>
            </a:extLst>
          </p:cNvPr>
          <p:cNvCxnSpPr>
            <a:cxnSpLocks/>
          </p:cNvCxnSpPr>
          <p:nvPr/>
        </p:nvCxnSpPr>
        <p:spPr>
          <a:xfrm>
            <a:off x="4813300" y="4394200"/>
            <a:ext cx="1113472" cy="231064"/>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04D128-B1E7-4B93-8A10-16C91EEE1064}"/>
              </a:ext>
            </a:extLst>
          </p:cNvPr>
          <p:cNvSpPr txBox="1"/>
          <p:nvPr/>
        </p:nvSpPr>
        <p:spPr>
          <a:xfrm>
            <a:off x="3188970" y="4952269"/>
            <a:ext cx="5836920" cy="461665"/>
          </a:xfrm>
          <a:prstGeom prst="rect">
            <a:avLst/>
          </a:prstGeom>
          <a:noFill/>
        </p:spPr>
        <p:txBody>
          <a:bodyPr wrap="square" rtlCol="0">
            <a:spAutoFit/>
          </a:bodyPr>
          <a:lstStyle/>
          <a:p>
            <a:pPr algn="ctr"/>
            <a:r>
              <a:rPr lang="en-GB"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Exodus 27: 9-19</a:t>
            </a:r>
          </a:p>
        </p:txBody>
      </p:sp>
      <p:sp>
        <p:nvSpPr>
          <p:cNvPr id="9" name="TextBox 8">
            <a:extLst>
              <a:ext uri="{FF2B5EF4-FFF2-40B4-BE49-F238E27FC236}">
                <a16:creationId xmlns:a16="http://schemas.microsoft.com/office/drawing/2014/main" id="{739E7756-36C8-4623-9D4E-0FEAC3DF08E1}"/>
              </a:ext>
            </a:extLst>
          </p:cNvPr>
          <p:cNvSpPr txBox="1"/>
          <p:nvPr/>
        </p:nvSpPr>
        <p:spPr>
          <a:xfrm>
            <a:off x="-11417" y="5538854"/>
            <a:ext cx="12192000" cy="1107996"/>
          </a:xfrm>
          <a:prstGeom prst="rect">
            <a:avLst/>
          </a:prstGeom>
          <a:noFill/>
        </p:spPr>
        <p:txBody>
          <a:bodyPr wrap="square" rtlCol="0">
            <a:spAutoFit/>
          </a:bodyPr>
          <a:lstStyle/>
          <a:p>
            <a:pPr algn="ctr"/>
            <a:r>
              <a:rPr lang="en-GB" sz="2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entrance veil/curtain could be easily seen, was open to all and was the only way into the Outer Court. Fine white twined linen curtains formed a barrier - God demands righteousness. Too high to see over. </a:t>
            </a:r>
            <a:endParaRPr lang="en-GB"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6FE850F-0184-47DA-B45E-687C0A3416D5}"/>
              </a:ext>
            </a:extLst>
          </p:cNvPr>
          <p:cNvSpPr txBox="1"/>
          <p:nvPr/>
        </p:nvSpPr>
        <p:spPr>
          <a:xfrm>
            <a:off x="335280" y="579437"/>
            <a:ext cx="2147154" cy="3170099"/>
          </a:xfrm>
          <a:prstGeom prst="rect">
            <a:avLst/>
          </a:prstGeom>
          <a:noFill/>
        </p:spPr>
        <p:txBody>
          <a:bodyPr wrap="square" rtlCol="0">
            <a:spAutoFit/>
          </a:bodyPr>
          <a:lstStyle/>
          <a:p>
            <a:pPr algn="ctr"/>
            <a:r>
              <a:rPr lang="en-GB"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 pillars on the North &amp; South sides –  bronze sockets; with silver hooks, caps &amp; bands, on which the curtains of white woven linen were hung</a:t>
            </a:r>
          </a:p>
        </p:txBody>
      </p:sp>
      <p:sp>
        <p:nvSpPr>
          <p:cNvPr id="13" name="TextBox 12">
            <a:extLst>
              <a:ext uri="{FF2B5EF4-FFF2-40B4-BE49-F238E27FC236}">
                <a16:creationId xmlns:a16="http://schemas.microsoft.com/office/drawing/2014/main" id="{BFEF6D7F-6EEF-4C20-90FB-79A80006EE75}"/>
              </a:ext>
            </a:extLst>
          </p:cNvPr>
          <p:cNvSpPr txBox="1"/>
          <p:nvPr/>
        </p:nvSpPr>
        <p:spPr>
          <a:xfrm>
            <a:off x="9585960" y="564197"/>
            <a:ext cx="2524567" cy="4401205"/>
          </a:xfrm>
          <a:prstGeom prst="rect">
            <a:avLst/>
          </a:prstGeom>
          <a:noFill/>
        </p:spPr>
        <p:txBody>
          <a:bodyPr wrap="square" rtlCol="0">
            <a:spAutoFit/>
          </a:bodyPr>
          <a:lstStyle/>
          <a:p>
            <a:pPr algn="ctr"/>
            <a:r>
              <a:rPr lang="en-GB"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pillars on the West &amp; East sides with bronze sockets - silver hooks, caps &amp; bands.. On the middle 4 pillars on the East side  hung the curtains of the entrance veil, made of blue, purple and scarlet thread and fine woven linen</a:t>
            </a:r>
          </a:p>
        </p:txBody>
      </p:sp>
      <p:sp>
        <p:nvSpPr>
          <p:cNvPr id="2" name="TextBox 3">
            <a:extLst>
              <a:ext uri="{FF2B5EF4-FFF2-40B4-BE49-F238E27FC236}">
                <a16:creationId xmlns:a16="http://schemas.microsoft.com/office/drawing/2014/main" id="{93E48F36-DDAC-18FA-EC68-6EBBDAA2C9B4}"/>
              </a:ext>
            </a:extLst>
          </p:cNvPr>
          <p:cNvSpPr txBox="1"/>
          <p:nvPr/>
        </p:nvSpPr>
        <p:spPr>
          <a:xfrm>
            <a:off x="11539688" y="6403889"/>
            <a:ext cx="358775" cy="338137"/>
          </a:xfrm>
          <a:prstGeom prst="rect">
            <a:avLst/>
          </a:prstGeom>
          <a:solidFill>
            <a:srgbClr val="FF0000"/>
          </a:solid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6</a:t>
            </a:r>
          </a:p>
        </p:txBody>
      </p:sp>
      <p:cxnSp>
        <p:nvCxnSpPr>
          <p:cNvPr id="8" name="Straight Arrow Connector 7">
            <a:extLst>
              <a:ext uri="{FF2B5EF4-FFF2-40B4-BE49-F238E27FC236}">
                <a16:creationId xmlns:a16="http://schemas.microsoft.com/office/drawing/2014/main" id="{8BFAA106-90FC-4B22-A5FA-9033075D8909}"/>
              </a:ext>
            </a:extLst>
          </p:cNvPr>
          <p:cNvCxnSpPr>
            <a:cxnSpLocks/>
          </p:cNvCxnSpPr>
          <p:nvPr/>
        </p:nvCxnSpPr>
        <p:spPr>
          <a:xfrm flipV="1">
            <a:off x="5867400" y="3404885"/>
            <a:ext cx="1341120" cy="730834"/>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4F4B08A-8F54-F22B-EEE3-93C7BC11E726}"/>
              </a:ext>
            </a:extLst>
          </p:cNvPr>
          <p:cNvSpPr txBox="1"/>
          <p:nvPr/>
        </p:nvSpPr>
        <p:spPr>
          <a:xfrm>
            <a:off x="5963661" y="3681323"/>
            <a:ext cx="944880" cy="707886"/>
          </a:xfrm>
          <a:prstGeom prst="rect">
            <a:avLst/>
          </a:prstGeom>
          <a:noFill/>
        </p:spPr>
        <p:txBody>
          <a:bodyPr wrap="square" rtlCol="0">
            <a:spAutoFit/>
          </a:bodyPr>
          <a:lstStyle/>
          <a:p>
            <a:pPr algn="ctr"/>
            <a:r>
              <a:rPr lang="en-GB" sz="20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15 cubits</a:t>
            </a:r>
          </a:p>
        </p:txBody>
      </p:sp>
      <p:cxnSp>
        <p:nvCxnSpPr>
          <p:cNvPr id="14" name="Straight Arrow Connector 13">
            <a:extLst>
              <a:ext uri="{FF2B5EF4-FFF2-40B4-BE49-F238E27FC236}">
                <a16:creationId xmlns:a16="http://schemas.microsoft.com/office/drawing/2014/main" id="{7421ECB7-10BE-04E8-6345-EE4110A077B5}"/>
              </a:ext>
            </a:extLst>
          </p:cNvPr>
          <p:cNvCxnSpPr>
            <a:cxnSpLocks/>
          </p:cNvCxnSpPr>
          <p:nvPr/>
        </p:nvCxnSpPr>
        <p:spPr>
          <a:xfrm flipV="1">
            <a:off x="8107680" y="2679324"/>
            <a:ext cx="632460" cy="327923"/>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3FC7B51-5810-D70B-E5B5-61AD4EC60095}"/>
              </a:ext>
            </a:extLst>
          </p:cNvPr>
          <p:cNvSpPr txBox="1"/>
          <p:nvPr/>
        </p:nvSpPr>
        <p:spPr>
          <a:xfrm>
            <a:off x="7647978" y="2174572"/>
            <a:ext cx="944880" cy="707886"/>
          </a:xfrm>
          <a:prstGeom prst="rect">
            <a:avLst/>
          </a:prstGeom>
          <a:noFill/>
        </p:spPr>
        <p:txBody>
          <a:bodyPr wrap="square" rtlCol="0">
            <a:spAutoFit/>
          </a:bodyPr>
          <a:lstStyle/>
          <a:p>
            <a:pPr algn="ctr"/>
            <a:r>
              <a:rPr lang="en-GB" sz="20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15 cubits</a:t>
            </a:r>
          </a:p>
        </p:txBody>
      </p:sp>
      <p:cxnSp>
        <p:nvCxnSpPr>
          <p:cNvPr id="24" name="Straight Arrow Connector 23">
            <a:extLst>
              <a:ext uri="{FF2B5EF4-FFF2-40B4-BE49-F238E27FC236}">
                <a16:creationId xmlns:a16="http://schemas.microsoft.com/office/drawing/2014/main" id="{2663EDB2-ED1F-0401-2CB3-D16EF8E16F16}"/>
              </a:ext>
            </a:extLst>
          </p:cNvPr>
          <p:cNvCxnSpPr/>
          <p:nvPr/>
        </p:nvCxnSpPr>
        <p:spPr>
          <a:xfrm flipV="1">
            <a:off x="7208520" y="2992562"/>
            <a:ext cx="899160" cy="41148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0AADEF8-B50A-F0A0-95CE-E5867D00EA26}"/>
              </a:ext>
            </a:extLst>
          </p:cNvPr>
          <p:cNvSpPr txBox="1"/>
          <p:nvPr/>
        </p:nvSpPr>
        <p:spPr>
          <a:xfrm>
            <a:off x="6863927" y="2668629"/>
            <a:ext cx="944880" cy="707886"/>
          </a:xfrm>
          <a:prstGeom prst="rect">
            <a:avLst/>
          </a:prstGeom>
          <a:noFill/>
        </p:spPr>
        <p:txBody>
          <a:bodyPr wrap="square" rtlCol="0">
            <a:spAutoFit/>
          </a:bodyPr>
          <a:lstStyle/>
          <a:p>
            <a:pPr algn="ctr"/>
            <a:r>
              <a:rPr lang="en-GB" sz="20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20 cubits</a:t>
            </a:r>
          </a:p>
        </p:txBody>
      </p:sp>
      <p:sp>
        <p:nvSpPr>
          <p:cNvPr id="7" name="TextBox 6">
            <a:extLst>
              <a:ext uri="{FF2B5EF4-FFF2-40B4-BE49-F238E27FC236}">
                <a16:creationId xmlns:a16="http://schemas.microsoft.com/office/drawing/2014/main" id="{96F8B7CB-6375-6A38-CBBF-972A2105F16D}"/>
              </a:ext>
            </a:extLst>
          </p:cNvPr>
          <p:cNvSpPr txBox="1"/>
          <p:nvPr/>
        </p:nvSpPr>
        <p:spPr>
          <a:xfrm>
            <a:off x="6272672" y="1901300"/>
            <a:ext cx="1169828" cy="400110"/>
          </a:xfrm>
          <a:prstGeom prst="rect">
            <a:avLst/>
          </a:prstGeom>
          <a:noFill/>
          <a:ln>
            <a:solidFill>
              <a:srgbClr val="00B0F0"/>
            </a:solidFill>
          </a:ln>
        </p:spPr>
        <p:txBody>
          <a:bodyPr wrap="square" rtlCol="0">
            <a:spAutoFit/>
          </a:bodyPr>
          <a:lstStyle/>
          <a:p>
            <a:pPr algn="ctr"/>
            <a:r>
              <a:rPr lang="en-GB" sz="2000" b="1" dirty="0">
                <a:solidFill>
                  <a:srgbClr val="0070C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NORTH</a:t>
            </a:r>
          </a:p>
        </p:txBody>
      </p:sp>
      <p:sp>
        <p:nvSpPr>
          <p:cNvPr id="16" name="TextBox 15">
            <a:extLst>
              <a:ext uri="{FF2B5EF4-FFF2-40B4-BE49-F238E27FC236}">
                <a16:creationId xmlns:a16="http://schemas.microsoft.com/office/drawing/2014/main" id="{9B8A9A9B-9146-B4D0-3B41-B1ECA4CD6417}"/>
              </a:ext>
            </a:extLst>
          </p:cNvPr>
          <p:cNvSpPr txBox="1"/>
          <p:nvPr/>
        </p:nvSpPr>
        <p:spPr>
          <a:xfrm>
            <a:off x="2749999" y="2944803"/>
            <a:ext cx="1169828" cy="400110"/>
          </a:xfrm>
          <a:prstGeom prst="rect">
            <a:avLst/>
          </a:prstGeom>
          <a:noFill/>
          <a:ln>
            <a:solidFill>
              <a:srgbClr val="00B0F0"/>
            </a:solidFill>
          </a:ln>
        </p:spPr>
        <p:txBody>
          <a:bodyPr wrap="square" rtlCol="0">
            <a:spAutoFit/>
          </a:bodyPr>
          <a:lstStyle/>
          <a:p>
            <a:pPr algn="ctr"/>
            <a:r>
              <a:rPr lang="en-GB" sz="2000" b="1" dirty="0">
                <a:solidFill>
                  <a:srgbClr val="0070C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SOUTH</a:t>
            </a:r>
          </a:p>
        </p:txBody>
      </p:sp>
      <p:sp>
        <p:nvSpPr>
          <p:cNvPr id="26" name="TextBox 25">
            <a:extLst>
              <a:ext uri="{FF2B5EF4-FFF2-40B4-BE49-F238E27FC236}">
                <a16:creationId xmlns:a16="http://schemas.microsoft.com/office/drawing/2014/main" id="{E06E0527-751D-AA59-B0A9-73A2A8E0A9B7}"/>
              </a:ext>
            </a:extLst>
          </p:cNvPr>
          <p:cNvSpPr txBox="1"/>
          <p:nvPr/>
        </p:nvSpPr>
        <p:spPr>
          <a:xfrm>
            <a:off x="2878132" y="1535346"/>
            <a:ext cx="1169828" cy="400110"/>
          </a:xfrm>
          <a:prstGeom prst="rect">
            <a:avLst/>
          </a:prstGeom>
          <a:noFill/>
          <a:ln>
            <a:solidFill>
              <a:srgbClr val="00B0F0"/>
            </a:solidFill>
          </a:ln>
        </p:spPr>
        <p:txBody>
          <a:bodyPr wrap="square" rtlCol="0">
            <a:spAutoFit/>
          </a:bodyPr>
          <a:lstStyle/>
          <a:p>
            <a:pPr algn="ctr"/>
            <a:r>
              <a:rPr lang="en-GB" sz="2000" b="1" dirty="0">
                <a:solidFill>
                  <a:srgbClr val="0070C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WEST</a:t>
            </a:r>
          </a:p>
        </p:txBody>
      </p:sp>
      <p:sp>
        <p:nvSpPr>
          <p:cNvPr id="27" name="TextBox 26">
            <a:extLst>
              <a:ext uri="{FF2B5EF4-FFF2-40B4-BE49-F238E27FC236}">
                <a16:creationId xmlns:a16="http://schemas.microsoft.com/office/drawing/2014/main" id="{FB793B90-9863-1227-B798-1EB7F57E10F5}"/>
              </a:ext>
            </a:extLst>
          </p:cNvPr>
          <p:cNvSpPr txBox="1"/>
          <p:nvPr/>
        </p:nvSpPr>
        <p:spPr>
          <a:xfrm>
            <a:off x="7485077" y="3952694"/>
            <a:ext cx="1169828" cy="400110"/>
          </a:xfrm>
          <a:prstGeom prst="rect">
            <a:avLst/>
          </a:prstGeom>
          <a:noFill/>
          <a:ln>
            <a:solidFill>
              <a:srgbClr val="00B0F0"/>
            </a:solidFill>
          </a:ln>
        </p:spPr>
        <p:txBody>
          <a:bodyPr wrap="square" rtlCol="0">
            <a:spAutoFit/>
          </a:bodyPr>
          <a:lstStyle/>
          <a:p>
            <a:pPr algn="ctr"/>
            <a:r>
              <a:rPr lang="en-GB" sz="2000" b="1" dirty="0">
                <a:solidFill>
                  <a:srgbClr val="0070C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EAST</a:t>
            </a:r>
          </a:p>
        </p:txBody>
      </p:sp>
    </p:spTree>
    <p:extLst>
      <p:ext uri="{BB962C8B-B14F-4D97-AF65-F5344CB8AC3E}">
        <p14:creationId xmlns:p14="http://schemas.microsoft.com/office/powerpoint/2010/main" val="285968164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par>
                                <p:cTn id="32" presetID="16" presetClass="entr" presetSubtype="37"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childTnLst>
                                </p:cTn>
                              </p:par>
                              <p:par>
                                <p:cTn id="40" presetID="22" presetClass="entr" presetSubtype="8"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75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2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0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0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outVertical)">
                                      <p:cBhvr>
                                        <p:cTn id="66" dur="1000"/>
                                        <p:tgtEl>
                                          <p:spTgt spid="24"/>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
                                            <p:txEl>
                                              <p:pRg st="0" end="0"/>
                                            </p:txEl>
                                          </p:spTgt>
                                        </p:tgtEl>
                                        <p:attrNameLst>
                                          <p:attrName>style.visibility</p:attrName>
                                        </p:attrNameLst>
                                      </p:cBhvr>
                                      <p:to>
                                        <p:strVal val="visible"/>
                                      </p:to>
                                    </p:set>
                                    <p:animEffect transition="in" filter="fade">
                                      <p:cBhvr>
                                        <p:cTn id="75" dur="2000"/>
                                        <p:tgtEl>
                                          <p:spTgt spid="6">
                                            <p:txEl>
                                              <p:pRg st="0" end="0"/>
                                            </p:txEl>
                                          </p:spTgt>
                                        </p:tgtEl>
                                      </p:cBhvr>
                                    </p:animEffect>
                                  </p:childTnLst>
                                </p:cTn>
                              </p:par>
                              <p:par>
                                <p:cTn id="76" presetID="10" presetClass="exit" presetSubtype="0" fill="hold" grpId="1" nodeType="withEffect">
                                  <p:stCondLst>
                                    <p:cond delay="0"/>
                                  </p:stCondLst>
                                  <p:childTnLst>
                                    <p:animEffect transition="out" filter="fade">
                                      <p:cBhvr>
                                        <p:cTn id="77" dur="1500"/>
                                        <p:tgtEl>
                                          <p:spTgt spid="11"/>
                                        </p:tgtEl>
                                      </p:cBhvr>
                                    </p:animEffect>
                                    <p:set>
                                      <p:cBhvr>
                                        <p:cTn id="78" dur="1" fill="hold">
                                          <p:stCondLst>
                                            <p:cond delay="1499"/>
                                          </p:stCondLst>
                                        </p:cTn>
                                        <p:tgtEl>
                                          <p:spTgt spid="11"/>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500"/>
                                        <p:tgtEl>
                                          <p:spTgt spid="13"/>
                                        </p:tgtEl>
                                      </p:cBhvr>
                                    </p:animEffect>
                                    <p:set>
                                      <p:cBhvr>
                                        <p:cTn id="81" dur="1" fill="hold">
                                          <p:stCondLst>
                                            <p:cond delay="1499"/>
                                          </p:stCondLst>
                                        </p:cTn>
                                        <p:tgtEl>
                                          <p:spTgt spid="1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9">
                                            <p:txEl>
                                              <p:pRg st="0" end="0"/>
                                            </p:txEl>
                                          </p:spTgt>
                                        </p:tgtEl>
                                        <p:attrNameLst>
                                          <p:attrName>style.visibility</p:attrName>
                                        </p:attrNameLst>
                                      </p:cBhvr>
                                      <p:to>
                                        <p:strVal val="visible"/>
                                      </p:to>
                                    </p:set>
                                    <p:animEffect transition="in" filter="wipe(left)">
                                      <p:cBhvr>
                                        <p:cTn id="86" dur="3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7" grpId="0"/>
      <p:bldP spid="19" grpId="0"/>
      <p:bldP spid="20" grpId="0"/>
      <p:bldP spid="22" grpId="0" animBg="1"/>
      <p:bldP spid="11" grpId="0"/>
      <p:bldP spid="11" grpId="1"/>
      <p:bldP spid="13" grpId="0"/>
      <p:bldP spid="13" grpId="1"/>
      <p:bldP spid="10" grpId="0"/>
      <p:bldP spid="21"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3148C03-0097-38C4-7D76-22486F6060FF}"/>
              </a:ext>
            </a:extLst>
          </p:cNvPr>
          <p:cNvSpPr/>
          <p:nvPr/>
        </p:nvSpPr>
        <p:spPr>
          <a:xfrm>
            <a:off x="1060450" y="2222500"/>
            <a:ext cx="9785350" cy="406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5" name="Picture 4">
            <a:extLst>
              <a:ext uri="{FF2B5EF4-FFF2-40B4-BE49-F238E27FC236}">
                <a16:creationId xmlns:a16="http://schemas.microsoft.com/office/drawing/2014/main" id="{575FC4FD-0D03-4410-B2B4-BCD320CB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6" y="0"/>
            <a:ext cx="12155464" cy="6856214"/>
          </a:xfrm>
          <a:prstGeom prst="rect">
            <a:avLst/>
          </a:prstGeom>
        </p:spPr>
      </p:pic>
      <p:pic>
        <p:nvPicPr>
          <p:cNvPr id="26" name="Picture 25">
            <a:extLst>
              <a:ext uri="{FF2B5EF4-FFF2-40B4-BE49-F238E27FC236}">
                <a16:creationId xmlns:a16="http://schemas.microsoft.com/office/drawing/2014/main" id="{8B9134EF-E70D-403E-95E5-46BACF13ED06}"/>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725920" y="2885623"/>
            <a:ext cx="762000" cy="394565"/>
          </a:xfrm>
          <a:prstGeom prst="rect">
            <a:avLst/>
          </a:prstGeom>
          <a:noFill/>
          <a:ln>
            <a:noFill/>
          </a:ln>
        </p:spPr>
      </p:pic>
      <p:sp>
        <p:nvSpPr>
          <p:cNvPr id="6" name="TextBox 5">
            <a:extLst>
              <a:ext uri="{FF2B5EF4-FFF2-40B4-BE49-F238E27FC236}">
                <a16:creationId xmlns:a16="http://schemas.microsoft.com/office/drawing/2014/main" id="{19F1258C-BDCA-418A-8252-2B2CA1E2B0A8}"/>
              </a:ext>
            </a:extLst>
          </p:cNvPr>
          <p:cNvSpPr txBox="1"/>
          <p:nvPr/>
        </p:nvSpPr>
        <p:spPr>
          <a:xfrm>
            <a:off x="201291" y="3238828"/>
            <a:ext cx="3779520" cy="523220"/>
          </a:xfrm>
          <a:prstGeom prst="rect">
            <a:avLst/>
          </a:prstGeom>
          <a:noFill/>
        </p:spPr>
        <p:txBody>
          <a:bodyPr wrap="square" rtlCol="0">
            <a:spAutoFit/>
          </a:bodyPr>
          <a:lstStyle/>
          <a:p>
            <a:r>
              <a:rPr lang="en-GB" sz="28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THE BRONZE ALTAR</a:t>
            </a:r>
          </a:p>
        </p:txBody>
      </p:sp>
      <p:cxnSp>
        <p:nvCxnSpPr>
          <p:cNvPr id="8" name="Straight Arrow Connector 7">
            <a:extLst>
              <a:ext uri="{FF2B5EF4-FFF2-40B4-BE49-F238E27FC236}">
                <a16:creationId xmlns:a16="http://schemas.microsoft.com/office/drawing/2014/main" id="{C3028AC0-2941-4778-9DF3-F21BC15969B2}"/>
              </a:ext>
            </a:extLst>
          </p:cNvPr>
          <p:cNvCxnSpPr>
            <a:cxnSpLocks/>
            <a:stCxn id="6" idx="3"/>
          </p:cNvCxnSpPr>
          <p:nvPr/>
        </p:nvCxnSpPr>
        <p:spPr>
          <a:xfrm flipV="1">
            <a:off x="3980811" y="3470054"/>
            <a:ext cx="2616116" cy="3038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658F3F5C-9C52-A0E5-8258-0C4EEFC052F1}"/>
              </a:ext>
            </a:extLst>
          </p:cNvPr>
          <p:cNvSpPr txBox="1"/>
          <p:nvPr/>
        </p:nvSpPr>
        <p:spPr>
          <a:xfrm>
            <a:off x="49097" y="4870129"/>
            <a:ext cx="12155464" cy="1938992"/>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THE POSITION – In the outer Court – East end.  It was the first thing a person met after entering through the entrance veil/curtain</a:t>
            </a:r>
          </a:p>
          <a:p>
            <a:pPr algn="ctr"/>
            <a:endPar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endParaRPr>
          </a:p>
          <a:p>
            <a:pPr algn="ctr"/>
            <a:r>
              <a:rPr lang="en-GB" sz="2400" b="1"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THE PURPOSE – simply for the offering of sacrifices. The only place in the whole Tabernacle where sacrifice was made or allowed</a:t>
            </a:r>
          </a:p>
        </p:txBody>
      </p:sp>
      <p:sp>
        <p:nvSpPr>
          <p:cNvPr id="34" name="TextBox 33">
            <a:extLst>
              <a:ext uri="{FF2B5EF4-FFF2-40B4-BE49-F238E27FC236}">
                <a16:creationId xmlns:a16="http://schemas.microsoft.com/office/drawing/2014/main" id="{B02E9773-B07A-D8DB-42A8-5D73CAD25355}"/>
              </a:ext>
            </a:extLst>
          </p:cNvPr>
          <p:cNvSpPr txBox="1"/>
          <p:nvPr/>
        </p:nvSpPr>
        <p:spPr>
          <a:xfrm>
            <a:off x="0" y="12700"/>
            <a:ext cx="12192000" cy="954107"/>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rPr>
              <a:t>THE ALTAR OF BURNT OFFERING</a:t>
            </a:r>
          </a:p>
          <a:p>
            <a:pPr algn="ctr"/>
            <a:r>
              <a:rPr lang="en-US" sz="2800" b="1" dirty="0">
                <a:solidFill>
                  <a:srgbClr val="FF0000"/>
                </a:solidFill>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rPr>
              <a:t>Exodus 27: 1-8; 38: 1-7</a:t>
            </a:r>
            <a:endParaRPr lang="en-GB" sz="2800" b="1" dirty="0">
              <a:solidFill>
                <a:srgbClr val="FF0000"/>
              </a:solidFill>
              <a:effectLst>
                <a:outerShdw blurRad="38100" dist="38100" dir="2700000" algn="tl">
                  <a:srgbClr val="000000">
                    <a:alpha val="43137"/>
                  </a:srgbClr>
                </a:outerShdw>
              </a:effectLst>
              <a:highlight>
                <a:srgbClr val="EEEEEE"/>
              </a:highlight>
              <a:latin typeface="Arial" panose="020B0604020202020204" pitchFamily="34" charset="0"/>
              <a:cs typeface="Arial" panose="020B0604020202020204" pitchFamily="34" charset="0"/>
            </a:endParaRPr>
          </a:p>
        </p:txBody>
      </p:sp>
      <p:sp>
        <p:nvSpPr>
          <p:cNvPr id="2" name="TextBox 3">
            <a:extLst>
              <a:ext uri="{FF2B5EF4-FFF2-40B4-BE49-F238E27FC236}">
                <a16:creationId xmlns:a16="http://schemas.microsoft.com/office/drawing/2014/main" id="{93E48F36-DDAC-18FA-EC68-6EBBDAA2C9B4}"/>
              </a:ext>
            </a:extLst>
          </p:cNvPr>
          <p:cNvSpPr txBox="1"/>
          <p:nvPr/>
        </p:nvSpPr>
        <p:spPr>
          <a:xfrm>
            <a:off x="11531260" y="6432715"/>
            <a:ext cx="385437"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7</a:t>
            </a:r>
          </a:p>
        </p:txBody>
      </p:sp>
    </p:spTree>
    <p:extLst>
      <p:ext uri="{BB962C8B-B14F-4D97-AF65-F5344CB8AC3E}">
        <p14:creationId xmlns:p14="http://schemas.microsoft.com/office/powerpoint/2010/main" val="347344676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2000"/>
                                        <p:tgtEl>
                                          <p:spTgt spid="6">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wipe(left)">
                                      <p:cBhvr>
                                        <p:cTn id="21" dur="5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92B4870D-6BFC-4B04-96F3-360DBAAD8CB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02" b="89880" l="3200" r="97800">
                        <a14:foregroundMark x1="92900" y1="53556" x2="92900" y2="53556"/>
                        <a14:foregroundMark x1="95367" y1="53775" x2="95367" y2="53775"/>
                        <a14:foregroundMark x1="97800" y1="53556" x2="97800" y2="53556"/>
                        <a14:foregroundMark x1="7367" y1="56182" x2="7367" y2="56182"/>
                        <a14:foregroundMark x1="50300" y1="29814" x2="50300" y2="29814"/>
                        <a14:foregroundMark x1="45667" y1="30197" x2="45667" y2="30197"/>
                        <a14:foregroundMark x1="3200" y1="44092" x2="3200" y2="44092"/>
                        <a14:foregroundMark x1="46133" y1="25985" x2="46133" y2="25985"/>
                        <a14:foregroundMark x1="40500" y1="28228" x2="40500" y2="28228"/>
                        <a14:foregroundMark x1="46633" y1="22374" x2="46633" y2="22374"/>
                        <a14:foregroundMark x1="47733" y1="22538" x2="47733" y2="22538"/>
                        <a14:foregroundMark x1="42333" y1="22757" x2="42333" y2="22757"/>
                        <a14:foregroundMark x1="47367" y1="19967" x2="47367" y2="19967"/>
                        <a14:foregroundMark x1="48233" y1="18709" x2="48233" y2="18709"/>
                        <a14:foregroundMark x1="79767" y1="66685" x2="79767" y2="66685"/>
                        <a14:foregroundMark x1="83200" y1="68107" x2="83200" y2="68107"/>
                        <a14:foregroundMark x1="38033" y1="26368" x2="38033" y2="26368"/>
                        <a14:backgroundMark x1="42333" y1="85230" x2="42333" y2="85230"/>
                        <a14:backgroundMark x1="42200" y1="85011" x2="42200" y2="85011"/>
                        <a14:backgroundMark x1="25267" y1="79595" x2="25267" y2="79595"/>
                        <a14:backgroundMark x1="17300" y1="85613" x2="17300" y2="85613"/>
                        <a14:backgroundMark x1="49933" y1="86433" x2="49933" y2="86433"/>
                        <a14:backgroundMark x1="65400" y1="86214" x2="65400" y2="86214"/>
                        <a14:backgroundMark x1="75367" y1="80580" x2="75367" y2="80580"/>
                        <a14:backgroundMark x1="81000" y1="69694" x2="81000" y2="69694"/>
                        <a14:backgroundMark x1="77067" y1="74781" x2="77067" y2="74781"/>
                        <a14:backgroundMark x1="61500" y1="78392" x2="61500" y2="78392"/>
                        <a14:backgroundMark x1="19633" y1="64059" x2="19633" y2="64059"/>
                        <a14:backgroundMark x1="14233" y1="69694" x2="14233" y2="69694"/>
                        <a14:backgroundMark x1="75233" y1="67505" x2="75233" y2="67505"/>
                        <a14:backgroundMark x1="66267" y1="74781" x2="66267" y2="74781"/>
                        <a14:backgroundMark x1="25533" y1="69092" x2="25533" y2="69092"/>
                        <a14:backgroundMark x1="24067" y1="61433" x2="24067" y2="61433"/>
                        <a14:backgroundMark x1="25400" y1="69530" x2="25400" y2="69530"/>
                        <a14:backgroundMark x1="20367" y1="58042" x2="20367" y2="58042"/>
                        <a14:backgroundMark x1="26133" y1="63676" x2="26133" y2="63676"/>
                        <a14:backgroundMark x1="31300" y1="67888" x2="31300" y2="67888"/>
                        <a14:backgroundMark x1="33733" y1="69912" x2="33733" y2="69912"/>
                        <a14:backgroundMark x1="34367" y1="70514" x2="34367" y2="70514"/>
                        <a14:backgroundMark x1="45533" y1="19748" x2="45533" y2="19748"/>
                        <a14:backgroundMark x1="47600" y1="23195" x2="47600" y2="23195"/>
                        <a14:backgroundMark x1="42333" y1="22155" x2="42333" y2="22155"/>
                      </a14:backgroundRemoval>
                    </a14:imgEffect>
                  </a14:imgLayer>
                </a14:imgProps>
              </a:ext>
              <a:ext uri="{28A0092B-C50C-407E-A947-70E740481C1C}">
                <a14:useLocalDpi xmlns:a14="http://schemas.microsoft.com/office/drawing/2010/main" val="0"/>
              </a:ext>
            </a:extLst>
          </a:blip>
          <a:srcRect t="14110" b="27667"/>
          <a:stretch/>
        </p:blipFill>
        <p:spPr bwMode="auto">
          <a:xfrm>
            <a:off x="2339094" y="2063708"/>
            <a:ext cx="7258726" cy="2574250"/>
          </a:xfrm>
          <a:prstGeom prst="rect">
            <a:avLst/>
          </a:prstGeom>
          <a:noFill/>
          <a:ln>
            <a:noFill/>
          </a:ln>
        </p:spPr>
      </p:pic>
      <p:grpSp>
        <p:nvGrpSpPr>
          <p:cNvPr id="5" name="Group 4">
            <a:extLst>
              <a:ext uri="{FF2B5EF4-FFF2-40B4-BE49-F238E27FC236}">
                <a16:creationId xmlns:a16="http://schemas.microsoft.com/office/drawing/2014/main" id="{9B27E5E1-9606-494C-B32C-18CF09FB2A92}"/>
              </a:ext>
            </a:extLst>
          </p:cNvPr>
          <p:cNvGrpSpPr/>
          <p:nvPr/>
        </p:nvGrpSpPr>
        <p:grpSpPr>
          <a:xfrm>
            <a:off x="2468880" y="4096227"/>
            <a:ext cx="6751320" cy="850446"/>
            <a:chOff x="2468880" y="4340067"/>
            <a:chExt cx="6751320" cy="850446"/>
          </a:xfrm>
        </p:grpSpPr>
        <p:sp useBgFill="1">
          <p:nvSpPr>
            <p:cNvPr id="2" name="Rectangle 1">
              <a:extLst>
                <a:ext uri="{FF2B5EF4-FFF2-40B4-BE49-F238E27FC236}">
                  <a16:creationId xmlns:a16="http://schemas.microsoft.com/office/drawing/2014/main" id="{AA6021BC-6FA3-40A6-B2FF-3B1218AFA9A1}"/>
                </a:ext>
              </a:extLst>
            </p:cNvPr>
            <p:cNvSpPr/>
            <p:nvPr/>
          </p:nvSpPr>
          <p:spPr>
            <a:xfrm>
              <a:off x="7985760" y="4632960"/>
              <a:ext cx="1234440" cy="5419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3" name="Rectangle 2">
              <a:extLst>
                <a:ext uri="{FF2B5EF4-FFF2-40B4-BE49-F238E27FC236}">
                  <a16:creationId xmlns:a16="http://schemas.microsoft.com/office/drawing/2014/main" id="{A8E1533F-3CD3-477D-ACA2-02A7C246C23F}"/>
                </a:ext>
              </a:extLst>
            </p:cNvPr>
            <p:cNvSpPr/>
            <p:nvPr/>
          </p:nvSpPr>
          <p:spPr>
            <a:xfrm>
              <a:off x="2468880" y="4340067"/>
              <a:ext cx="173736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4" name="Isosceles Triangle 3">
              <a:extLst>
                <a:ext uri="{FF2B5EF4-FFF2-40B4-BE49-F238E27FC236}">
                  <a16:creationId xmlns:a16="http://schemas.microsoft.com/office/drawing/2014/main" id="{0FFC56DA-B381-4FBA-A332-F4C8140F23A8}"/>
                </a:ext>
              </a:extLst>
            </p:cNvPr>
            <p:cNvSpPr/>
            <p:nvPr/>
          </p:nvSpPr>
          <p:spPr>
            <a:xfrm rot="21111041">
              <a:off x="3621117" y="4537356"/>
              <a:ext cx="1302341" cy="653157"/>
            </a:xfrm>
            <a:prstGeom prst="triangle">
              <a:avLst>
                <a:gd name="adj" fmla="val 491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 name="Picture 8">
            <a:extLst>
              <a:ext uri="{FF2B5EF4-FFF2-40B4-BE49-F238E27FC236}">
                <a16:creationId xmlns:a16="http://schemas.microsoft.com/office/drawing/2014/main" id="{6D60FA34-D284-46AF-9910-78AE6BA3328E}"/>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4687897" y="1579448"/>
            <a:ext cx="1916229" cy="1640657"/>
          </a:xfrm>
          <a:prstGeom prst="rect">
            <a:avLst/>
          </a:prstGeom>
          <a:noFill/>
          <a:ln>
            <a:noFill/>
          </a:ln>
        </p:spPr>
      </p:pic>
      <p:sp>
        <p:nvSpPr>
          <p:cNvPr id="7" name="TextBox 6">
            <a:extLst>
              <a:ext uri="{FF2B5EF4-FFF2-40B4-BE49-F238E27FC236}">
                <a16:creationId xmlns:a16="http://schemas.microsoft.com/office/drawing/2014/main" id="{D4A0F702-08FE-4442-B21C-09D4929F2EAF}"/>
              </a:ext>
            </a:extLst>
          </p:cNvPr>
          <p:cNvSpPr txBox="1"/>
          <p:nvPr/>
        </p:nvSpPr>
        <p:spPr>
          <a:xfrm>
            <a:off x="350520" y="0"/>
            <a:ext cx="11506200" cy="907941"/>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ALTAR OF BURNT OFFERING</a:t>
            </a:r>
          </a:p>
          <a:p>
            <a:pPr algn="ctr"/>
            <a:r>
              <a:rPr lang="en-GB" sz="25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details</a:t>
            </a:r>
          </a:p>
        </p:txBody>
      </p:sp>
      <p:pic>
        <p:nvPicPr>
          <p:cNvPr id="11" name="Picture 10">
            <a:extLst>
              <a:ext uri="{FF2B5EF4-FFF2-40B4-BE49-F238E27FC236}">
                <a16:creationId xmlns:a16="http://schemas.microsoft.com/office/drawing/2014/main" id="{560D7FF2-23D6-4152-8FA8-89EF72CF0980}"/>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5706972" y="1585711"/>
            <a:ext cx="1916229" cy="1640657"/>
          </a:xfrm>
          <a:prstGeom prst="rect">
            <a:avLst/>
          </a:prstGeom>
          <a:noFill/>
          <a:ln>
            <a:noFill/>
          </a:ln>
        </p:spPr>
      </p:pic>
      <p:sp>
        <p:nvSpPr>
          <p:cNvPr id="6" name="TextBox 3">
            <a:extLst>
              <a:ext uri="{FF2B5EF4-FFF2-40B4-BE49-F238E27FC236}">
                <a16:creationId xmlns:a16="http://schemas.microsoft.com/office/drawing/2014/main" id="{93E48F36-DDAC-18FA-EC68-6EBBDAA2C9B4}"/>
              </a:ext>
            </a:extLst>
          </p:cNvPr>
          <p:cNvSpPr txBox="1"/>
          <p:nvPr/>
        </p:nvSpPr>
        <p:spPr>
          <a:xfrm>
            <a:off x="11341016" y="142381"/>
            <a:ext cx="369204"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8</a:t>
            </a:r>
          </a:p>
        </p:txBody>
      </p:sp>
      <p:sp>
        <p:nvSpPr>
          <p:cNvPr id="8" name="TextBox 7">
            <a:extLst>
              <a:ext uri="{FF2B5EF4-FFF2-40B4-BE49-F238E27FC236}">
                <a16:creationId xmlns:a16="http://schemas.microsoft.com/office/drawing/2014/main" id="{FFF4DEE3-684B-4BB9-AF2B-BFF552921D8B}"/>
              </a:ext>
            </a:extLst>
          </p:cNvPr>
          <p:cNvSpPr txBox="1"/>
          <p:nvPr/>
        </p:nvSpPr>
        <p:spPr>
          <a:xfrm>
            <a:off x="-11790" y="919813"/>
            <a:ext cx="12192000" cy="800219"/>
          </a:xfrm>
          <a:prstGeom prst="rect">
            <a:avLst/>
          </a:prstGeom>
          <a:noFill/>
        </p:spPr>
        <p:txBody>
          <a:bodyPr wrap="square" rtlCol="0">
            <a:spAutoFit/>
          </a:bodyPr>
          <a:lstStyle/>
          <a:p>
            <a:pPr algn="ctr"/>
            <a:r>
              <a:rPr lang="en-GB" sz="23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SIZE: 5 cubits square by 3 cubits high – made of acacia wood, overlaid with bronze (Exodus 27: 1-2). Probably raised up slightly with an earth slope, to remove ashes.</a:t>
            </a:r>
            <a:endPar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91C8CC7-7FF4-A433-456F-82C6458B7CED}"/>
              </a:ext>
            </a:extLst>
          </p:cNvPr>
          <p:cNvSpPr txBox="1"/>
          <p:nvPr/>
        </p:nvSpPr>
        <p:spPr>
          <a:xfrm>
            <a:off x="17715" y="5450994"/>
            <a:ext cx="12192000" cy="461665"/>
          </a:xfrm>
          <a:prstGeom prst="rect">
            <a:avLst/>
          </a:prstGeom>
          <a:noFill/>
        </p:spPr>
        <p:txBody>
          <a:bodyPr wrap="square" rtlCol="0">
            <a:spAutoFit/>
          </a:bodyPr>
          <a:lstStyle/>
          <a:p>
            <a:pPr algn="ctr"/>
            <a:r>
              <a:rPr lang="en-GB" sz="2300" b="1" dirty="0">
                <a:solidFill>
                  <a:srgbClr val="FF0000"/>
                </a:solidFill>
                <a:effectLst>
                  <a:outerShdw dist="38100" dir="2700000" algn="tl">
                    <a:srgbClr val="000000">
                      <a:alpha val="43137"/>
                    </a:srgbClr>
                  </a:outerShdw>
                </a:effectLst>
                <a:latin typeface="Arial" panose="020B0604020202020204" pitchFamily="34" charset="0"/>
                <a:cs typeface="Arial" panose="020B0604020202020204" pitchFamily="34" charset="0"/>
              </a:rPr>
              <a:t>A horn on each corner made of acacia wood , overlaid with bronze (Ex. 27: 2)</a:t>
            </a:r>
            <a:endParaRPr lang="en-GB" sz="2300" dirty="0"/>
          </a:p>
        </p:txBody>
      </p:sp>
      <p:sp>
        <p:nvSpPr>
          <p:cNvPr id="12" name="TextBox 11">
            <a:extLst>
              <a:ext uri="{FF2B5EF4-FFF2-40B4-BE49-F238E27FC236}">
                <a16:creationId xmlns:a16="http://schemas.microsoft.com/office/drawing/2014/main" id="{28841F28-DC80-5316-B1C7-F097F2C43DF5}"/>
              </a:ext>
            </a:extLst>
          </p:cNvPr>
          <p:cNvSpPr txBox="1"/>
          <p:nvPr/>
        </p:nvSpPr>
        <p:spPr>
          <a:xfrm>
            <a:off x="-7" y="5930844"/>
            <a:ext cx="12192000" cy="446276"/>
          </a:xfrm>
          <a:prstGeom prst="rect">
            <a:avLst/>
          </a:prstGeom>
          <a:noFill/>
        </p:spPr>
        <p:txBody>
          <a:bodyPr wrap="square" rtlCol="0">
            <a:spAutoFit/>
          </a:bodyPr>
          <a:lstStyle/>
          <a:p>
            <a:pPr algn="ctr"/>
            <a:r>
              <a:rPr lang="en-GB" sz="23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Grating and 4 rings of bronze was placed ½ way up the inside of the altar (Ex. 27:4-5)</a:t>
            </a:r>
          </a:p>
        </p:txBody>
      </p:sp>
      <p:sp>
        <p:nvSpPr>
          <p:cNvPr id="14" name="TextBox 13">
            <a:extLst>
              <a:ext uri="{FF2B5EF4-FFF2-40B4-BE49-F238E27FC236}">
                <a16:creationId xmlns:a16="http://schemas.microsoft.com/office/drawing/2014/main" id="{CA9792BD-8088-78F0-7D57-C6DF4962B21C}"/>
              </a:ext>
            </a:extLst>
          </p:cNvPr>
          <p:cNvSpPr txBox="1"/>
          <p:nvPr/>
        </p:nvSpPr>
        <p:spPr>
          <a:xfrm>
            <a:off x="11807" y="6406692"/>
            <a:ext cx="12192000" cy="446276"/>
          </a:xfrm>
          <a:prstGeom prst="rect">
            <a:avLst/>
          </a:prstGeom>
          <a:noFill/>
        </p:spPr>
        <p:txBody>
          <a:bodyPr wrap="square" rtlCol="0">
            <a:spAutoFit/>
          </a:bodyPr>
          <a:lstStyle/>
          <a:p>
            <a:pPr algn="ctr"/>
            <a:r>
              <a:rPr lang="en-GB" sz="23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Pans shovels, basins, forks and firepans – all made of bronze (Ex. 27: 3)</a:t>
            </a:r>
            <a:endParaRPr lang="en-GB" sz="2300" dirty="0"/>
          </a:p>
        </p:txBody>
      </p:sp>
      <p:sp>
        <p:nvSpPr>
          <p:cNvPr id="15" name="TextBox 14">
            <a:extLst>
              <a:ext uri="{FF2B5EF4-FFF2-40B4-BE49-F238E27FC236}">
                <a16:creationId xmlns:a16="http://schemas.microsoft.com/office/drawing/2014/main" id="{B63FC417-A9A4-97BC-26F3-2FBA1373368C}"/>
              </a:ext>
            </a:extLst>
          </p:cNvPr>
          <p:cNvSpPr txBox="1"/>
          <p:nvPr/>
        </p:nvSpPr>
        <p:spPr>
          <a:xfrm>
            <a:off x="11806" y="4619208"/>
            <a:ext cx="12192000" cy="800219"/>
          </a:xfrm>
          <a:prstGeom prst="rect">
            <a:avLst/>
          </a:prstGeom>
          <a:noFill/>
        </p:spPr>
        <p:txBody>
          <a:bodyPr wrap="square" rtlCol="0">
            <a:spAutoFit/>
          </a:bodyPr>
          <a:lstStyle/>
          <a:p>
            <a:pPr algn="ctr"/>
            <a:r>
              <a:rPr lang="en-GB"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bronze ring on each corner were to hold the two poles used for carrying the altar - made of acacia wood overlaid with bronze (Ex. 27: 6-7)</a:t>
            </a:r>
            <a:endParaRPr lang="en-GB" sz="23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034822"/>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2500"/>
                                        <p:tgtEl>
                                          <p:spTgt spid="15"/>
                                        </p:tgtEl>
                                      </p:cBhvr>
                                    </p:animEffect>
                                  </p:childTnLst>
                                </p:cTn>
                              </p:par>
                              <p:par>
                                <p:cTn id="19" presetID="10" presetClass="exit" presetSubtype="0" fill="hold" grpId="1" nodeType="withEffect">
                                  <p:stCondLst>
                                    <p:cond delay="0"/>
                                  </p:stCondLst>
                                  <p:childTnLst>
                                    <p:animEffect transition="out" filter="fade">
                                      <p:cBhvr>
                                        <p:cTn id="20" dur="2500"/>
                                        <p:tgtEl>
                                          <p:spTgt spid="8"/>
                                        </p:tgtEl>
                                      </p:cBhvr>
                                    </p:animEffect>
                                    <p:set>
                                      <p:cBhvr>
                                        <p:cTn id="21" dur="1" fill="hold">
                                          <p:stCondLst>
                                            <p:cond delay="2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2500"/>
                                        <p:tgtEl>
                                          <p:spTgt spid="10"/>
                                        </p:tgtEl>
                                      </p:cBhvr>
                                    </p:animEffect>
                                  </p:childTnLst>
                                </p:cTn>
                              </p:par>
                              <p:par>
                                <p:cTn id="27" presetID="10" presetClass="exit" presetSubtype="0" fill="hold" grpId="1" nodeType="withEffect">
                                  <p:stCondLst>
                                    <p:cond delay="0"/>
                                  </p:stCondLst>
                                  <p:childTnLst>
                                    <p:animEffect transition="out" filter="fade">
                                      <p:cBhvr>
                                        <p:cTn id="28" dur="2500"/>
                                        <p:tgtEl>
                                          <p:spTgt spid="15"/>
                                        </p:tgtEl>
                                      </p:cBhvr>
                                    </p:animEffect>
                                    <p:set>
                                      <p:cBhvr>
                                        <p:cTn id="29" dur="1" fill="hold">
                                          <p:stCondLst>
                                            <p:cond delay="2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500"/>
                                        <p:tgtEl>
                                          <p:spTgt spid="12"/>
                                        </p:tgtEl>
                                      </p:cBhvr>
                                    </p:animEffect>
                                  </p:childTnLst>
                                </p:cTn>
                              </p:par>
                              <p:par>
                                <p:cTn id="35" presetID="10" presetClass="exit" presetSubtype="0" fill="hold" grpId="1" nodeType="withEffect">
                                  <p:stCondLst>
                                    <p:cond delay="0"/>
                                  </p:stCondLst>
                                  <p:childTnLst>
                                    <p:animEffect transition="out" filter="fade">
                                      <p:cBhvr>
                                        <p:cTn id="36" dur="2500"/>
                                        <p:tgtEl>
                                          <p:spTgt spid="10"/>
                                        </p:tgtEl>
                                      </p:cBhvr>
                                    </p:animEffect>
                                    <p:set>
                                      <p:cBhvr>
                                        <p:cTn id="37" dur="1" fill="hold">
                                          <p:stCondLst>
                                            <p:cond delay="2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2500"/>
                                        <p:tgtEl>
                                          <p:spTgt spid="14"/>
                                        </p:tgtEl>
                                      </p:cBhvr>
                                    </p:animEffect>
                                  </p:childTnLst>
                                </p:cTn>
                              </p:par>
                              <p:par>
                                <p:cTn id="43" presetID="10" presetClass="exit" presetSubtype="0" fill="hold" grpId="1" nodeType="withEffect">
                                  <p:stCondLst>
                                    <p:cond delay="0"/>
                                  </p:stCondLst>
                                  <p:childTnLst>
                                    <p:animEffect transition="out" filter="fade">
                                      <p:cBhvr>
                                        <p:cTn id="44" dur="2500"/>
                                        <p:tgtEl>
                                          <p:spTgt spid="12"/>
                                        </p:tgtEl>
                                      </p:cBhvr>
                                    </p:animEffect>
                                    <p:set>
                                      <p:cBhvr>
                                        <p:cTn id="45" dur="1" fill="hold">
                                          <p:stCondLst>
                                            <p:cond delay="2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2" grpId="0"/>
      <p:bldP spid="12" grpId="1"/>
      <p:bldP spid="14" grpId="0"/>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2D9B4EE0-9758-4E3E-B07F-CFDBD59F55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02" b="89880" l="3200" r="97800">
                        <a14:foregroundMark x1="92900" y1="53556" x2="92900" y2="53556"/>
                        <a14:foregroundMark x1="95367" y1="53775" x2="95367" y2="53775"/>
                        <a14:foregroundMark x1="97800" y1="53556" x2="97800" y2="53556"/>
                        <a14:foregroundMark x1="7367" y1="56182" x2="7367" y2="56182"/>
                        <a14:foregroundMark x1="50300" y1="29814" x2="50300" y2="29814"/>
                        <a14:foregroundMark x1="45667" y1="30197" x2="45667" y2="30197"/>
                        <a14:foregroundMark x1="3200" y1="44092" x2="3200" y2="44092"/>
                        <a14:foregroundMark x1="46133" y1="25985" x2="46133" y2="25985"/>
                        <a14:foregroundMark x1="40500" y1="28228" x2="40500" y2="28228"/>
                        <a14:foregroundMark x1="46633" y1="22374" x2="46633" y2="22374"/>
                        <a14:foregroundMark x1="47733" y1="22538" x2="47733" y2="22538"/>
                        <a14:foregroundMark x1="42333" y1="22757" x2="42333" y2="22757"/>
                        <a14:foregroundMark x1="47367" y1="19967" x2="47367" y2="19967"/>
                        <a14:foregroundMark x1="48233" y1="18709" x2="48233" y2="18709"/>
                        <a14:foregroundMark x1="79767" y1="66685" x2="79767" y2="66685"/>
                        <a14:foregroundMark x1="83200" y1="68107" x2="83200" y2="68107"/>
                        <a14:foregroundMark x1="38033" y1="26368" x2="38033" y2="26368"/>
                        <a14:backgroundMark x1="42333" y1="85230" x2="42333" y2="85230"/>
                        <a14:backgroundMark x1="42200" y1="85011" x2="42200" y2="85011"/>
                        <a14:backgroundMark x1="25267" y1="79595" x2="25267" y2="79595"/>
                        <a14:backgroundMark x1="17300" y1="85613" x2="17300" y2="85613"/>
                        <a14:backgroundMark x1="49933" y1="86433" x2="49933" y2="86433"/>
                        <a14:backgroundMark x1="65400" y1="86214" x2="65400" y2="86214"/>
                        <a14:backgroundMark x1="75367" y1="80580" x2="75367" y2="80580"/>
                        <a14:backgroundMark x1="81000" y1="69694" x2="81000" y2="69694"/>
                        <a14:backgroundMark x1="77067" y1="74781" x2="77067" y2="74781"/>
                        <a14:backgroundMark x1="61500" y1="78392" x2="61500" y2="78392"/>
                        <a14:backgroundMark x1="19633" y1="64059" x2="19633" y2="64059"/>
                        <a14:backgroundMark x1="14233" y1="69694" x2="14233" y2="69694"/>
                        <a14:backgroundMark x1="75233" y1="67505" x2="75233" y2="67505"/>
                        <a14:backgroundMark x1="66267" y1="74781" x2="66267" y2="74781"/>
                        <a14:backgroundMark x1="25533" y1="69092" x2="25533" y2="69092"/>
                        <a14:backgroundMark x1="24067" y1="61433" x2="24067" y2="61433"/>
                        <a14:backgroundMark x1="25400" y1="69530" x2="25400" y2="69530"/>
                        <a14:backgroundMark x1="20367" y1="58042" x2="20367" y2="58042"/>
                        <a14:backgroundMark x1="26133" y1="63676" x2="26133" y2="63676"/>
                        <a14:backgroundMark x1="31300" y1="67888" x2="31300" y2="67888"/>
                        <a14:backgroundMark x1="33733" y1="69912" x2="33733" y2="69912"/>
                        <a14:backgroundMark x1="34367" y1="70514" x2="34367" y2="70514"/>
                        <a14:backgroundMark x1="45533" y1="19748" x2="45533" y2="19748"/>
                        <a14:backgroundMark x1="47600" y1="23195" x2="47600" y2="23195"/>
                        <a14:backgroundMark x1="42333" y1="22155" x2="42333" y2="22155"/>
                      </a14:backgroundRemoval>
                    </a14:imgEffect>
                  </a14:imgLayer>
                </a14:imgProps>
              </a:ext>
              <a:ext uri="{28A0092B-C50C-407E-A947-70E740481C1C}">
                <a14:useLocalDpi xmlns:a14="http://schemas.microsoft.com/office/drawing/2010/main" val="0"/>
              </a:ext>
            </a:extLst>
          </a:blip>
          <a:srcRect t="14110" b="27667"/>
          <a:stretch/>
        </p:blipFill>
        <p:spPr bwMode="auto">
          <a:xfrm>
            <a:off x="2339094" y="2063708"/>
            <a:ext cx="7258726" cy="2574250"/>
          </a:xfrm>
          <a:prstGeom prst="rect">
            <a:avLst/>
          </a:prstGeom>
          <a:noFill/>
          <a:ln>
            <a:noFill/>
          </a:ln>
        </p:spPr>
      </p:pic>
      <p:sp>
        <p:nvSpPr>
          <p:cNvPr id="8" name="TextBox 7">
            <a:extLst>
              <a:ext uri="{FF2B5EF4-FFF2-40B4-BE49-F238E27FC236}">
                <a16:creationId xmlns:a16="http://schemas.microsoft.com/office/drawing/2014/main" id="{FFF4DEE3-684B-4BB9-AF2B-BFF552921D8B}"/>
              </a:ext>
            </a:extLst>
          </p:cNvPr>
          <p:cNvSpPr txBox="1"/>
          <p:nvPr/>
        </p:nvSpPr>
        <p:spPr>
          <a:xfrm>
            <a:off x="0" y="871890"/>
            <a:ext cx="12192000" cy="800219"/>
          </a:xfrm>
          <a:prstGeom prst="rect">
            <a:avLst/>
          </a:prstGeom>
          <a:noFill/>
        </p:spPr>
        <p:txBody>
          <a:bodyPr wrap="square" rtlCol="0">
            <a:spAutoFit/>
          </a:bodyPr>
          <a:lstStyle/>
          <a:p>
            <a:pPr algn="ctr"/>
            <a:r>
              <a:rPr lang="en-GB" sz="23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Horns were symbolic of power </a:t>
            </a:r>
          </a:p>
          <a:p>
            <a:pPr algn="ctr"/>
            <a:r>
              <a:rPr lang="en-GB" sz="23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(Deuteronomy 33: 17; 1 Kings 22: 11; Jeremiah 48:25 etc)</a:t>
            </a:r>
          </a:p>
        </p:txBody>
      </p:sp>
      <p:grpSp>
        <p:nvGrpSpPr>
          <p:cNvPr id="5" name="Group 4">
            <a:extLst>
              <a:ext uri="{FF2B5EF4-FFF2-40B4-BE49-F238E27FC236}">
                <a16:creationId xmlns:a16="http://schemas.microsoft.com/office/drawing/2014/main" id="{9B27E5E1-9606-494C-B32C-18CF09FB2A92}"/>
              </a:ext>
            </a:extLst>
          </p:cNvPr>
          <p:cNvGrpSpPr/>
          <p:nvPr/>
        </p:nvGrpSpPr>
        <p:grpSpPr>
          <a:xfrm>
            <a:off x="2468880" y="4340067"/>
            <a:ext cx="6751320" cy="838200"/>
            <a:chOff x="2468880" y="4340067"/>
            <a:chExt cx="6751320" cy="838200"/>
          </a:xfrm>
        </p:grpSpPr>
        <p:sp useBgFill="1">
          <p:nvSpPr>
            <p:cNvPr id="2" name="Rectangle 1">
              <a:extLst>
                <a:ext uri="{FF2B5EF4-FFF2-40B4-BE49-F238E27FC236}">
                  <a16:creationId xmlns:a16="http://schemas.microsoft.com/office/drawing/2014/main" id="{AA6021BC-6FA3-40A6-B2FF-3B1218AFA9A1}"/>
                </a:ext>
              </a:extLst>
            </p:cNvPr>
            <p:cNvSpPr/>
            <p:nvPr/>
          </p:nvSpPr>
          <p:spPr>
            <a:xfrm>
              <a:off x="7985760" y="4632960"/>
              <a:ext cx="1234440" cy="5419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3" name="Rectangle 2">
              <a:extLst>
                <a:ext uri="{FF2B5EF4-FFF2-40B4-BE49-F238E27FC236}">
                  <a16:creationId xmlns:a16="http://schemas.microsoft.com/office/drawing/2014/main" id="{A8E1533F-3CD3-477D-ACA2-02A7C246C23F}"/>
                </a:ext>
              </a:extLst>
            </p:cNvPr>
            <p:cNvSpPr/>
            <p:nvPr/>
          </p:nvSpPr>
          <p:spPr>
            <a:xfrm>
              <a:off x="2468880" y="4340067"/>
              <a:ext cx="173736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4" name="Isosceles Triangle 3">
              <a:extLst>
                <a:ext uri="{FF2B5EF4-FFF2-40B4-BE49-F238E27FC236}">
                  <a16:creationId xmlns:a16="http://schemas.microsoft.com/office/drawing/2014/main" id="{0FFC56DA-B381-4FBA-A332-F4C8140F23A8}"/>
                </a:ext>
              </a:extLst>
            </p:cNvPr>
            <p:cNvSpPr/>
            <p:nvPr/>
          </p:nvSpPr>
          <p:spPr>
            <a:xfrm rot="21111041">
              <a:off x="3632664" y="4537620"/>
              <a:ext cx="1302341" cy="60104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D4A0F702-08FE-4442-B21C-09D4929F2EAF}"/>
              </a:ext>
            </a:extLst>
          </p:cNvPr>
          <p:cNvSpPr txBox="1"/>
          <p:nvPr/>
        </p:nvSpPr>
        <p:spPr>
          <a:xfrm>
            <a:off x="350520" y="0"/>
            <a:ext cx="11506200" cy="907941"/>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ALTAR OF BURNT OFFERING</a:t>
            </a:r>
          </a:p>
          <a:p>
            <a:pPr algn="ctr"/>
            <a:r>
              <a:rPr lang="en-GB" sz="25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teaching</a:t>
            </a:r>
          </a:p>
        </p:txBody>
      </p:sp>
      <p:pic>
        <p:nvPicPr>
          <p:cNvPr id="10" name="Picture 9">
            <a:extLst>
              <a:ext uri="{FF2B5EF4-FFF2-40B4-BE49-F238E27FC236}">
                <a16:creationId xmlns:a16="http://schemas.microsoft.com/office/drawing/2014/main" id="{BBDEB08A-0034-4A6B-B104-C32497A9FFBB}"/>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4865965" y="1612451"/>
            <a:ext cx="1916229" cy="1640657"/>
          </a:xfrm>
          <a:prstGeom prst="rect">
            <a:avLst/>
          </a:prstGeom>
          <a:noFill/>
          <a:ln>
            <a:noFill/>
          </a:ln>
        </p:spPr>
      </p:pic>
      <p:sp>
        <p:nvSpPr>
          <p:cNvPr id="12" name="TextBox 11">
            <a:extLst>
              <a:ext uri="{FF2B5EF4-FFF2-40B4-BE49-F238E27FC236}">
                <a16:creationId xmlns:a16="http://schemas.microsoft.com/office/drawing/2014/main" id="{E4D48312-9F6F-451A-87C7-D451510C9B89}"/>
              </a:ext>
            </a:extLst>
          </p:cNvPr>
          <p:cNvSpPr txBox="1"/>
          <p:nvPr/>
        </p:nvSpPr>
        <p:spPr>
          <a:xfrm>
            <a:off x="6" y="5979117"/>
            <a:ext cx="12192000" cy="446276"/>
          </a:xfrm>
          <a:prstGeom prst="rect">
            <a:avLst/>
          </a:prstGeom>
          <a:noFill/>
        </p:spPr>
        <p:txBody>
          <a:bodyPr wrap="square" rtlCol="0">
            <a:spAutoFit/>
          </a:bodyPr>
          <a:lstStyle/>
          <a:p>
            <a:pPr algn="ctr"/>
            <a:r>
              <a:rPr lang="en-GB" sz="23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Altar represents the Cross of Calvary, which is open to the sinner</a:t>
            </a:r>
          </a:p>
        </p:txBody>
      </p:sp>
      <p:pic>
        <p:nvPicPr>
          <p:cNvPr id="13" name="Picture 12">
            <a:extLst>
              <a:ext uri="{FF2B5EF4-FFF2-40B4-BE49-F238E27FC236}">
                <a16:creationId xmlns:a16="http://schemas.microsoft.com/office/drawing/2014/main" id="{9AF6F56A-FD82-4395-B787-C6F6BFFBDF79}"/>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5740255" y="1620807"/>
            <a:ext cx="1916229" cy="1640657"/>
          </a:xfrm>
          <a:prstGeom prst="rect">
            <a:avLst/>
          </a:prstGeom>
          <a:noFill/>
          <a:ln>
            <a:noFill/>
          </a:ln>
        </p:spPr>
      </p:pic>
      <p:sp>
        <p:nvSpPr>
          <p:cNvPr id="6" name="TextBox 3">
            <a:extLst>
              <a:ext uri="{FF2B5EF4-FFF2-40B4-BE49-F238E27FC236}">
                <a16:creationId xmlns:a16="http://schemas.microsoft.com/office/drawing/2014/main" id="{93E48F36-DDAC-18FA-EC68-6EBBDAA2C9B4}"/>
              </a:ext>
            </a:extLst>
          </p:cNvPr>
          <p:cNvSpPr txBox="1"/>
          <p:nvPr/>
        </p:nvSpPr>
        <p:spPr>
          <a:xfrm>
            <a:off x="11514877" y="170079"/>
            <a:ext cx="383101"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9</a:t>
            </a:r>
          </a:p>
        </p:txBody>
      </p:sp>
      <p:sp>
        <p:nvSpPr>
          <p:cNvPr id="9" name="TextBox 8">
            <a:extLst>
              <a:ext uri="{FF2B5EF4-FFF2-40B4-BE49-F238E27FC236}">
                <a16:creationId xmlns:a16="http://schemas.microsoft.com/office/drawing/2014/main" id="{57E7EA75-774C-26B4-E90C-25091F7CD51D}"/>
              </a:ext>
            </a:extLst>
          </p:cNvPr>
          <p:cNvSpPr txBox="1"/>
          <p:nvPr/>
        </p:nvSpPr>
        <p:spPr>
          <a:xfrm>
            <a:off x="29509" y="4619195"/>
            <a:ext cx="12192000" cy="800219"/>
          </a:xfrm>
          <a:prstGeom prst="rect">
            <a:avLst/>
          </a:prstGeom>
          <a:noFill/>
        </p:spPr>
        <p:txBody>
          <a:bodyPr wrap="square" rtlCol="0">
            <a:spAutoFit/>
          </a:bodyPr>
          <a:lstStyle/>
          <a:p>
            <a:pPr algn="ctr"/>
            <a:r>
              <a:rPr lang="en-GB" sz="23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Altar shows divine judgement – sacrifice was essential in approaching God (Hebrews 9: 22, 10:4, 12;  2 Corinthians 5: 21)</a:t>
            </a:r>
          </a:p>
        </p:txBody>
      </p:sp>
      <p:sp>
        <p:nvSpPr>
          <p:cNvPr id="11" name="TextBox 10">
            <a:extLst>
              <a:ext uri="{FF2B5EF4-FFF2-40B4-BE49-F238E27FC236}">
                <a16:creationId xmlns:a16="http://schemas.microsoft.com/office/drawing/2014/main" id="{E033E1B4-5114-94C1-1251-A12FC45836F0}"/>
              </a:ext>
            </a:extLst>
          </p:cNvPr>
          <p:cNvSpPr txBox="1"/>
          <p:nvPr/>
        </p:nvSpPr>
        <p:spPr>
          <a:xfrm>
            <a:off x="0" y="5463567"/>
            <a:ext cx="12192000" cy="446276"/>
          </a:xfrm>
          <a:prstGeom prst="rect">
            <a:avLst/>
          </a:prstGeom>
          <a:noFill/>
        </p:spPr>
        <p:txBody>
          <a:bodyPr wrap="square" rtlCol="0">
            <a:spAutoFit/>
          </a:bodyPr>
          <a:lstStyle/>
          <a:p>
            <a:pPr algn="ctr"/>
            <a:r>
              <a:rPr lang="en-GB" sz="23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fire was never to go out (Leviticus 6: 13</a:t>
            </a:r>
            <a:r>
              <a:rPr lang="en-GB"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0677683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500"/>
                                        <p:tgtEl>
                                          <p:spTgt spid="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left)">
                                      <p:cBhvr>
                                        <p:cTn id="10" dur="2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0"/>
                                        <p:tgtEl>
                                          <p:spTgt spid="9"/>
                                        </p:tgtEl>
                                      </p:cBhvr>
                                    </p:animEffect>
                                  </p:childTnLst>
                                </p:cTn>
                              </p:par>
                              <p:par>
                                <p:cTn id="16" presetID="10" presetClass="exit" presetSubtype="0" fill="hold" grpId="0" nodeType="withEffect">
                                  <p:stCondLst>
                                    <p:cond delay="0"/>
                                  </p:stCondLst>
                                  <p:childTnLst>
                                    <p:animEffect transition="out" filter="fade">
                                      <p:cBhvr>
                                        <p:cTn id="17" dur="2000"/>
                                        <p:tgtEl>
                                          <p:spTgt spid="8">
                                            <p:txEl>
                                              <p:pRg st="0" end="0"/>
                                            </p:txEl>
                                          </p:spTgt>
                                        </p:tgtEl>
                                      </p:cBhvr>
                                    </p:animEffect>
                                    <p:set>
                                      <p:cBhvr>
                                        <p:cTn id="18" dur="1" fill="hold">
                                          <p:stCondLst>
                                            <p:cond delay="1999"/>
                                          </p:stCondLst>
                                        </p:cTn>
                                        <p:tgtEl>
                                          <p:spTgt spid="8">
                                            <p:txEl>
                                              <p:pRg st="0" end="0"/>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8">
                                            <p:txEl>
                                              <p:pRg st="1" end="1"/>
                                            </p:txEl>
                                          </p:spTgt>
                                        </p:tgtEl>
                                      </p:cBhvr>
                                    </p:animEffect>
                                    <p:set>
                                      <p:cBhvr>
                                        <p:cTn id="21" dur="1" fill="hold">
                                          <p:stCondLst>
                                            <p:cond delay="1999"/>
                                          </p:stCondLst>
                                        </p:cTn>
                                        <p:tgtEl>
                                          <p:spTgt spid="8">
                                            <p:txEl>
                                              <p:pRg st="1" end="1"/>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2500"/>
                                        <p:tgtEl>
                                          <p:spTgt spid="11"/>
                                        </p:tgtEl>
                                      </p:cBhvr>
                                    </p:animEffect>
                                  </p:childTnLst>
                                </p:cTn>
                              </p:par>
                              <p:par>
                                <p:cTn id="27" presetID="10" presetClass="exit" presetSubtype="0" fill="hold" grpId="1" nodeType="withEffect">
                                  <p:stCondLst>
                                    <p:cond delay="0"/>
                                  </p:stCondLst>
                                  <p:childTnLst>
                                    <p:animEffect transition="out" filter="fade">
                                      <p:cBhvr>
                                        <p:cTn id="28" dur="2500"/>
                                        <p:tgtEl>
                                          <p:spTgt spid="9"/>
                                        </p:tgtEl>
                                      </p:cBhvr>
                                    </p:animEffect>
                                    <p:set>
                                      <p:cBhvr>
                                        <p:cTn id="29" dur="1" fill="hold">
                                          <p:stCondLst>
                                            <p:cond delay="2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left)">
                                      <p:cBhvr>
                                        <p:cTn id="34" dur="2500"/>
                                        <p:tgtEl>
                                          <p:spTgt spid="12">
                                            <p:txEl>
                                              <p:pRg st="0" end="0"/>
                                            </p:txEl>
                                          </p:spTgt>
                                        </p:tgtEl>
                                      </p:cBhvr>
                                    </p:animEffect>
                                  </p:childTnLst>
                                </p:cTn>
                              </p:par>
                              <p:par>
                                <p:cTn id="35" presetID="10" presetClass="exit" presetSubtype="0" fill="hold" grpId="1" nodeType="withEffect">
                                  <p:stCondLst>
                                    <p:cond delay="0"/>
                                  </p:stCondLst>
                                  <p:childTnLst>
                                    <p:animEffect transition="out" filter="fade">
                                      <p:cBhvr>
                                        <p:cTn id="36" dur="2500"/>
                                        <p:tgtEl>
                                          <p:spTgt spid="11"/>
                                        </p:tgtEl>
                                      </p:cBhvr>
                                    </p:animEffect>
                                    <p:set>
                                      <p:cBhvr>
                                        <p:cTn id="37" dur="1" fill="hold">
                                          <p:stCondLst>
                                            <p:cond delay="2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p:bldP spid="9" grpId="1"/>
      <p:bldP spid="11" grpId="0"/>
      <p:bldP spid="11" grpId="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6877</TotalTime>
  <Words>1490</Words>
  <Application>Microsoft Office PowerPoint</Application>
  <PresentationFormat>Widescreen</PresentationFormat>
  <Paragraphs>181</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Freestyle Script</vt:lpstr>
      <vt:lpstr>Garamond</vt:lpstr>
      <vt:lpstr>MV Boli</vt:lpstr>
      <vt:lpstr>Organic</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Mark Stapleton</cp:lastModifiedBy>
  <cp:revision>138</cp:revision>
  <dcterms:created xsi:type="dcterms:W3CDTF">2021-09-20T16:03:20Z</dcterms:created>
  <dcterms:modified xsi:type="dcterms:W3CDTF">2024-05-09T15:37:03Z</dcterms:modified>
</cp:coreProperties>
</file>