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6" r:id="rId2"/>
    <p:sldId id="256" r:id="rId3"/>
    <p:sldId id="320" r:id="rId4"/>
    <p:sldId id="327" r:id="rId5"/>
    <p:sldId id="324" r:id="rId6"/>
    <p:sldId id="323" r:id="rId7"/>
    <p:sldId id="336" r:id="rId8"/>
    <p:sldId id="338" r:id="rId9"/>
    <p:sldId id="329" r:id="rId10"/>
    <p:sldId id="334" r:id="rId11"/>
    <p:sldId id="332" r:id="rId12"/>
    <p:sldId id="325" r:id="rId13"/>
    <p:sldId id="328" r:id="rId14"/>
    <p:sldId id="33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FF99"/>
    <a:srgbClr val="000000"/>
    <a:srgbClr val="993300"/>
    <a:srgbClr val="002A7E"/>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7" d="100"/>
          <a:sy n="77" d="100"/>
        </p:scale>
        <p:origin x="475" y="24"/>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5AAE3DEC-C746-40F0-846A-55F9A0F2DDB5}" type="slidenum">
              <a:rPr lang="en-GB" altLang="en-US" smtClean="0"/>
              <a:pPr>
                <a:defRPr/>
              </a:pPr>
              <a:t>‹#›</a:t>
            </a:fld>
            <a:endParaRPr lang="en-GB" altLang="en-US"/>
          </a:p>
        </p:txBody>
      </p:sp>
    </p:spTree>
    <p:extLst>
      <p:ext uri="{BB962C8B-B14F-4D97-AF65-F5344CB8AC3E}">
        <p14:creationId xmlns:p14="http://schemas.microsoft.com/office/powerpoint/2010/main" val="73742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6789D285-1641-45CC-A1CF-1EA273A6A668}" type="slidenum">
              <a:rPr lang="en-GB" altLang="en-US" smtClean="0"/>
              <a:pPr>
                <a:defRPr/>
              </a:pPr>
              <a:t>‹#›</a:t>
            </a:fld>
            <a:endParaRPr lang="en-GB" altLang="en-US"/>
          </a:p>
        </p:txBody>
      </p:sp>
    </p:spTree>
    <p:extLst>
      <p:ext uri="{BB962C8B-B14F-4D97-AF65-F5344CB8AC3E}">
        <p14:creationId xmlns:p14="http://schemas.microsoft.com/office/powerpoint/2010/main" val="3449286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6789D285-1641-45CC-A1CF-1EA273A6A668}" type="slidenum">
              <a:rPr lang="en-GB" altLang="en-US" smtClean="0"/>
              <a:pPr>
                <a:defRPr/>
              </a:pPr>
              <a:t>‹#›</a:t>
            </a:fld>
            <a:endParaRPr lang="en-GB" altLang="en-US"/>
          </a:p>
        </p:txBody>
      </p:sp>
    </p:spTree>
    <p:extLst>
      <p:ext uri="{BB962C8B-B14F-4D97-AF65-F5344CB8AC3E}">
        <p14:creationId xmlns:p14="http://schemas.microsoft.com/office/powerpoint/2010/main" val="11601927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6789D285-1641-45CC-A1CF-1EA273A6A668}" type="slidenum">
              <a:rPr lang="en-GB" altLang="en-US" smtClean="0"/>
              <a:pPr>
                <a:defRPr/>
              </a:pPr>
              <a:t>‹#›</a:t>
            </a:fld>
            <a:endParaRPr lang="en-GB"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613884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6789D285-1641-45CC-A1CF-1EA273A6A668}" type="slidenum">
              <a:rPr lang="en-GB" altLang="en-US" smtClean="0"/>
              <a:pPr>
                <a:defRPr/>
              </a:pPr>
              <a:t>‹#›</a:t>
            </a:fld>
            <a:endParaRPr lang="en-GB" altLang="en-US"/>
          </a:p>
        </p:txBody>
      </p:sp>
    </p:spTree>
    <p:extLst>
      <p:ext uri="{BB962C8B-B14F-4D97-AF65-F5344CB8AC3E}">
        <p14:creationId xmlns:p14="http://schemas.microsoft.com/office/powerpoint/2010/main" val="28613725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pPr>
              <a:defRPr/>
            </a:pPr>
            <a:fld id="{6789D285-1641-45CC-A1CF-1EA273A6A668}" type="slidenum">
              <a:rPr lang="en-GB" altLang="en-US" smtClean="0"/>
              <a:pPr>
                <a:defRPr/>
              </a:pPr>
              <a:t>‹#›</a:t>
            </a:fld>
            <a:endParaRPr lang="en-GB" altLang="en-US"/>
          </a:p>
        </p:txBody>
      </p:sp>
    </p:spTree>
    <p:extLst>
      <p:ext uri="{BB962C8B-B14F-4D97-AF65-F5344CB8AC3E}">
        <p14:creationId xmlns:p14="http://schemas.microsoft.com/office/powerpoint/2010/main" val="30205349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pPr>
              <a:defRPr/>
            </a:pPr>
            <a:fld id="{6789D285-1641-45CC-A1CF-1EA273A6A668}" type="slidenum">
              <a:rPr lang="en-GB" altLang="en-US" smtClean="0"/>
              <a:pPr>
                <a:defRPr/>
              </a:pPr>
              <a:t>‹#›</a:t>
            </a:fld>
            <a:endParaRPr lang="en-GB" altLang="en-US"/>
          </a:p>
        </p:txBody>
      </p:sp>
    </p:spTree>
    <p:extLst>
      <p:ext uri="{BB962C8B-B14F-4D97-AF65-F5344CB8AC3E}">
        <p14:creationId xmlns:p14="http://schemas.microsoft.com/office/powerpoint/2010/main" val="19684827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1471B99B-39A9-4E04-9F17-3BE198B05DA9}" type="slidenum">
              <a:rPr lang="en-GB" altLang="en-US" smtClean="0"/>
              <a:pPr>
                <a:defRPr/>
              </a:pPr>
              <a:t>‹#›</a:t>
            </a:fld>
            <a:endParaRPr lang="en-GB" altLang="en-US"/>
          </a:p>
        </p:txBody>
      </p:sp>
    </p:spTree>
    <p:extLst>
      <p:ext uri="{BB962C8B-B14F-4D97-AF65-F5344CB8AC3E}">
        <p14:creationId xmlns:p14="http://schemas.microsoft.com/office/powerpoint/2010/main" val="2214984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6441839B-0926-4466-A01A-D145B7D28254}" type="slidenum">
              <a:rPr lang="en-GB" altLang="en-US" smtClean="0"/>
              <a:pPr>
                <a:defRPr/>
              </a:pPr>
              <a:t>‹#›</a:t>
            </a:fld>
            <a:endParaRPr lang="en-GB" altLang="en-US"/>
          </a:p>
        </p:txBody>
      </p:sp>
    </p:spTree>
    <p:extLst>
      <p:ext uri="{BB962C8B-B14F-4D97-AF65-F5344CB8AC3E}">
        <p14:creationId xmlns:p14="http://schemas.microsoft.com/office/powerpoint/2010/main" val="128830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B1CC6F83-946E-4C46-AC25-7ADD8CF32E48}" type="slidenum">
              <a:rPr lang="en-GB" altLang="en-US" smtClean="0"/>
              <a:pPr>
                <a:defRPr/>
              </a:pPr>
              <a:t>‹#›</a:t>
            </a:fld>
            <a:endParaRPr lang="en-GB" altLang="en-US"/>
          </a:p>
        </p:txBody>
      </p:sp>
    </p:spTree>
    <p:extLst>
      <p:ext uri="{BB962C8B-B14F-4D97-AF65-F5344CB8AC3E}">
        <p14:creationId xmlns:p14="http://schemas.microsoft.com/office/powerpoint/2010/main" val="103978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DFC05371-3018-4656-A7F7-2B5A7B610A93}" type="slidenum">
              <a:rPr lang="en-GB" altLang="en-US" smtClean="0"/>
              <a:pPr>
                <a:defRPr/>
              </a:pPr>
              <a:t>‹#›</a:t>
            </a:fld>
            <a:endParaRPr lang="en-GB" altLang="en-US"/>
          </a:p>
        </p:txBody>
      </p:sp>
    </p:spTree>
    <p:extLst>
      <p:ext uri="{BB962C8B-B14F-4D97-AF65-F5344CB8AC3E}">
        <p14:creationId xmlns:p14="http://schemas.microsoft.com/office/powerpoint/2010/main" val="164129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0DDCB2CB-8132-45E6-BEAC-991AC2EE9521}" type="slidenum">
              <a:rPr lang="en-GB" altLang="en-US" smtClean="0"/>
              <a:pPr>
                <a:defRPr/>
              </a:pPr>
              <a:t>‹#›</a:t>
            </a:fld>
            <a:endParaRPr lang="en-GB" altLang="en-US"/>
          </a:p>
        </p:txBody>
      </p:sp>
    </p:spTree>
    <p:extLst>
      <p:ext uri="{BB962C8B-B14F-4D97-AF65-F5344CB8AC3E}">
        <p14:creationId xmlns:p14="http://schemas.microsoft.com/office/powerpoint/2010/main" val="242499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pPr>
              <a:defRPr/>
            </a:pPr>
            <a:fld id="{D8FD7BC1-B0AD-4F1B-BB27-D76B892A21C3}" type="slidenum">
              <a:rPr lang="en-GB" altLang="en-US" smtClean="0"/>
              <a:pPr>
                <a:defRPr/>
              </a:pPr>
              <a:t>‹#›</a:t>
            </a:fld>
            <a:endParaRPr lang="en-GB" altLang="en-US"/>
          </a:p>
        </p:txBody>
      </p:sp>
    </p:spTree>
    <p:extLst>
      <p:ext uri="{BB962C8B-B14F-4D97-AF65-F5344CB8AC3E}">
        <p14:creationId xmlns:p14="http://schemas.microsoft.com/office/powerpoint/2010/main" val="346885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pPr>
              <a:defRPr/>
            </a:pPr>
            <a:fld id="{B2CC4CDD-9D1F-4CBC-B146-322467AB3086}" type="slidenum">
              <a:rPr lang="en-GB" altLang="en-US" smtClean="0"/>
              <a:pPr>
                <a:defRPr/>
              </a:pPr>
              <a:t>‹#›</a:t>
            </a:fld>
            <a:endParaRPr lang="en-GB" altLang="en-US"/>
          </a:p>
        </p:txBody>
      </p:sp>
    </p:spTree>
    <p:extLst>
      <p:ext uri="{BB962C8B-B14F-4D97-AF65-F5344CB8AC3E}">
        <p14:creationId xmlns:p14="http://schemas.microsoft.com/office/powerpoint/2010/main" val="259161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pPr>
              <a:defRPr/>
            </a:pPr>
            <a:fld id="{A883D078-524C-4931-A557-BFFD02CDC0EC}" type="slidenum">
              <a:rPr lang="en-GB" altLang="en-US" smtClean="0"/>
              <a:pPr>
                <a:defRPr/>
              </a:pPr>
              <a:t>‹#›</a:t>
            </a:fld>
            <a:endParaRPr lang="en-GB" altLang="en-US"/>
          </a:p>
        </p:txBody>
      </p:sp>
    </p:spTree>
    <p:extLst>
      <p:ext uri="{BB962C8B-B14F-4D97-AF65-F5344CB8AC3E}">
        <p14:creationId xmlns:p14="http://schemas.microsoft.com/office/powerpoint/2010/main" val="277471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51F9C2FB-543A-475B-B639-30E38B7E34C6}" type="slidenum">
              <a:rPr lang="en-GB" altLang="en-US" smtClean="0"/>
              <a:pPr>
                <a:defRPr/>
              </a:pPr>
              <a:t>‹#›</a:t>
            </a:fld>
            <a:endParaRPr lang="en-GB" altLang="en-US"/>
          </a:p>
        </p:txBody>
      </p:sp>
    </p:spTree>
    <p:extLst>
      <p:ext uri="{BB962C8B-B14F-4D97-AF65-F5344CB8AC3E}">
        <p14:creationId xmlns:p14="http://schemas.microsoft.com/office/powerpoint/2010/main" val="403584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2003E5D6-DE5C-4606-8866-53A3079B5E3A}" type="slidenum">
              <a:rPr lang="en-GB" altLang="en-US" smtClean="0"/>
              <a:pPr>
                <a:defRPr/>
              </a:pPr>
              <a:t>‹#›</a:t>
            </a:fld>
            <a:endParaRPr lang="en-GB" altLang="en-US"/>
          </a:p>
        </p:txBody>
      </p:sp>
    </p:spTree>
    <p:extLst>
      <p:ext uri="{BB962C8B-B14F-4D97-AF65-F5344CB8AC3E}">
        <p14:creationId xmlns:p14="http://schemas.microsoft.com/office/powerpoint/2010/main" val="370597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GB"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GB"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6789D285-1641-45CC-A1CF-1EA273A6A668}" type="slidenum">
              <a:rPr lang="en-GB" altLang="en-US" smtClean="0"/>
              <a:pPr>
                <a:defRPr/>
              </a:pPr>
              <a:t>‹#›</a:t>
            </a:fld>
            <a:endParaRPr lang="en-GB" altLang="en-US"/>
          </a:p>
        </p:txBody>
      </p:sp>
    </p:spTree>
    <p:extLst>
      <p:ext uri="{BB962C8B-B14F-4D97-AF65-F5344CB8AC3E}">
        <p14:creationId xmlns:p14="http://schemas.microsoft.com/office/powerpoint/2010/main" val="13466353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E48F36-DDAC-18FA-EC68-6EBBDAA2C9B4}"/>
              </a:ext>
            </a:extLst>
          </p:cNvPr>
          <p:cNvSpPr txBox="1"/>
          <p:nvPr/>
        </p:nvSpPr>
        <p:spPr>
          <a:xfrm>
            <a:off x="10715679" y="5567411"/>
            <a:ext cx="358775" cy="338137"/>
          </a:xfrm>
          <a:prstGeom prst="rect">
            <a:avLst/>
          </a:prstGeom>
          <a:solidFill>
            <a:srgbClr val="FF0000"/>
          </a:solid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1</a:t>
            </a:r>
          </a:p>
        </p:txBody>
      </p:sp>
      <p:sp>
        <p:nvSpPr>
          <p:cNvPr id="2" name="TextBox 1">
            <a:extLst>
              <a:ext uri="{FF2B5EF4-FFF2-40B4-BE49-F238E27FC236}">
                <a16:creationId xmlns:a16="http://schemas.microsoft.com/office/drawing/2014/main" id="{2C782194-561B-B25F-0B65-CFE6BEF68904}"/>
              </a:ext>
            </a:extLst>
          </p:cNvPr>
          <p:cNvSpPr txBox="1"/>
          <p:nvPr/>
        </p:nvSpPr>
        <p:spPr>
          <a:xfrm>
            <a:off x="0" y="708008"/>
            <a:ext cx="12140588" cy="5509200"/>
          </a:xfrm>
          <a:prstGeom prst="rect">
            <a:avLst/>
          </a:prstGeom>
          <a:noFill/>
        </p:spPr>
        <p:txBody>
          <a:bodyPr wrap="square">
            <a:spAutoFit/>
          </a:bodyPr>
          <a:lstStyle/>
          <a:p>
            <a:pPr algn="ctr">
              <a:defRPr/>
            </a:pPr>
            <a:r>
              <a:rPr lang="en-GB" sz="2800" b="1"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a:t>
            </a:r>
            <a:endParaRPr lang="en-GB" sz="28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defRPr/>
            </a:pPr>
            <a:r>
              <a:rPr lang="en-GB" sz="28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This PowerPoint presentation is based on Bible notes and illustrations by the Rev L G Stapleton</a:t>
            </a:r>
          </a:p>
          <a:p>
            <a:pPr algn="ctr">
              <a:defRPr/>
            </a:pPr>
            <a:endParaRPr lang="en-GB" sz="28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defRPr/>
            </a:pPr>
            <a:r>
              <a:rPr lang="en-GB" sz="2400" b="1" dirty="0">
                <a:solidFill>
                  <a:srgbClr val="FFFFFF"/>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 picture of the Tabernacle is taken from the CANDLE BOOKS – ‘Essential Bible Reference Series’ – ‘The Tabernacle’ by Tim </a:t>
            </a:r>
            <a:r>
              <a:rPr lang="en-GB" sz="2400" b="1" dirty="0" err="1">
                <a:solidFill>
                  <a:srgbClr val="FFFFFF"/>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Dowley</a:t>
            </a:r>
            <a:r>
              <a:rPr lang="en-GB" sz="2400" b="1" dirty="0">
                <a:solidFill>
                  <a:srgbClr val="FFFFFF"/>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 - permission applied for.</a:t>
            </a:r>
          </a:p>
          <a:p>
            <a:pPr algn="ctr">
              <a:defRPr/>
            </a:pPr>
            <a:endParaRPr lang="en-GB" sz="24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defRPr/>
            </a:pPr>
            <a:endParaRPr lang="en-GB" sz="32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defRPr/>
            </a:pPr>
            <a:endParaRPr lang="en-GB" sz="32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defRPr/>
            </a:pPr>
            <a:r>
              <a:rPr lang="en-GB" sz="24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Compiled by</a:t>
            </a:r>
          </a:p>
          <a:p>
            <a:pPr algn="ctr">
              <a:defRPr/>
            </a:pPr>
            <a:r>
              <a:rPr lang="en-GB" sz="24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Mark Stapleton</a:t>
            </a:r>
          </a:p>
          <a:p>
            <a:pPr algn="ctr">
              <a:defRPr/>
            </a:pPr>
            <a:endParaRPr lang="en-GB" sz="32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defRPr/>
            </a:pPr>
            <a:r>
              <a:rPr lang="en-GB" sz="24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©Mark Stapleton 2024</a:t>
            </a:r>
          </a:p>
        </p:txBody>
      </p:sp>
    </p:spTree>
    <p:extLst>
      <p:ext uri="{BB962C8B-B14F-4D97-AF65-F5344CB8AC3E}">
        <p14:creationId xmlns:p14="http://schemas.microsoft.com/office/powerpoint/2010/main" val="139087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000" fill="hold"/>
                                        <p:tgtEl>
                                          <p:spTgt spid="2"/>
                                        </p:tgtEl>
                                        <p:attrNameLst>
                                          <p:attrName>ppt_x</p:attrName>
                                        </p:attrNameLst>
                                      </p:cBhvr>
                                      <p:tavLst>
                                        <p:tav tm="0">
                                          <p:val>
                                            <p:strVal val="#ppt_x"/>
                                          </p:val>
                                        </p:tav>
                                        <p:tav tm="100000">
                                          <p:val>
                                            <p:strVal val="#ppt_x"/>
                                          </p:val>
                                        </p:tav>
                                      </p:tavLst>
                                    </p:anim>
                                    <p:anim calcmode="lin" valueType="num">
                                      <p:cBhvr>
                                        <p:cTn id="8" dur="12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F0FECA-DDCB-C349-AE4F-402FB08670CE}"/>
              </a:ext>
            </a:extLst>
          </p:cNvPr>
          <p:cNvSpPr txBox="1"/>
          <p:nvPr/>
        </p:nvSpPr>
        <p:spPr>
          <a:xfrm>
            <a:off x="-16042" y="-32084"/>
            <a:ext cx="12192000" cy="1015663"/>
          </a:xfrm>
          <a:prstGeom prst="rect">
            <a:avLst/>
          </a:prstGeom>
          <a:noFill/>
        </p:spPr>
        <p:txBody>
          <a:bodyPr wrap="square" rtlCol="0">
            <a:spAutoFit/>
          </a:bodyPr>
          <a:lstStyle/>
          <a:p>
            <a:pPr algn="ctr"/>
            <a:r>
              <a:rPr lang="en-GB" sz="3200" b="1" u="sng" dirty="0">
                <a:solidFill>
                  <a:srgbClr val="FFFF00"/>
                </a:solidFill>
                <a:effectLst>
                  <a:outerShdw blurRad="38100" dist="38100" dir="2700000" algn="tl">
                    <a:srgbClr val="000000">
                      <a:alpha val="43137"/>
                    </a:srgbClr>
                  </a:outerShdw>
                </a:effectLst>
              </a:rPr>
              <a:t>THE SIGNIFICANCE OF THE COLOURS</a:t>
            </a:r>
          </a:p>
          <a:p>
            <a:pPr algn="ctr"/>
            <a:r>
              <a:rPr lang="en-GB" sz="2800" b="1" u="sng" dirty="0">
                <a:solidFill>
                  <a:srgbClr val="FFFF00"/>
                </a:solidFill>
                <a:effectLst>
                  <a:outerShdw blurRad="38100" dist="38100" dir="2700000" algn="tl">
                    <a:srgbClr val="000000">
                      <a:alpha val="43137"/>
                    </a:srgbClr>
                  </a:outerShdw>
                </a:effectLst>
              </a:rPr>
              <a:t>(</a:t>
            </a:r>
            <a:r>
              <a:rPr lang="en-GB" sz="2400" b="1" u="sng" dirty="0">
                <a:solidFill>
                  <a:srgbClr val="FFFF00"/>
                </a:solidFill>
                <a:effectLst>
                  <a:outerShdw blurRad="38100" dist="38100" dir="2700000" algn="tl">
                    <a:srgbClr val="000000">
                      <a:alpha val="43137"/>
                    </a:srgbClr>
                  </a:outerShdw>
                </a:effectLst>
              </a:rPr>
              <a:t>As usually accepted</a:t>
            </a:r>
            <a:r>
              <a:rPr lang="en-GB" sz="2800" b="1" u="sng" dirty="0">
                <a:solidFill>
                  <a:srgbClr val="FFFF00"/>
                </a:solidFill>
                <a:effectLst>
                  <a:outerShdw blurRad="38100" dist="38100" dir="2700000" algn="tl">
                    <a:srgbClr val="000000">
                      <a:alpha val="43137"/>
                    </a:srgbClr>
                  </a:outerShdw>
                </a:effectLst>
              </a:rPr>
              <a:t>)</a:t>
            </a:r>
          </a:p>
        </p:txBody>
      </p:sp>
      <p:sp>
        <p:nvSpPr>
          <p:cNvPr id="3" name="Rectangle 2">
            <a:extLst>
              <a:ext uri="{FF2B5EF4-FFF2-40B4-BE49-F238E27FC236}">
                <a16:creationId xmlns:a16="http://schemas.microsoft.com/office/drawing/2014/main" id="{54F41C58-DB83-8C94-E01E-A89E3EBCF86F}"/>
              </a:ext>
            </a:extLst>
          </p:cNvPr>
          <p:cNvSpPr/>
          <p:nvPr/>
        </p:nvSpPr>
        <p:spPr>
          <a:xfrm>
            <a:off x="1085654" y="895022"/>
            <a:ext cx="1518364"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GOLD</a:t>
            </a:r>
            <a:endParaRPr lang="en-US" sz="4000" b="1" cap="none" spc="0" dirty="0">
              <a:ln/>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169105DC-94EE-198E-F6AE-E626EE9062EA}"/>
              </a:ext>
            </a:extLst>
          </p:cNvPr>
          <p:cNvCxnSpPr/>
          <p:nvPr/>
        </p:nvCxnSpPr>
        <p:spPr>
          <a:xfrm>
            <a:off x="3112168" y="1283606"/>
            <a:ext cx="2807369" cy="0"/>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87524081-8AEB-31F4-0165-6ADAE13790EE}"/>
              </a:ext>
            </a:extLst>
          </p:cNvPr>
          <p:cNvSpPr/>
          <p:nvPr/>
        </p:nvSpPr>
        <p:spPr>
          <a:xfrm>
            <a:off x="6148114" y="902462"/>
            <a:ext cx="4836773"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FFC000"/>
                </a:solidFill>
                <a:effectLst>
                  <a:outerShdw blurRad="38100" dist="38100" dir="2700000" algn="tl">
                    <a:srgbClr val="000000">
                      <a:alpha val="43137"/>
                    </a:srgbClr>
                  </a:outerShdw>
                </a:effectLst>
              </a:rPr>
              <a:t>THE </a:t>
            </a:r>
            <a:r>
              <a:rPr lang="en-US" sz="3600" b="1" dirty="0">
                <a:ln/>
                <a:solidFill>
                  <a:srgbClr val="FFC000"/>
                </a:solidFill>
                <a:effectLst>
                  <a:outerShdw blurRad="38100" dist="38100" dir="2700000" algn="tl">
                    <a:srgbClr val="000000">
                      <a:alpha val="43137"/>
                    </a:srgbClr>
                  </a:outerShdw>
                </a:effectLst>
              </a:rPr>
              <a:t>DIVINE</a:t>
            </a:r>
            <a:r>
              <a:rPr lang="en-US" sz="4000" b="1" dirty="0">
                <a:ln/>
                <a:solidFill>
                  <a:srgbClr val="FFC000"/>
                </a:solidFill>
                <a:effectLst>
                  <a:outerShdw blurRad="38100" dist="38100" dir="2700000" algn="tl">
                    <a:srgbClr val="000000">
                      <a:alpha val="43137"/>
                    </a:srgbClr>
                  </a:outerShdw>
                </a:effectLst>
              </a:rPr>
              <a:t> </a:t>
            </a:r>
            <a:r>
              <a:rPr lang="en-US" sz="3600" b="1" dirty="0">
                <a:ln/>
                <a:solidFill>
                  <a:srgbClr val="FFC000"/>
                </a:solidFill>
                <a:effectLst>
                  <a:outerShdw blurRad="38100" dist="38100" dir="2700000" algn="tl">
                    <a:srgbClr val="000000">
                      <a:alpha val="43137"/>
                    </a:srgbClr>
                  </a:outerShdw>
                </a:effectLst>
              </a:rPr>
              <a:t>GLORY</a:t>
            </a:r>
            <a:endParaRPr lang="en-US" sz="4000" b="1" cap="none" spc="0" dirty="0">
              <a:ln/>
              <a:solidFill>
                <a:srgbClr val="FFC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CBA6A497-84F1-A082-6CF2-1C15A4761A34}"/>
              </a:ext>
            </a:extLst>
          </p:cNvPr>
          <p:cNvSpPr/>
          <p:nvPr/>
        </p:nvSpPr>
        <p:spPr>
          <a:xfrm>
            <a:off x="1083148" y="1446718"/>
            <a:ext cx="115929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rgbClr val="FF0000"/>
                </a:solidFill>
                <a:effectLst>
                  <a:outerShdw blurRad="38100" dist="38100" dir="2700000" algn="tl">
                    <a:srgbClr val="000000">
                      <a:alpha val="43137"/>
                    </a:srgbClr>
                  </a:outerShdw>
                </a:effectLst>
              </a:rPr>
              <a:t>RED</a:t>
            </a:r>
            <a:endParaRPr lang="en-US" sz="3600" b="1" cap="none" spc="0" dirty="0">
              <a:ln/>
              <a:solidFill>
                <a:srgbClr val="FF0000"/>
              </a:solidFill>
              <a:effectLst>
                <a:outerShdw blurRad="38100" dist="38100" dir="2700000" algn="tl">
                  <a:srgbClr val="000000">
                    <a:alpha val="43137"/>
                  </a:srgbClr>
                </a:outerShdw>
              </a:effectLst>
            </a:endParaRPr>
          </a:p>
        </p:txBody>
      </p:sp>
      <p:cxnSp>
        <p:nvCxnSpPr>
          <p:cNvPr id="7" name="Straight Arrow Connector 6">
            <a:extLst>
              <a:ext uri="{FF2B5EF4-FFF2-40B4-BE49-F238E27FC236}">
                <a16:creationId xmlns:a16="http://schemas.microsoft.com/office/drawing/2014/main" id="{0A8960C0-4E8A-CE61-BD23-533209B39692}"/>
              </a:ext>
            </a:extLst>
          </p:cNvPr>
          <p:cNvCxnSpPr>
            <a:cxnSpLocks/>
          </p:cNvCxnSpPr>
          <p:nvPr/>
        </p:nvCxnSpPr>
        <p:spPr>
          <a:xfrm>
            <a:off x="2518611" y="1788931"/>
            <a:ext cx="3376864" cy="0"/>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D5E2631B-841E-0ED7-B45A-3DF50F8F6B14}"/>
              </a:ext>
            </a:extLst>
          </p:cNvPr>
          <p:cNvSpPr/>
          <p:nvPr/>
        </p:nvSpPr>
        <p:spPr>
          <a:xfrm>
            <a:off x="6158577" y="1470248"/>
            <a:ext cx="2672526"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rgbClr val="FF0000"/>
                </a:solidFill>
                <a:effectLst>
                  <a:outerShdw blurRad="38100" dist="38100" dir="2700000" algn="tl">
                    <a:srgbClr val="000000">
                      <a:alpha val="43137"/>
                    </a:srgbClr>
                  </a:outerShdw>
                </a:effectLst>
              </a:rPr>
              <a:t>SACRIFICE</a:t>
            </a:r>
          </a:p>
        </p:txBody>
      </p:sp>
      <p:sp>
        <p:nvSpPr>
          <p:cNvPr id="9" name="Rectangle 8">
            <a:extLst>
              <a:ext uri="{FF2B5EF4-FFF2-40B4-BE49-F238E27FC236}">
                <a16:creationId xmlns:a16="http://schemas.microsoft.com/office/drawing/2014/main" id="{2C860F59-D50C-B184-7621-BBA196439EBA}"/>
              </a:ext>
            </a:extLst>
          </p:cNvPr>
          <p:cNvSpPr/>
          <p:nvPr/>
        </p:nvSpPr>
        <p:spPr>
          <a:xfrm>
            <a:off x="1082324" y="2015965"/>
            <a:ext cx="1441420"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tx2">
                    <a:lumMod val="90000"/>
                  </a:schemeClr>
                </a:solidFill>
                <a:effectLst>
                  <a:outerShdw blurRad="38100" dist="38100" dir="2700000" algn="tl">
                    <a:srgbClr val="000000">
                      <a:alpha val="43137"/>
                    </a:srgbClr>
                  </a:outerShdw>
                </a:effectLst>
              </a:rPr>
              <a:t>BLUE</a:t>
            </a:r>
          </a:p>
        </p:txBody>
      </p:sp>
      <p:cxnSp>
        <p:nvCxnSpPr>
          <p:cNvPr id="10" name="Straight Arrow Connector 9">
            <a:extLst>
              <a:ext uri="{FF2B5EF4-FFF2-40B4-BE49-F238E27FC236}">
                <a16:creationId xmlns:a16="http://schemas.microsoft.com/office/drawing/2014/main" id="{496807B5-880C-9C32-7FD9-CBF56CE1C37C}"/>
              </a:ext>
            </a:extLst>
          </p:cNvPr>
          <p:cNvCxnSpPr>
            <a:cxnSpLocks/>
          </p:cNvCxnSpPr>
          <p:nvPr/>
        </p:nvCxnSpPr>
        <p:spPr>
          <a:xfrm flipV="1">
            <a:off x="2752297" y="2352559"/>
            <a:ext cx="3143178" cy="16276"/>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A1D2F83B-888E-F06E-5295-FB12F09D1C1B}"/>
              </a:ext>
            </a:extLst>
          </p:cNvPr>
          <p:cNvSpPr/>
          <p:nvPr/>
        </p:nvSpPr>
        <p:spPr>
          <a:xfrm>
            <a:off x="6077171" y="2039740"/>
            <a:ext cx="3812967"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tx2">
                    <a:lumMod val="90000"/>
                  </a:schemeClr>
                </a:solidFill>
                <a:effectLst>
                  <a:outerShdw blurRad="38100" dist="38100" dir="2700000" algn="tl">
                    <a:srgbClr val="000000">
                      <a:alpha val="43137"/>
                    </a:srgbClr>
                  </a:outerShdw>
                </a:effectLst>
              </a:rPr>
              <a:t>THE HEAVENLY</a:t>
            </a:r>
          </a:p>
        </p:txBody>
      </p:sp>
      <p:sp>
        <p:nvSpPr>
          <p:cNvPr id="12" name="Rectangle 11">
            <a:extLst>
              <a:ext uri="{FF2B5EF4-FFF2-40B4-BE49-F238E27FC236}">
                <a16:creationId xmlns:a16="http://schemas.microsoft.com/office/drawing/2014/main" id="{7926FEDF-1F3A-1424-6134-BCCB81AC79F4}"/>
              </a:ext>
            </a:extLst>
          </p:cNvPr>
          <p:cNvSpPr/>
          <p:nvPr/>
        </p:nvSpPr>
        <p:spPr>
          <a:xfrm>
            <a:off x="1070280" y="2665667"/>
            <a:ext cx="2056974"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4">
                    <a:lumMod val="60000"/>
                    <a:lumOff val="40000"/>
                  </a:schemeClr>
                </a:solidFill>
                <a:effectLst>
                  <a:outerShdw blurRad="38100" dist="38100" dir="2700000" algn="tl">
                    <a:srgbClr val="000000">
                      <a:alpha val="43137"/>
                    </a:srgbClr>
                  </a:outerShdw>
                </a:effectLst>
              </a:rPr>
              <a:t>PURPLE</a:t>
            </a:r>
            <a:endParaRPr lang="en-US" sz="3600" b="1" cap="none" spc="0" dirty="0">
              <a:ln/>
              <a:solidFill>
                <a:schemeClr val="accent4">
                  <a:lumMod val="60000"/>
                  <a:lumOff val="40000"/>
                </a:schemeClr>
              </a:solidFill>
              <a:effectLst>
                <a:outerShdw blurRad="38100" dist="38100" dir="2700000" algn="tl">
                  <a:srgbClr val="000000">
                    <a:alpha val="43137"/>
                  </a:srgbClr>
                </a:outerShdw>
              </a:effectLst>
            </a:endParaRPr>
          </a:p>
        </p:txBody>
      </p:sp>
      <p:cxnSp>
        <p:nvCxnSpPr>
          <p:cNvPr id="13" name="Straight Arrow Connector 12">
            <a:extLst>
              <a:ext uri="{FF2B5EF4-FFF2-40B4-BE49-F238E27FC236}">
                <a16:creationId xmlns:a16="http://schemas.microsoft.com/office/drawing/2014/main" id="{63038CFA-8B18-852E-940E-4FDB0B76621D}"/>
              </a:ext>
            </a:extLst>
          </p:cNvPr>
          <p:cNvCxnSpPr>
            <a:cxnSpLocks/>
          </p:cNvCxnSpPr>
          <p:nvPr/>
        </p:nvCxnSpPr>
        <p:spPr>
          <a:xfrm flipV="1">
            <a:off x="3416968" y="2964481"/>
            <a:ext cx="2478507" cy="24351"/>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2E7CDC19-797B-7BDD-2FD1-4D241C55E611}"/>
              </a:ext>
            </a:extLst>
          </p:cNvPr>
          <p:cNvSpPr/>
          <p:nvPr/>
        </p:nvSpPr>
        <p:spPr>
          <a:xfrm>
            <a:off x="6019142" y="2563974"/>
            <a:ext cx="623997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4">
                    <a:lumMod val="60000"/>
                    <a:lumOff val="40000"/>
                  </a:schemeClr>
                </a:solidFill>
                <a:effectLst>
                  <a:outerShdw blurRad="38100" dist="38100" dir="2700000" algn="tl">
                    <a:srgbClr val="000000">
                      <a:alpha val="43137"/>
                    </a:srgbClr>
                  </a:outerShdw>
                </a:effectLst>
              </a:rPr>
              <a:t>ROYALTY &amp; PRIESTHOOD</a:t>
            </a:r>
            <a:endParaRPr lang="en-US" sz="3600" b="1" cap="none" spc="0" dirty="0">
              <a:ln/>
              <a:solidFill>
                <a:schemeClr val="accent4">
                  <a:lumMod val="60000"/>
                  <a:lumOff val="40000"/>
                </a:schemeClr>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2DC54F90-8DC0-FD72-F184-FD2E7BA1B495}"/>
              </a:ext>
            </a:extLst>
          </p:cNvPr>
          <p:cNvSpPr txBox="1"/>
          <p:nvPr/>
        </p:nvSpPr>
        <p:spPr>
          <a:xfrm>
            <a:off x="0" y="3136612"/>
            <a:ext cx="12192000" cy="584775"/>
          </a:xfrm>
          <a:prstGeom prst="rect">
            <a:avLst/>
          </a:prstGeom>
          <a:noFill/>
        </p:spPr>
        <p:txBody>
          <a:bodyPr wrap="square" rtlCol="0">
            <a:spAutoFit/>
          </a:bodyPr>
          <a:lstStyle/>
          <a:p>
            <a:pPr algn="ctr"/>
            <a:r>
              <a:rPr lang="en-GB" sz="3200" b="1" u="sng" dirty="0">
                <a:solidFill>
                  <a:srgbClr val="FFFF00"/>
                </a:solidFill>
                <a:effectLst>
                  <a:outerShdw blurRad="38100" dist="38100" dir="2700000" algn="tl">
                    <a:srgbClr val="000000">
                      <a:alpha val="43137"/>
                    </a:srgbClr>
                  </a:outerShdw>
                </a:effectLst>
              </a:rPr>
              <a:t>THE SIGNIFICANCE OF THE MATERIALS</a:t>
            </a:r>
          </a:p>
        </p:txBody>
      </p:sp>
      <p:sp>
        <p:nvSpPr>
          <p:cNvPr id="16" name="Rectangle 15">
            <a:extLst>
              <a:ext uri="{FF2B5EF4-FFF2-40B4-BE49-F238E27FC236}">
                <a16:creationId xmlns:a16="http://schemas.microsoft.com/office/drawing/2014/main" id="{834665E9-3357-4033-DE7B-2BDC00A8AA6F}"/>
              </a:ext>
            </a:extLst>
          </p:cNvPr>
          <p:cNvSpPr/>
          <p:nvPr/>
        </p:nvSpPr>
        <p:spPr>
          <a:xfrm>
            <a:off x="1040033" y="3609010"/>
            <a:ext cx="1817549"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tx1">
                    <a:lumMod val="75000"/>
                  </a:schemeClr>
                </a:solidFill>
                <a:effectLst>
                  <a:outerShdw blurRad="38100" dist="38100" dir="2700000" algn="tl">
                    <a:srgbClr val="000000">
                      <a:alpha val="43137"/>
                    </a:srgbClr>
                  </a:outerShdw>
                </a:effectLst>
              </a:rPr>
              <a:t>SILVER</a:t>
            </a:r>
            <a:endParaRPr lang="en-US" sz="3600" b="1" cap="none" spc="0" dirty="0">
              <a:ln/>
              <a:solidFill>
                <a:schemeClr val="tx1">
                  <a:lumMod val="75000"/>
                </a:schemeClr>
              </a:solidFill>
              <a:effectLst>
                <a:outerShdw blurRad="38100" dist="38100" dir="2700000" algn="tl">
                  <a:srgbClr val="000000">
                    <a:alpha val="43137"/>
                  </a:srgbClr>
                </a:outerShdw>
              </a:effectLst>
            </a:endParaRPr>
          </a:p>
        </p:txBody>
      </p:sp>
      <p:cxnSp>
        <p:nvCxnSpPr>
          <p:cNvPr id="17" name="Straight Arrow Connector 16">
            <a:extLst>
              <a:ext uri="{FF2B5EF4-FFF2-40B4-BE49-F238E27FC236}">
                <a16:creationId xmlns:a16="http://schemas.microsoft.com/office/drawing/2014/main" id="{CDCE5DCB-11E8-BCA1-6D75-7804CDB4790F}"/>
              </a:ext>
            </a:extLst>
          </p:cNvPr>
          <p:cNvCxnSpPr>
            <a:cxnSpLocks/>
          </p:cNvCxnSpPr>
          <p:nvPr/>
        </p:nvCxnSpPr>
        <p:spPr>
          <a:xfrm flipV="1">
            <a:off x="2822514" y="3980548"/>
            <a:ext cx="3143178" cy="16276"/>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id="{51041CF6-BECE-B955-B395-23F7849D22F2}"/>
              </a:ext>
            </a:extLst>
          </p:cNvPr>
          <p:cNvSpPr/>
          <p:nvPr/>
        </p:nvSpPr>
        <p:spPr>
          <a:xfrm>
            <a:off x="6253994" y="3596605"/>
            <a:ext cx="326243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tx1">
                    <a:lumMod val="75000"/>
                  </a:schemeClr>
                </a:solidFill>
                <a:effectLst>
                  <a:outerShdw blurRad="38100" dist="38100" dir="2700000" algn="tl">
                    <a:srgbClr val="000000">
                      <a:alpha val="43137"/>
                    </a:srgbClr>
                  </a:outerShdw>
                </a:effectLst>
              </a:rPr>
              <a:t>REDEMPTION</a:t>
            </a:r>
          </a:p>
        </p:txBody>
      </p:sp>
      <p:sp>
        <p:nvSpPr>
          <p:cNvPr id="19" name="Rectangle 18">
            <a:extLst>
              <a:ext uri="{FF2B5EF4-FFF2-40B4-BE49-F238E27FC236}">
                <a16:creationId xmlns:a16="http://schemas.microsoft.com/office/drawing/2014/main" id="{DD8C690F-F8C8-EDD9-C6BA-7F879AC4B92B}"/>
              </a:ext>
            </a:extLst>
          </p:cNvPr>
          <p:cNvSpPr/>
          <p:nvPr/>
        </p:nvSpPr>
        <p:spPr>
          <a:xfrm>
            <a:off x="1000530" y="4155395"/>
            <a:ext cx="21977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5">
                    <a:lumMod val="60000"/>
                    <a:lumOff val="40000"/>
                  </a:schemeClr>
                </a:solidFill>
                <a:effectLst>
                  <a:outerShdw blurRad="38100" dist="38100" dir="2700000" algn="tl">
                    <a:srgbClr val="000000">
                      <a:alpha val="43137"/>
                    </a:srgbClr>
                  </a:outerShdw>
                </a:effectLst>
              </a:rPr>
              <a:t>BRONZE</a:t>
            </a:r>
          </a:p>
        </p:txBody>
      </p:sp>
      <p:cxnSp>
        <p:nvCxnSpPr>
          <p:cNvPr id="20" name="Straight Arrow Connector 19">
            <a:extLst>
              <a:ext uri="{FF2B5EF4-FFF2-40B4-BE49-F238E27FC236}">
                <a16:creationId xmlns:a16="http://schemas.microsoft.com/office/drawing/2014/main" id="{708E4F25-F0B4-3DEC-BBC8-93DAFF34B433}"/>
              </a:ext>
            </a:extLst>
          </p:cNvPr>
          <p:cNvCxnSpPr>
            <a:cxnSpLocks/>
          </p:cNvCxnSpPr>
          <p:nvPr/>
        </p:nvCxnSpPr>
        <p:spPr>
          <a:xfrm>
            <a:off x="3147132" y="4508059"/>
            <a:ext cx="2818560" cy="0"/>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21" name="Rectangle 20">
            <a:extLst>
              <a:ext uri="{FF2B5EF4-FFF2-40B4-BE49-F238E27FC236}">
                <a16:creationId xmlns:a16="http://schemas.microsoft.com/office/drawing/2014/main" id="{C8A6DB7E-1FF8-187F-7984-4D95EDD5691C}"/>
              </a:ext>
            </a:extLst>
          </p:cNvPr>
          <p:cNvSpPr/>
          <p:nvPr/>
        </p:nvSpPr>
        <p:spPr>
          <a:xfrm>
            <a:off x="6218650" y="4150479"/>
            <a:ext cx="3046027"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5">
                    <a:lumMod val="60000"/>
                    <a:lumOff val="40000"/>
                  </a:schemeClr>
                </a:solidFill>
                <a:effectLst>
                  <a:outerShdw blurRad="38100" dist="38100" dir="2700000" algn="tl">
                    <a:srgbClr val="000000">
                      <a:alpha val="43137"/>
                    </a:srgbClr>
                  </a:outerShdw>
                </a:effectLst>
              </a:rPr>
              <a:t>SIN JUDGED</a:t>
            </a:r>
            <a:endParaRPr lang="en-US" sz="3600" b="1" cap="none" spc="0" dirty="0">
              <a:ln/>
              <a:solidFill>
                <a:schemeClr val="accent5">
                  <a:lumMod val="60000"/>
                  <a:lumOff val="40000"/>
                </a:schemeClr>
              </a:solidFill>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CD97F6D3-3BAF-32A1-9969-74D13BC8E944}"/>
              </a:ext>
            </a:extLst>
          </p:cNvPr>
          <p:cNvSpPr/>
          <p:nvPr/>
        </p:nvSpPr>
        <p:spPr>
          <a:xfrm>
            <a:off x="1030600" y="4737410"/>
            <a:ext cx="3185487"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effectLst>
                  <a:outerShdw blurRad="38100" dist="38100" dir="2700000" algn="tl">
                    <a:srgbClr val="000000">
                      <a:alpha val="43137"/>
                    </a:srgbClr>
                  </a:outerShdw>
                </a:effectLst>
              </a:rPr>
              <a:t>WHITE LINEN</a:t>
            </a:r>
            <a:endParaRPr lang="en-US" sz="3600" b="1" cap="none" spc="0" dirty="0">
              <a:ln/>
              <a:effectLst>
                <a:outerShdw blurRad="38100" dist="38100" dir="2700000" algn="tl">
                  <a:srgbClr val="000000">
                    <a:alpha val="43137"/>
                  </a:srgbClr>
                </a:outerShdw>
              </a:effectLst>
            </a:endParaRPr>
          </a:p>
        </p:txBody>
      </p:sp>
      <p:cxnSp>
        <p:nvCxnSpPr>
          <p:cNvPr id="23" name="Straight Arrow Connector 22">
            <a:extLst>
              <a:ext uri="{FF2B5EF4-FFF2-40B4-BE49-F238E27FC236}">
                <a16:creationId xmlns:a16="http://schemas.microsoft.com/office/drawing/2014/main" id="{E65478A2-B3A8-BC63-A333-FF21A78DD9F4}"/>
              </a:ext>
            </a:extLst>
          </p:cNvPr>
          <p:cNvCxnSpPr>
            <a:cxnSpLocks/>
          </p:cNvCxnSpPr>
          <p:nvPr/>
        </p:nvCxnSpPr>
        <p:spPr>
          <a:xfrm>
            <a:off x="4508846" y="5100709"/>
            <a:ext cx="1444877" cy="3940"/>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24" name="Rectangle 23">
            <a:extLst>
              <a:ext uri="{FF2B5EF4-FFF2-40B4-BE49-F238E27FC236}">
                <a16:creationId xmlns:a16="http://schemas.microsoft.com/office/drawing/2014/main" id="{215AA137-C464-A13C-C16E-B48F0B0BFAA9}"/>
              </a:ext>
            </a:extLst>
          </p:cNvPr>
          <p:cNvSpPr/>
          <p:nvPr/>
        </p:nvSpPr>
        <p:spPr>
          <a:xfrm>
            <a:off x="6233080" y="4764860"/>
            <a:ext cx="4185761"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effectLst>
                  <a:outerShdw blurRad="38100" dist="38100" dir="2700000" algn="tl">
                    <a:srgbClr val="000000">
                      <a:alpha val="43137"/>
                    </a:srgbClr>
                  </a:outerShdw>
                </a:effectLst>
              </a:rPr>
              <a:t>RIGHTEOUSNESS</a:t>
            </a:r>
            <a:endParaRPr lang="en-US" sz="3600" b="1" cap="none" spc="0" dirty="0">
              <a:ln/>
              <a:effectLst>
                <a:outerShdw blurRad="38100" dist="38100" dir="2700000" algn="tl">
                  <a:srgbClr val="000000">
                    <a:alpha val="43137"/>
                  </a:srgbClr>
                </a:outerShdw>
              </a:effectLst>
            </a:endParaRPr>
          </a:p>
        </p:txBody>
      </p:sp>
      <p:sp>
        <p:nvSpPr>
          <p:cNvPr id="25" name="Rectangle 24">
            <a:extLst>
              <a:ext uri="{FF2B5EF4-FFF2-40B4-BE49-F238E27FC236}">
                <a16:creationId xmlns:a16="http://schemas.microsoft.com/office/drawing/2014/main" id="{CCA879D1-E37B-811B-3BA6-3ABDD255ABCC}"/>
              </a:ext>
            </a:extLst>
          </p:cNvPr>
          <p:cNvSpPr/>
          <p:nvPr/>
        </p:nvSpPr>
        <p:spPr>
          <a:xfrm>
            <a:off x="968326" y="5313784"/>
            <a:ext cx="369242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6">
                    <a:lumMod val="60000"/>
                    <a:lumOff val="40000"/>
                  </a:schemeClr>
                </a:solidFill>
                <a:effectLst>
                  <a:outerShdw blurRad="38100" dist="38100" dir="2700000" algn="tl">
                    <a:srgbClr val="000000">
                      <a:alpha val="43137"/>
                    </a:srgbClr>
                  </a:outerShdw>
                </a:effectLst>
              </a:rPr>
              <a:t>ACACIA WOOD</a:t>
            </a:r>
            <a:endParaRPr lang="en-US" sz="3600" b="1" cap="none" spc="0" dirty="0">
              <a:ln/>
              <a:solidFill>
                <a:schemeClr val="accent6">
                  <a:lumMod val="60000"/>
                  <a:lumOff val="40000"/>
                </a:schemeClr>
              </a:solidFill>
              <a:effectLst>
                <a:outerShdw blurRad="38100" dist="38100" dir="2700000" algn="tl">
                  <a:srgbClr val="000000">
                    <a:alpha val="43137"/>
                  </a:srgbClr>
                </a:outerShdw>
              </a:effectLst>
            </a:endParaRPr>
          </a:p>
        </p:txBody>
      </p:sp>
      <p:cxnSp>
        <p:nvCxnSpPr>
          <p:cNvPr id="26" name="Straight Arrow Connector 25">
            <a:extLst>
              <a:ext uri="{FF2B5EF4-FFF2-40B4-BE49-F238E27FC236}">
                <a16:creationId xmlns:a16="http://schemas.microsoft.com/office/drawing/2014/main" id="{675C3AF7-CA8D-723E-C460-AD9AED507DEC}"/>
              </a:ext>
            </a:extLst>
          </p:cNvPr>
          <p:cNvCxnSpPr>
            <a:cxnSpLocks/>
          </p:cNvCxnSpPr>
          <p:nvPr/>
        </p:nvCxnSpPr>
        <p:spPr>
          <a:xfrm>
            <a:off x="4960148" y="5659473"/>
            <a:ext cx="975018" cy="0"/>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27" name="Rectangle 26">
            <a:extLst>
              <a:ext uri="{FF2B5EF4-FFF2-40B4-BE49-F238E27FC236}">
                <a16:creationId xmlns:a16="http://schemas.microsoft.com/office/drawing/2014/main" id="{CBF33019-730A-5F22-FF23-16418AA2FDA9}"/>
              </a:ext>
            </a:extLst>
          </p:cNvPr>
          <p:cNvSpPr/>
          <p:nvPr/>
        </p:nvSpPr>
        <p:spPr>
          <a:xfrm>
            <a:off x="6231764" y="5294995"/>
            <a:ext cx="4270582"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6">
                    <a:lumMod val="60000"/>
                    <a:lumOff val="40000"/>
                  </a:schemeClr>
                </a:solidFill>
                <a:effectLst>
                  <a:outerShdw blurRad="38100" dist="38100" dir="2700000" algn="tl">
                    <a:srgbClr val="000000">
                      <a:alpha val="43137"/>
                    </a:srgbClr>
                  </a:outerShdw>
                </a:effectLst>
              </a:rPr>
              <a:t>HOLY MANHOOD</a:t>
            </a:r>
            <a:endParaRPr lang="en-US" sz="3600" b="1" cap="none" spc="0" dirty="0">
              <a:ln/>
              <a:solidFill>
                <a:schemeClr val="accent6">
                  <a:lumMod val="60000"/>
                  <a:lumOff val="40000"/>
                </a:schemeClr>
              </a:solidFill>
              <a:effectLst>
                <a:outerShdw blurRad="38100" dist="38100" dir="2700000" algn="tl">
                  <a:srgbClr val="000000">
                    <a:alpha val="43137"/>
                  </a:srgbClr>
                </a:outerShdw>
              </a:effectLst>
            </a:endParaRPr>
          </a:p>
        </p:txBody>
      </p:sp>
      <p:sp>
        <p:nvSpPr>
          <p:cNvPr id="28" name="Rectangle 27">
            <a:extLst>
              <a:ext uri="{FF2B5EF4-FFF2-40B4-BE49-F238E27FC236}">
                <a16:creationId xmlns:a16="http://schemas.microsoft.com/office/drawing/2014/main" id="{7B3E5126-B013-479B-97A8-980FC02ABEA9}"/>
              </a:ext>
            </a:extLst>
          </p:cNvPr>
          <p:cNvSpPr/>
          <p:nvPr/>
        </p:nvSpPr>
        <p:spPr>
          <a:xfrm>
            <a:off x="1006429" y="5869886"/>
            <a:ext cx="954107"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rgbClr val="FFFF00"/>
                </a:solidFill>
                <a:effectLst>
                  <a:outerShdw blurRad="38100" dist="38100" dir="2700000" algn="tl">
                    <a:srgbClr val="000000">
                      <a:alpha val="43137"/>
                    </a:srgbClr>
                  </a:outerShdw>
                </a:effectLst>
              </a:rPr>
              <a:t>OIL</a:t>
            </a:r>
            <a:endParaRPr lang="en-US" sz="3600" b="1" cap="none" spc="0" dirty="0">
              <a:ln/>
              <a:solidFill>
                <a:srgbClr val="FFFF00"/>
              </a:solidFill>
              <a:effectLst>
                <a:outerShdw blurRad="38100" dist="38100" dir="2700000" algn="tl">
                  <a:srgbClr val="000000">
                    <a:alpha val="43137"/>
                  </a:srgbClr>
                </a:outerShdw>
              </a:effectLst>
            </a:endParaRPr>
          </a:p>
        </p:txBody>
      </p:sp>
      <p:cxnSp>
        <p:nvCxnSpPr>
          <p:cNvPr id="29" name="Straight Arrow Connector 28">
            <a:extLst>
              <a:ext uri="{FF2B5EF4-FFF2-40B4-BE49-F238E27FC236}">
                <a16:creationId xmlns:a16="http://schemas.microsoft.com/office/drawing/2014/main" id="{910F027F-213D-B289-2A9D-11C9B1CC7040}"/>
              </a:ext>
            </a:extLst>
          </p:cNvPr>
          <p:cNvCxnSpPr>
            <a:cxnSpLocks/>
          </p:cNvCxnSpPr>
          <p:nvPr/>
        </p:nvCxnSpPr>
        <p:spPr>
          <a:xfrm>
            <a:off x="2301889" y="6232541"/>
            <a:ext cx="3663803" cy="0"/>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30" name="Rectangle 29">
            <a:extLst>
              <a:ext uri="{FF2B5EF4-FFF2-40B4-BE49-F238E27FC236}">
                <a16:creationId xmlns:a16="http://schemas.microsoft.com/office/drawing/2014/main" id="{05840E84-E099-8A46-28E6-29740B2B2E97}"/>
              </a:ext>
            </a:extLst>
          </p:cNvPr>
          <p:cNvSpPr/>
          <p:nvPr/>
        </p:nvSpPr>
        <p:spPr>
          <a:xfrm>
            <a:off x="6223508" y="5909376"/>
            <a:ext cx="4083746"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rgbClr val="FFFF00"/>
                </a:solidFill>
                <a:effectLst>
                  <a:outerShdw blurRad="38100" dist="38100" dir="2700000" algn="tl">
                    <a:srgbClr val="000000">
                      <a:alpha val="43137"/>
                    </a:srgbClr>
                  </a:outerShdw>
                </a:effectLst>
              </a:rPr>
              <a:t>THE HOLY SPIRIT</a:t>
            </a:r>
            <a:endParaRPr lang="en-US" sz="3600" b="1" cap="none" spc="0" dirty="0">
              <a:ln/>
              <a:solidFill>
                <a:srgbClr val="FFFF00"/>
              </a:solidFill>
              <a:effectLst>
                <a:outerShdw blurRad="38100" dist="38100" dir="2700000" algn="tl">
                  <a:srgbClr val="000000">
                    <a:alpha val="43137"/>
                  </a:srgbClr>
                </a:outerShdw>
              </a:effectLst>
            </a:endParaRPr>
          </a:p>
        </p:txBody>
      </p:sp>
      <p:sp>
        <p:nvSpPr>
          <p:cNvPr id="31" name="TextBox 30">
            <a:extLst>
              <a:ext uri="{FF2B5EF4-FFF2-40B4-BE49-F238E27FC236}">
                <a16:creationId xmlns:a16="http://schemas.microsoft.com/office/drawing/2014/main" id="{119B7482-552D-7A76-15F7-6146A9221350}"/>
              </a:ext>
            </a:extLst>
          </p:cNvPr>
          <p:cNvSpPr txBox="1"/>
          <p:nvPr/>
        </p:nvSpPr>
        <p:spPr>
          <a:xfrm>
            <a:off x="11371700" y="5745382"/>
            <a:ext cx="488280" cy="338554"/>
          </a:xfrm>
          <a:prstGeom prst="rect">
            <a:avLst/>
          </a:prstGeom>
          <a:solidFill>
            <a:srgbClr val="FF0000"/>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10</a:t>
            </a:r>
          </a:p>
        </p:txBody>
      </p:sp>
    </p:spTree>
    <p:extLst>
      <p:ext uri="{BB962C8B-B14F-4D97-AF65-F5344CB8AC3E}">
        <p14:creationId xmlns:p14="http://schemas.microsoft.com/office/powerpoint/2010/main" val="2607161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500"/>
                                        <p:tgtEl>
                                          <p:spTgt spid="4"/>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500"/>
                                        <p:tgtEl>
                                          <p:spTgt spid="5"/>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500"/>
                                        <p:tgtEl>
                                          <p:spTgt spid="6"/>
                                        </p:tgtEl>
                                      </p:cBhvr>
                                    </p:animEffect>
                                  </p:childTnLst>
                                </p:cTn>
                              </p:par>
                            </p:childTnLst>
                          </p:cTn>
                        </p:par>
                        <p:par>
                          <p:cTn id="20" fill="hold">
                            <p:stCondLst>
                              <p:cond delay="6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500"/>
                                        <p:tgtEl>
                                          <p:spTgt spid="7"/>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500"/>
                                        <p:tgtEl>
                                          <p:spTgt spid="8"/>
                                        </p:tgtEl>
                                      </p:cBhvr>
                                    </p:animEffect>
                                  </p:childTnLst>
                                </p:cTn>
                              </p:par>
                            </p:childTnLst>
                          </p:cTn>
                        </p:par>
                        <p:par>
                          <p:cTn id="28" fill="hold">
                            <p:stCondLst>
                              <p:cond delay="9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500"/>
                                        <p:tgtEl>
                                          <p:spTgt spid="9"/>
                                        </p:tgtEl>
                                      </p:cBhvr>
                                    </p:animEffect>
                                  </p:childTnLst>
                                </p:cTn>
                              </p:par>
                            </p:childTnLst>
                          </p:cTn>
                        </p:par>
                        <p:par>
                          <p:cTn id="32" fill="hold">
                            <p:stCondLst>
                              <p:cond delay="10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500"/>
                                        <p:tgtEl>
                                          <p:spTgt spid="10"/>
                                        </p:tgtEl>
                                      </p:cBhvr>
                                    </p:animEffect>
                                  </p:childTnLst>
                                </p:cTn>
                              </p:par>
                            </p:childTnLst>
                          </p:cTn>
                        </p:par>
                        <p:par>
                          <p:cTn id="36" fill="hold">
                            <p:stCondLst>
                              <p:cond delay="12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500"/>
                                        <p:tgtEl>
                                          <p:spTgt spid="11"/>
                                        </p:tgtEl>
                                      </p:cBhvr>
                                    </p:animEffect>
                                  </p:childTnLst>
                                </p:cTn>
                              </p:par>
                            </p:childTnLst>
                          </p:cTn>
                        </p:par>
                        <p:par>
                          <p:cTn id="40" fill="hold">
                            <p:stCondLst>
                              <p:cond delay="13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500"/>
                                        <p:tgtEl>
                                          <p:spTgt spid="12"/>
                                        </p:tgtEl>
                                      </p:cBhvr>
                                    </p:animEffect>
                                  </p:childTnLst>
                                </p:cTn>
                              </p:par>
                            </p:childTnLst>
                          </p:cTn>
                        </p:par>
                        <p:par>
                          <p:cTn id="44" fill="hold">
                            <p:stCondLst>
                              <p:cond delay="15000"/>
                            </p:stCondLst>
                            <p:childTnLst>
                              <p:par>
                                <p:cTn id="45" presetID="2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1500"/>
                                        <p:tgtEl>
                                          <p:spTgt spid="13"/>
                                        </p:tgtEl>
                                      </p:cBhvr>
                                    </p:animEffect>
                                  </p:childTnLst>
                                </p:cTn>
                              </p:par>
                            </p:childTnLst>
                          </p:cTn>
                        </p:par>
                        <p:par>
                          <p:cTn id="48" fill="hold">
                            <p:stCondLst>
                              <p:cond delay="16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2000"/>
                                        <p:tgtEl>
                                          <p:spTgt spid="15"/>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500"/>
                                        <p:tgtEl>
                                          <p:spTgt spid="16"/>
                                        </p:tgtEl>
                                      </p:cBhvr>
                                    </p:animEffect>
                                  </p:childTnLst>
                                </p:cTn>
                              </p:par>
                            </p:childTnLst>
                          </p:cTn>
                        </p:par>
                        <p:par>
                          <p:cTn id="61" fill="hold">
                            <p:stCondLst>
                              <p:cond delay="3500"/>
                            </p:stCondLst>
                            <p:childTnLst>
                              <p:par>
                                <p:cTn id="62" presetID="22" presetClass="entr" presetSubtype="8"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1500"/>
                                        <p:tgtEl>
                                          <p:spTgt spid="17"/>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500"/>
                                        <p:tgtEl>
                                          <p:spTgt spid="18"/>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500"/>
                                        <p:tgtEl>
                                          <p:spTgt spid="19"/>
                                        </p:tgtEl>
                                      </p:cBhvr>
                                    </p:animEffect>
                                  </p:childTnLst>
                                </p:cTn>
                              </p:par>
                            </p:childTnLst>
                          </p:cTn>
                        </p:par>
                        <p:par>
                          <p:cTn id="73" fill="hold">
                            <p:stCondLst>
                              <p:cond delay="8000"/>
                            </p:stCondLst>
                            <p:childTnLst>
                              <p:par>
                                <p:cTn id="74" presetID="22" presetClass="entr" presetSubtype="8"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1500"/>
                                        <p:tgtEl>
                                          <p:spTgt spid="20"/>
                                        </p:tgtEl>
                                      </p:cBhvr>
                                    </p:animEffect>
                                  </p:childTnLst>
                                </p:cTn>
                              </p:par>
                            </p:childTnLst>
                          </p:cTn>
                        </p:par>
                        <p:par>
                          <p:cTn id="77" fill="hold">
                            <p:stCondLst>
                              <p:cond delay="9500"/>
                            </p:stCondLst>
                            <p:childTnLst>
                              <p:par>
                                <p:cTn id="78" presetID="10"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500"/>
                                        <p:tgtEl>
                                          <p:spTgt spid="21"/>
                                        </p:tgtEl>
                                      </p:cBhvr>
                                    </p:animEffect>
                                  </p:childTnLst>
                                </p:cTn>
                              </p:par>
                            </p:childTnLst>
                          </p:cTn>
                        </p:par>
                        <p:par>
                          <p:cTn id="81" fill="hold">
                            <p:stCondLst>
                              <p:cond delay="11000"/>
                            </p:stCondLst>
                            <p:childTnLst>
                              <p:par>
                                <p:cTn id="82" presetID="10"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500"/>
                                        <p:tgtEl>
                                          <p:spTgt spid="22"/>
                                        </p:tgtEl>
                                      </p:cBhvr>
                                    </p:animEffect>
                                  </p:childTnLst>
                                </p:cTn>
                              </p:par>
                            </p:childTnLst>
                          </p:cTn>
                        </p:par>
                        <p:par>
                          <p:cTn id="85" fill="hold">
                            <p:stCondLst>
                              <p:cond delay="12500"/>
                            </p:stCondLst>
                            <p:childTnLst>
                              <p:par>
                                <p:cTn id="86" presetID="22" presetClass="entr" presetSubtype="8"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left)">
                                      <p:cBhvr>
                                        <p:cTn id="88" dur="1500"/>
                                        <p:tgtEl>
                                          <p:spTgt spid="23"/>
                                        </p:tgtEl>
                                      </p:cBhvr>
                                    </p:animEffect>
                                  </p:childTnLst>
                                </p:cTn>
                              </p:par>
                            </p:childTnLst>
                          </p:cTn>
                        </p:par>
                        <p:par>
                          <p:cTn id="89" fill="hold">
                            <p:stCondLst>
                              <p:cond delay="1400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500"/>
                                        <p:tgtEl>
                                          <p:spTgt spid="24"/>
                                        </p:tgtEl>
                                      </p:cBhvr>
                                    </p:animEffect>
                                  </p:childTnLst>
                                </p:cTn>
                              </p:par>
                            </p:childTnLst>
                          </p:cTn>
                        </p:par>
                        <p:par>
                          <p:cTn id="93" fill="hold">
                            <p:stCondLst>
                              <p:cond delay="15500"/>
                            </p:stCondLst>
                            <p:childTnLst>
                              <p:par>
                                <p:cTn id="94" presetID="10"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1500"/>
                                        <p:tgtEl>
                                          <p:spTgt spid="25"/>
                                        </p:tgtEl>
                                      </p:cBhvr>
                                    </p:animEffect>
                                  </p:childTnLst>
                                </p:cTn>
                              </p:par>
                            </p:childTnLst>
                          </p:cTn>
                        </p:par>
                        <p:par>
                          <p:cTn id="97" fill="hold">
                            <p:stCondLst>
                              <p:cond delay="17000"/>
                            </p:stCondLst>
                            <p:childTnLst>
                              <p:par>
                                <p:cTn id="98" presetID="22" presetClass="entr" presetSubtype="8" fill="hold" nodeType="after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1500"/>
                                        <p:tgtEl>
                                          <p:spTgt spid="26"/>
                                        </p:tgtEl>
                                      </p:cBhvr>
                                    </p:animEffect>
                                  </p:childTnLst>
                                </p:cTn>
                              </p:par>
                            </p:childTnLst>
                          </p:cTn>
                        </p:par>
                        <p:par>
                          <p:cTn id="101" fill="hold">
                            <p:stCondLst>
                              <p:cond delay="18500"/>
                            </p:stCondLst>
                            <p:childTnLst>
                              <p:par>
                                <p:cTn id="102" presetID="10"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1500"/>
                                        <p:tgtEl>
                                          <p:spTgt spid="27"/>
                                        </p:tgtEl>
                                      </p:cBhvr>
                                    </p:animEffect>
                                  </p:childTnLst>
                                </p:cTn>
                              </p:par>
                            </p:childTnLst>
                          </p:cTn>
                        </p:par>
                        <p:par>
                          <p:cTn id="105" fill="hold">
                            <p:stCondLst>
                              <p:cond delay="20000"/>
                            </p:stCondLst>
                            <p:childTnLst>
                              <p:par>
                                <p:cTn id="106" presetID="10"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500"/>
                                        <p:tgtEl>
                                          <p:spTgt spid="28"/>
                                        </p:tgtEl>
                                      </p:cBhvr>
                                    </p:animEffect>
                                  </p:childTnLst>
                                </p:cTn>
                              </p:par>
                            </p:childTnLst>
                          </p:cTn>
                        </p:par>
                        <p:par>
                          <p:cTn id="109" fill="hold">
                            <p:stCondLst>
                              <p:cond delay="21500"/>
                            </p:stCondLst>
                            <p:childTnLst>
                              <p:par>
                                <p:cTn id="110" presetID="22" presetClass="entr" presetSubtype="8" fill="hold" nodeType="after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wipe(left)">
                                      <p:cBhvr>
                                        <p:cTn id="112" dur="1500"/>
                                        <p:tgtEl>
                                          <p:spTgt spid="29"/>
                                        </p:tgtEl>
                                      </p:cBhvr>
                                    </p:animEffect>
                                  </p:childTnLst>
                                </p:cTn>
                              </p:par>
                            </p:childTnLst>
                          </p:cTn>
                        </p:par>
                        <p:par>
                          <p:cTn id="113" fill="hold">
                            <p:stCondLst>
                              <p:cond delay="23000"/>
                            </p:stCondLst>
                            <p:childTnLst>
                              <p:par>
                                <p:cTn id="114" presetID="10" presetClass="entr" presetSubtype="0"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fade">
                                      <p:cBhvr>
                                        <p:cTn id="116"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1" grpId="0"/>
      <p:bldP spid="12" grpId="0"/>
      <p:bldP spid="14" grpId="0"/>
      <p:bldP spid="15" grpId="0"/>
      <p:bldP spid="16" grpId="0"/>
      <p:bldP spid="18" grpId="0"/>
      <p:bldP spid="19" grpId="0"/>
      <p:bldP spid="21" grpId="0"/>
      <p:bldP spid="22" grpId="0"/>
      <p:bldP spid="24" grpId="0"/>
      <p:bldP spid="25" grpId="0"/>
      <p:bldP spid="27" grpId="0"/>
      <p:bldP spid="28"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4563-5740-ECBD-5F7C-947492D9268D}"/>
              </a:ext>
            </a:extLst>
          </p:cNvPr>
          <p:cNvSpPr>
            <a:spLocks noGrp="1"/>
          </p:cNvSpPr>
          <p:nvPr>
            <p:ph type="title"/>
          </p:nvPr>
        </p:nvSpPr>
        <p:spPr>
          <a:xfrm>
            <a:off x="609600" y="15240"/>
            <a:ext cx="10972800" cy="1143000"/>
          </a:xfrm>
        </p:spPr>
        <p:txBody>
          <a:bodyPr/>
          <a:lstStyle/>
          <a:p>
            <a:r>
              <a:rPr lang="en-GB" sz="3600" b="1" dirty="0">
                <a:solidFill>
                  <a:schemeClr val="tx1"/>
                </a:solidFill>
                <a:effectLst>
                  <a:outerShdw blurRad="38100" dist="38100" dir="2700000" algn="tl">
                    <a:srgbClr val="000000">
                      <a:alpha val="43137"/>
                    </a:srgbClr>
                  </a:outerShdw>
                </a:effectLst>
              </a:rPr>
              <a:t>God’s appointed workers</a:t>
            </a:r>
          </a:p>
        </p:txBody>
      </p:sp>
      <p:sp>
        <p:nvSpPr>
          <p:cNvPr id="3" name="TextBox 2">
            <a:extLst>
              <a:ext uri="{FF2B5EF4-FFF2-40B4-BE49-F238E27FC236}">
                <a16:creationId xmlns:a16="http://schemas.microsoft.com/office/drawing/2014/main" id="{B45BA0D9-885B-F766-FB53-D38A8D5E3BA9}"/>
              </a:ext>
            </a:extLst>
          </p:cNvPr>
          <p:cNvSpPr txBox="1"/>
          <p:nvPr/>
        </p:nvSpPr>
        <p:spPr>
          <a:xfrm>
            <a:off x="0" y="1045946"/>
            <a:ext cx="12192000" cy="2246769"/>
          </a:xfrm>
          <a:prstGeom prst="rect">
            <a:avLst/>
          </a:prstGeom>
          <a:noFill/>
        </p:spPr>
        <p:txBody>
          <a:bodyPr wrap="square" rtlCol="0">
            <a:spAutoFit/>
          </a:bodyPr>
          <a:lstStyle/>
          <a:p>
            <a:pPr algn="ctr"/>
            <a:r>
              <a:rPr lang="en-GB" sz="3200" b="1" dirty="0">
                <a:solidFill>
                  <a:srgbClr val="FF7C80"/>
                </a:solidFill>
                <a:effectLst>
                  <a:outerShdw blurRad="38100" dist="38100" dir="2700000" algn="tl">
                    <a:srgbClr val="000000">
                      <a:alpha val="43137"/>
                    </a:srgbClr>
                  </a:outerShdw>
                </a:effectLst>
              </a:rPr>
              <a:t>BEZALEL</a:t>
            </a:r>
          </a:p>
          <a:p>
            <a:pPr algn="ctr"/>
            <a:endParaRPr lang="en-GB" sz="2000" b="1" dirty="0">
              <a:solidFill>
                <a:srgbClr val="FF7C80"/>
              </a:solidFill>
              <a:effectLst>
                <a:outerShdw blurRad="38100" dist="38100" dir="2700000" algn="tl">
                  <a:srgbClr val="000000">
                    <a:alpha val="43137"/>
                  </a:srgbClr>
                </a:outerShdw>
              </a:effectLst>
            </a:endParaRPr>
          </a:p>
          <a:p>
            <a:pPr algn="ctr"/>
            <a:r>
              <a:rPr lang="en-GB" sz="2800" b="1" dirty="0">
                <a:solidFill>
                  <a:srgbClr val="FFFF00"/>
                </a:solidFill>
                <a:effectLst>
                  <a:outerShdw blurRad="38100" dist="38100" dir="2700000" algn="tl">
                    <a:srgbClr val="000000">
                      <a:alpha val="43137"/>
                    </a:srgbClr>
                  </a:outerShdw>
                </a:effectLst>
              </a:rPr>
              <a:t>Who was he? </a:t>
            </a:r>
          </a:p>
          <a:p>
            <a:pPr algn="ctr"/>
            <a:r>
              <a:rPr lang="en-GB" sz="2800" b="1" dirty="0">
                <a:solidFill>
                  <a:schemeClr val="accent2"/>
                </a:solidFill>
                <a:effectLst>
                  <a:outerShdw blurRad="38100" dist="38100" dir="2700000" algn="tl">
                    <a:srgbClr val="000000">
                      <a:alpha val="43137"/>
                    </a:srgbClr>
                  </a:outerShdw>
                </a:effectLst>
              </a:rPr>
              <a:t>He was the son  of Uri, son of </a:t>
            </a:r>
            <a:r>
              <a:rPr lang="en-GB" sz="2800" b="1" dirty="0" err="1">
                <a:solidFill>
                  <a:schemeClr val="accent2"/>
                </a:solidFill>
                <a:effectLst>
                  <a:outerShdw blurRad="38100" dist="38100" dir="2700000" algn="tl">
                    <a:srgbClr val="000000">
                      <a:alpha val="43137"/>
                    </a:srgbClr>
                  </a:outerShdw>
                </a:effectLst>
              </a:rPr>
              <a:t>Hur</a:t>
            </a:r>
            <a:r>
              <a:rPr lang="en-GB" sz="2800" b="1" dirty="0">
                <a:solidFill>
                  <a:schemeClr val="accent2"/>
                </a:solidFill>
                <a:effectLst>
                  <a:outerShdw blurRad="38100" dist="38100" dir="2700000" algn="tl">
                    <a:srgbClr val="000000">
                      <a:alpha val="43137"/>
                    </a:srgbClr>
                  </a:outerShdw>
                </a:effectLst>
              </a:rPr>
              <a:t> of the tribe of Judah</a:t>
            </a:r>
          </a:p>
          <a:p>
            <a:pPr algn="ctr"/>
            <a:r>
              <a:rPr lang="en-GB" sz="2800" b="1" dirty="0">
                <a:solidFill>
                  <a:schemeClr val="accent2"/>
                </a:solidFill>
                <a:effectLst>
                  <a:outerShdw blurRad="38100" dist="38100" dir="2700000" algn="tl">
                    <a:srgbClr val="000000">
                      <a:alpha val="43137"/>
                    </a:srgbClr>
                  </a:outerShdw>
                </a:effectLst>
              </a:rPr>
              <a:t>Exodus 31:2</a:t>
            </a:r>
          </a:p>
        </p:txBody>
      </p:sp>
      <p:sp>
        <p:nvSpPr>
          <p:cNvPr id="4" name="TextBox 3">
            <a:extLst>
              <a:ext uri="{FF2B5EF4-FFF2-40B4-BE49-F238E27FC236}">
                <a16:creationId xmlns:a16="http://schemas.microsoft.com/office/drawing/2014/main" id="{1F397F2D-7249-5418-90D3-B4574F344A8B}"/>
              </a:ext>
            </a:extLst>
          </p:cNvPr>
          <p:cNvSpPr txBox="1"/>
          <p:nvPr/>
        </p:nvSpPr>
        <p:spPr>
          <a:xfrm>
            <a:off x="0" y="3447709"/>
            <a:ext cx="12192000" cy="1815882"/>
          </a:xfrm>
          <a:prstGeom prst="rect">
            <a:avLst/>
          </a:prstGeom>
          <a:noFill/>
        </p:spPr>
        <p:txBody>
          <a:bodyPr wrap="square" rtlCol="0">
            <a:spAutoFit/>
          </a:bodyPr>
          <a:lstStyle/>
          <a:p>
            <a:pPr algn="ctr"/>
            <a:r>
              <a:rPr lang="en-GB" sz="2800" b="1" dirty="0">
                <a:solidFill>
                  <a:srgbClr val="FFFF00"/>
                </a:solidFill>
                <a:effectLst>
                  <a:outerShdw blurRad="38100" dist="38100" dir="2700000" algn="tl">
                    <a:srgbClr val="000000">
                      <a:alpha val="43137"/>
                    </a:srgbClr>
                  </a:outerShdw>
                </a:effectLst>
              </a:rPr>
              <a:t>What did he do?</a:t>
            </a:r>
          </a:p>
          <a:p>
            <a:pPr algn="ctr"/>
            <a:r>
              <a:rPr lang="en-GB" sz="2800" b="1" dirty="0">
                <a:solidFill>
                  <a:srgbClr val="00B0F0"/>
                </a:solidFill>
                <a:effectLst>
                  <a:outerShdw blurRad="38100" dist="38100" dir="2700000" algn="tl">
                    <a:srgbClr val="000000">
                      <a:alpha val="43137"/>
                    </a:srgbClr>
                  </a:outerShdw>
                </a:effectLst>
              </a:rPr>
              <a:t>He produced artistic work in gold, silver and bronze; cutting and setting jewels; carving wood; various workmanship; able to teach </a:t>
            </a:r>
          </a:p>
          <a:p>
            <a:pPr algn="ctr"/>
            <a:r>
              <a:rPr lang="en-GB" sz="2800" b="1" dirty="0">
                <a:solidFill>
                  <a:srgbClr val="00B0F0"/>
                </a:solidFill>
                <a:effectLst>
                  <a:outerShdw blurRad="38100" dist="38100" dir="2700000" algn="tl">
                    <a:srgbClr val="000000">
                      <a:alpha val="43137"/>
                    </a:srgbClr>
                  </a:outerShdw>
                </a:effectLst>
              </a:rPr>
              <a:t>Exodus 31: 4-5. Exodus 35: 34 </a:t>
            </a:r>
          </a:p>
        </p:txBody>
      </p:sp>
      <p:sp>
        <p:nvSpPr>
          <p:cNvPr id="5" name="TextBox 4">
            <a:extLst>
              <a:ext uri="{FF2B5EF4-FFF2-40B4-BE49-F238E27FC236}">
                <a16:creationId xmlns:a16="http://schemas.microsoft.com/office/drawing/2014/main" id="{58096A4F-115E-2B3B-C9F7-352F5E73C579}"/>
              </a:ext>
            </a:extLst>
          </p:cNvPr>
          <p:cNvSpPr txBox="1"/>
          <p:nvPr/>
        </p:nvSpPr>
        <p:spPr>
          <a:xfrm>
            <a:off x="355142" y="5538899"/>
            <a:ext cx="11467892" cy="954107"/>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rPr>
              <a:t>+ Many helpers (Artisans)    </a:t>
            </a:r>
          </a:p>
          <a:p>
            <a:pPr algn="ctr"/>
            <a:r>
              <a:rPr lang="en-GB" sz="2800" b="1" dirty="0">
                <a:effectLst>
                  <a:outerShdw blurRad="38100" dist="38100" dir="2700000" algn="tl">
                    <a:srgbClr val="000000">
                      <a:alpha val="43137"/>
                    </a:srgbClr>
                  </a:outerShdw>
                </a:effectLst>
              </a:rPr>
              <a:t>Exodus 36: 1-2, 8; 35: 10</a:t>
            </a:r>
          </a:p>
        </p:txBody>
      </p:sp>
      <p:sp>
        <p:nvSpPr>
          <p:cNvPr id="6" name="TextBox 5">
            <a:extLst>
              <a:ext uri="{FF2B5EF4-FFF2-40B4-BE49-F238E27FC236}">
                <a16:creationId xmlns:a16="http://schemas.microsoft.com/office/drawing/2014/main" id="{DEE998CF-E95E-2F11-E55B-C4360BFEDFB8}"/>
              </a:ext>
            </a:extLst>
          </p:cNvPr>
          <p:cNvSpPr txBox="1"/>
          <p:nvPr/>
        </p:nvSpPr>
        <p:spPr>
          <a:xfrm>
            <a:off x="11420795" y="5561274"/>
            <a:ext cx="488279" cy="338554"/>
          </a:xfrm>
          <a:prstGeom prst="rect">
            <a:avLst/>
          </a:prstGeom>
          <a:solidFill>
            <a:srgbClr val="FF0000"/>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11</a:t>
            </a:r>
          </a:p>
        </p:txBody>
      </p:sp>
    </p:spTree>
    <p:extLst>
      <p:ext uri="{BB962C8B-B14F-4D97-AF65-F5344CB8AC3E}">
        <p14:creationId xmlns:p14="http://schemas.microsoft.com/office/powerpoint/2010/main" val="4114075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2000"/>
                                        <p:tgtEl>
                                          <p:spTgt spid="3">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1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2000"/>
                                        <p:tgtEl>
                                          <p:spTgt spid="4">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2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ipe(left)">
                                      <p:cBhvr>
                                        <p:cTn id="38" dur="1500"/>
                                        <p:tgtEl>
                                          <p:spTgt spid="5">
                                            <p:txEl>
                                              <p:pRg st="0" end="0"/>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left)">
                                      <p:cBhvr>
                                        <p:cTn id="41" dur="1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AC91-919F-8F59-4DD9-FC9DE4CC7C10}"/>
              </a:ext>
            </a:extLst>
          </p:cNvPr>
          <p:cNvSpPr>
            <a:spLocks noGrp="1"/>
          </p:cNvSpPr>
          <p:nvPr>
            <p:ph type="title"/>
          </p:nvPr>
        </p:nvSpPr>
        <p:spPr>
          <a:xfrm>
            <a:off x="1" y="15240"/>
            <a:ext cx="12191998" cy="1143000"/>
          </a:xfrm>
        </p:spPr>
        <p:txBody>
          <a:bodyPr/>
          <a:lstStyle/>
          <a:p>
            <a:r>
              <a:rPr lang="en-GB" sz="3600" b="1" dirty="0">
                <a:solidFill>
                  <a:schemeClr val="tx1"/>
                </a:solidFill>
                <a:effectLst>
                  <a:outerShdw blurRad="38100" dist="38100" dir="2700000" algn="tl">
                    <a:srgbClr val="000000">
                      <a:alpha val="43137"/>
                    </a:srgbClr>
                  </a:outerShdw>
                </a:effectLst>
              </a:rPr>
              <a:t>God’s appointed workers</a:t>
            </a:r>
          </a:p>
        </p:txBody>
      </p:sp>
      <p:sp>
        <p:nvSpPr>
          <p:cNvPr id="3" name="TextBox 2">
            <a:extLst>
              <a:ext uri="{FF2B5EF4-FFF2-40B4-BE49-F238E27FC236}">
                <a16:creationId xmlns:a16="http://schemas.microsoft.com/office/drawing/2014/main" id="{2F988CBD-CC06-969E-82FA-0FB713F12FDF}"/>
              </a:ext>
            </a:extLst>
          </p:cNvPr>
          <p:cNvSpPr txBox="1"/>
          <p:nvPr/>
        </p:nvSpPr>
        <p:spPr>
          <a:xfrm>
            <a:off x="0" y="1022569"/>
            <a:ext cx="12192000" cy="2154436"/>
          </a:xfrm>
          <a:prstGeom prst="rect">
            <a:avLst/>
          </a:prstGeom>
          <a:noFill/>
        </p:spPr>
        <p:txBody>
          <a:bodyPr wrap="square" rtlCol="0">
            <a:spAutoFit/>
          </a:bodyPr>
          <a:lstStyle/>
          <a:p>
            <a:pPr algn="ctr"/>
            <a:r>
              <a:rPr lang="en-GB" sz="3200" b="1" dirty="0">
                <a:solidFill>
                  <a:srgbClr val="FF7C80"/>
                </a:solidFill>
                <a:effectLst>
                  <a:outerShdw blurRad="38100" dist="38100" dir="2700000" algn="tl">
                    <a:srgbClr val="000000">
                      <a:alpha val="43137"/>
                    </a:srgbClr>
                  </a:outerShdw>
                </a:effectLst>
              </a:rPr>
              <a:t>AHOLIAB</a:t>
            </a:r>
          </a:p>
          <a:p>
            <a:pPr algn="ctr"/>
            <a:endParaRPr lang="en-GB" sz="1600" b="1" dirty="0">
              <a:solidFill>
                <a:srgbClr val="FF7C80"/>
              </a:solidFill>
              <a:effectLst>
                <a:outerShdw blurRad="38100" dist="38100" dir="2700000" algn="tl">
                  <a:srgbClr val="000000">
                    <a:alpha val="43137"/>
                  </a:srgbClr>
                </a:outerShdw>
              </a:effectLst>
            </a:endParaRPr>
          </a:p>
          <a:p>
            <a:pPr algn="ctr"/>
            <a:r>
              <a:rPr lang="en-GB" sz="2800" b="1" dirty="0">
                <a:solidFill>
                  <a:srgbClr val="FFFF00"/>
                </a:solidFill>
                <a:effectLst>
                  <a:outerShdw blurRad="38100" dist="38100" dir="2700000" algn="tl">
                    <a:srgbClr val="000000">
                      <a:alpha val="43137"/>
                    </a:srgbClr>
                  </a:outerShdw>
                </a:effectLst>
              </a:rPr>
              <a:t>Who was he?</a:t>
            </a:r>
          </a:p>
          <a:p>
            <a:pPr algn="ctr"/>
            <a:r>
              <a:rPr lang="en-GB" sz="2800" b="1" dirty="0">
                <a:solidFill>
                  <a:srgbClr val="00B0F0"/>
                </a:solidFill>
                <a:effectLst>
                  <a:outerShdw blurRad="38100" dist="38100" dir="2700000" algn="tl">
                    <a:srgbClr val="000000">
                      <a:alpha val="43137"/>
                    </a:srgbClr>
                  </a:outerShdw>
                </a:effectLst>
              </a:rPr>
              <a:t>He was the Son  of </a:t>
            </a:r>
            <a:r>
              <a:rPr lang="en-GB" sz="2800" b="1" dirty="0" err="1">
                <a:solidFill>
                  <a:srgbClr val="00B0F0"/>
                </a:solidFill>
                <a:effectLst>
                  <a:outerShdw blurRad="38100" dist="38100" dir="2700000" algn="tl">
                    <a:srgbClr val="000000">
                      <a:alpha val="43137"/>
                    </a:srgbClr>
                  </a:outerShdw>
                </a:effectLst>
              </a:rPr>
              <a:t>Ahisamach</a:t>
            </a:r>
            <a:r>
              <a:rPr lang="en-GB" sz="2800" b="1" dirty="0">
                <a:solidFill>
                  <a:srgbClr val="00B0F0"/>
                </a:solidFill>
                <a:effectLst>
                  <a:outerShdw blurRad="38100" dist="38100" dir="2700000" algn="tl">
                    <a:srgbClr val="000000">
                      <a:alpha val="43137"/>
                    </a:srgbClr>
                  </a:outerShdw>
                </a:effectLst>
              </a:rPr>
              <a:t>, of the tribe of Dan</a:t>
            </a:r>
          </a:p>
          <a:p>
            <a:pPr algn="ctr"/>
            <a:r>
              <a:rPr lang="en-GB" sz="2800" b="1" dirty="0">
                <a:solidFill>
                  <a:srgbClr val="00B0F0"/>
                </a:solidFill>
                <a:effectLst>
                  <a:outerShdw blurRad="38100" dist="38100" dir="2700000" algn="tl">
                    <a:srgbClr val="000000">
                      <a:alpha val="43137"/>
                    </a:srgbClr>
                  </a:outerShdw>
                </a:effectLst>
              </a:rPr>
              <a:t>     Exodus 31: 6</a:t>
            </a:r>
          </a:p>
        </p:txBody>
      </p:sp>
      <p:sp>
        <p:nvSpPr>
          <p:cNvPr id="4" name="TextBox 3">
            <a:extLst>
              <a:ext uri="{FF2B5EF4-FFF2-40B4-BE49-F238E27FC236}">
                <a16:creationId xmlns:a16="http://schemas.microsoft.com/office/drawing/2014/main" id="{F21DAD8E-DD09-0660-0526-176C144A6D6D}"/>
              </a:ext>
            </a:extLst>
          </p:cNvPr>
          <p:cNvSpPr txBox="1"/>
          <p:nvPr/>
        </p:nvSpPr>
        <p:spPr>
          <a:xfrm>
            <a:off x="256674" y="3244126"/>
            <a:ext cx="11634120" cy="2246769"/>
          </a:xfrm>
          <a:prstGeom prst="rect">
            <a:avLst/>
          </a:prstGeom>
          <a:noFill/>
        </p:spPr>
        <p:txBody>
          <a:bodyPr wrap="square" rtlCol="0">
            <a:spAutoFit/>
          </a:bodyPr>
          <a:lstStyle/>
          <a:p>
            <a:pPr algn="ctr"/>
            <a:r>
              <a:rPr lang="en-GB" sz="2800" b="1" dirty="0">
                <a:solidFill>
                  <a:srgbClr val="FFFF00"/>
                </a:solidFill>
                <a:effectLst>
                  <a:outerShdw blurRad="38100" dist="38100" dir="2700000" algn="tl">
                    <a:srgbClr val="000000">
                      <a:alpha val="43137"/>
                    </a:srgbClr>
                  </a:outerShdw>
                </a:effectLst>
              </a:rPr>
              <a:t>What did he do?</a:t>
            </a:r>
          </a:p>
          <a:p>
            <a:pPr algn="ctr"/>
            <a:r>
              <a:rPr lang="en-GB" sz="2800" b="1" dirty="0">
                <a:solidFill>
                  <a:srgbClr val="00B0F0"/>
                </a:solidFill>
                <a:effectLst>
                  <a:outerShdw blurRad="38100" dist="38100" dir="2700000" algn="tl">
                    <a:srgbClr val="000000">
                      <a:alpha val="43137"/>
                    </a:srgbClr>
                  </a:outerShdw>
                </a:effectLst>
              </a:rPr>
              <a:t>He made the Ark in the Tabernacle; the mercy seat; the table  for the shewbread + utensils; the gold lampstand + utensils; the altar of incense; the altar for burnt offerings; the laver; priestly garments; anointing oil; incense. Exodus 31: 6-11.</a:t>
            </a:r>
          </a:p>
        </p:txBody>
      </p:sp>
      <p:sp>
        <p:nvSpPr>
          <p:cNvPr id="5" name="TextBox 4">
            <a:extLst>
              <a:ext uri="{FF2B5EF4-FFF2-40B4-BE49-F238E27FC236}">
                <a16:creationId xmlns:a16="http://schemas.microsoft.com/office/drawing/2014/main" id="{B5E84312-4612-0895-AE01-E80E7A8FACC3}"/>
              </a:ext>
            </a:extLst>
          </p:cNvPr>
          <p:cNvSpPr txBox="1"/>
          <p:nvPr/>
        </p:nvSpPr>
        <p:spPr>
          <a:xfrm>
            <a:off x="-36512" y="5542479"/>
            <a:ext cx="12191999" cy="954107"/>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rPr>
              <a:t>+ Many helpers (Artisans)    </a:t>
            </a:r>
          </a:p>
          <a:p>
            <a:pPr algn="ctr"/>
            <a:r>
              <a:rPr lang="en-GB" sz="2800" b="1" dirty="0">
                <a:effectLst>
                  <a:outerShdw blurRad="38100" dist="38100" dir="2700000" algn="tl">
                    <a:srgbClr val="000000">
                      <a:alpha val="43137"/>
                    </a:srgbClr>
                  </a:outerShdw>
                </a:effectLst>
              </a:rPr>
              <a:t>Exodus 36: 1-2, 8; 35: 10</a:t>
            </a:r>
          </a:p>
        </p:txBody>
      </p:sp>
      <p:sp>
        <p:nvSpPr>
          <p:cNvPr id="6" name="TextBox 5">
            <a:extLst>
              <a:ext uri="{FF2B5EF4-FFF2-40B4-BE49-F238E27FC236}">
                <a16:creationId xmlns:a16="http://schemas.microsoft.com/office/drawing/2014/main" id="{6F745654-0410-8916-04E9-3358551B4B6F}"/>
              </a:ext>
            </a:extLst>
          </p:cNvPr>
          <p:cNvSpPr txBox="1"/>
          <p:nvPr/>
        </p:nvSpPr>
        <p:spPr>
          <a:xfrm>
            <a:off x="11390110" y="5512179"/>
            <a:ext cx="512827" cy="338554"/>
          </a:xfrm>
          <a:prstGeom prst="rect">
            <a:avLst/>
          </a:prstGeom>
          <a:solidFill>
            <a:srgbClr val="FF0000"/>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12</a:t>
            </a:r>
          </a:p>
        </p:txBody>
      </p:sp>
    </p:spTree>
    <p:extLst>
      <p:ext uri="{BB962C8B-B14F-4D97-AF65-F5344CB8AC3E}">
        <p14:creationId xmlns:p14="http://schemas.microsoft.com/office/powerpoint/2010/main" val="3960832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2000"/>
                                        <p:tgtEl>
                                          <p:spTgt spid="3">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1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2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left)">
                                      <p:cBhvr>
                                        <p:cTn id="35" dur="1500"/>
                                        <p:tgtEl>
                                          <p:spTgt spid="5">
                                            <p:txEl>
                                              <p:pRg st="0" end="0"/>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left)">
                                      <p:cBhvr>
                                        <p:cTn id="38" dur="1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58E7-5036-51A9-321E-7E762C9827D6}"/>
              </a:ext>
            </a:extLst>
          </p:cNvPr>
          <p:cNvSpPr>
            <a:spLocks noGrp="1"/>
          </p:cNvSpPr>
          <p:nvPr>
            <p:ph type="title"/>
          </p:nvPr>
        </p:nvSpPr>
        <p:spPr>
          <a:xfrm>
            <a:off x="0" y="121920"/>
            <a:ext cx="12192000" cy="1143000"/>
          </a:xfrm>
        </p:spPr>
        <p:txBody>
          <a:bodyPr/>
          <a:lstStyle/>
          <a:p>
            <a:r>
              <a:rPr lang="en-GB" sz="3600" b="1" dirty="0">
                <a:solidFill>
                  <a:srgbClr val="FFFF00"/>
                </a:solidFill>
                <a:effectLst>
                  <a:outerShdw blurRad="38100" dist="38100" dir="2700000" algn="tl">
                    <a:srgbClr val="000000">
                      <a:alpha val="43137"/>
                    </a:srgbClr>
                  </a:outerShdw>
                </a:effectLst>
              </a:rPr>
              <a:t>GIVING</a:t>
            </a:r>
          </a:p>
        </p:txBody>
      </p:sp>
      <p:sp>
        <p:nvSpPr>
          <p:cNvPr id="3" name="TextBox 2">
            <a:extLst>
              <a:ext uri="{FF2B5EF4-FFF2-40B4-BE49-F238E27FC236}">
                <a16:creationId xmlns:a16="http://schemas.microsoft.com/office/drawing/2014/main" id="{1E966CF7-9853-A4CD-9D11-C91FD21ACD07}"/>
              </a:ext>
            </a:extLst>
          </p:cNvPr>
          <p:cNvSpPr txBox="1"/>
          <p:nvPr/>
        </p:nvSpPr>
        <p:spPr>
          <a:xfrm>
            <a:off x="162047" y="2748163"/>
            <a:ext cx="4013714" cy="1200329"/>
          </a:xfrm>
          <a:prstGeom prst="rect">
            <a:avLst/>
          </a:prstGeom>
          <a:noFill/>
          <a:ln w="60325">
            <a:solidFill>
              <a:srgbClr val="FFFF00"/>
            </a:solidFill>
          </a:ln>
        </p:spPr>
        <p:txBody>
          <a:bodyPr wrap="square" rtlCol="0">
            <a:spAutoFit/>
          </a:bodyPr>
          <a:lstStyle/>
          <a:p>
            <a:r>
              <a:rPr lang="en-GB" sz="3600" b="1" dirty="0">
                <a:solidFill>
                  <a:srgbClr val="FF7C80"/>
                </a:solidFill>
                <a:effectLst>
                  <a:outerShdw blurRad="38100" dist="38100" dir="2700000" algn="tl">
                    <a:srgbClr val="000000">
                      <a:alpha val="43137"/>
                    </a:srgbClr>
                  </a:outerShdw>
                </a:effectLst>
              </a:rPr>
              <a:t>The people gave</a:t>
            </a:r>
          </a:p>
          <a:p>
            <a:r>
              <a:rPr lang="en-GB" sz="3600" b="1" dirty="0">
                <a:solidFill>
                  <a:srgbClr val="FF7C80"/>
                </a:solidFill>
                <a:effectLst>
                  <a:outerShdw blurRad="38100" dist="38100" dir="2700000" algn="tl">
                    <a:srgbClr val="000000">
                      <a:alpha val="43137"/>
                    </a:srgbClr>
                  </a:outerShdw>
                </a:effectLst>
              </a:rPr>
              <a:t>Exodus 35: 20-29)</a:t>
            </a:r>
          </a:p>
        </p:txBody>
      </p:sp>
      <p:cxnSp>
        <p:nvCxnSpPr>
          <p:cNvPr id="4" name="Straight Arrow Connector 3">
            <a:extLst>
              <a:ext uri="{FF2B5EF4-FFF2-40B4-BE49-F238E27FC236}">
                <a16:creationId xmlns:a16="http://schemas.microsoft.com/office/drawing/2014/main" id="{02A29EF5-60B3-04DB-F887-262EE769C395}"/>
              </a:ext>
            </a:extLst>
          </p:cNvPr>
          <p:cNvCxnSpPr/>
          <p:nvPr/>
        </p:nvCxnSpPr>
        <p:spPr>
          <a:xfrm flipV="1">
            <a:off x="4328728" y="2474185"/>
            <a:ext cx="1405536" cy="870155"/>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2A528B1-1391-7845-00D3-750C3BB43456}"/>
              </a:ext>
            </a:extLst>
          </p:cNvPr>
          <p:cNvCxnSpPr>
            <a:cxnSpLocks/>
          </p:cNvCxnSpPr>
          <p:nvPr/>
        </p:nvCxnSpPr>
        <p:spPr>
          <a:xfrm>
            <a:off x="4351304" y="3354710"/>
            <a:ext cx="1249680" cy="0"/>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9BEAA3-29F9-D823-7F3A-CC2AECA95533}"/>
              </a:ext>
            </a:extLst>
          </p:cNvPr>
          <p:cNvCxnSpPr>
            <a:cxnSpLocks/>
          </p:cNvCxnSpPr>
          <p:nvPr/>
        </p:nvCxnSpPr>
        <p:spPr>
          <a:xfrm>
            <a:off x="4345660" y="3314189"/>
            <a:ext cx="1405536" cy="1028641"/>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5F2C6F-A587-60F7-F26A-6EE7B9A141A4}"/>
              </a:ext>
            </a:extLst>
          </p:cNvPr>
          <p:cNvSpPr txBox="1"/>
          <p:nvPr/>
        </p:nvSpPr>
        <p:spPr>
          <a:xfrm rot="21139514">
            <a:off x="5836920" y="1592628"/>
            <a:ext cx="6096000" cy="523220"/>
          </a:xfrm>
          <a:prstGeom prst="rect">
            <a:avLst/>
          </a:prstGeom>
          <a:noFill/>
        </p:spPr>
        <p:txBody>
          <a:bodyPr wrap="square" rtlCol="0">
            <a:spAutoFit/>
          </a:bodyPr>
          <a:lstStyle/>
          <a:p>
            <a:r>
              <a:rPr lang="en-GB" sz="2800" b="1" dirty="0">
                <a:solidFill>
                  <a:srgbClr val="FF7C80"/>
                </a:solidFill>
                <a:effectLst>
                  <a:outerShdw blurRad="38100" dist="38100" dir="2700000" algn="tl">
                    <a:srgbClr val="000000">
                      <a:alpha val="43137"/>
                    </a:srgbClr>
                  </a:outerShdw>
                </a:effectLst>
              </a:rPr>
              <a:t>Willingly (Exodus 25: 2; 35: 5)</a:t>
            </a:r>
          </a:p>
        </p:txBody>
      </p:sp>
      <p:sp>
        <p:nvSpPr>
          <p:cNvPr id="8" name="TextBox 7">
            <a:extLst>
              <a:ext uri="{FF2B5EF4-FFF2-40B4-BE49-F238E27FC236}">
                <a16:creationId xmlns:a16="http://schemas.microsoft.com/office/drawing/2014/main" id="{B9087547-6D2F-7D42-4A75-E55A3D826179}"/>
              </a:ext>
            </a:extLst>
          </p:cNvPr>
          <p:cNvSpPr txBox="1"/>
          <p:nvPr/>
        </p:nvSpPr>
        <p:spPr>
          <a:xfrm>
            <a:off x="5810569" y="3096106"/>
            <a:ext cx="6579858" cy="523220"/>
          </a:xfrm>
          <a:prstGeom prst="rect">
            <a:avLst/>
          </a:prstGeom>
          <a:noFill/>
        </p:spPr>
        <p:txBody>
          <a:bodyPr wrap="square" rtlCol="0">
            <a:spAutoFit/>
          </a:bodyPr>
          <a:lstStyle/>
          <a:p>
            <a:r>
              <a:rPr lang="en-GB" sz="2800" b="1" dirty="0">
                <a:solidFill>
                  <a:srgbClr val="FF7C80"/>
                </a:solidFill>
              </a:rPr>
              <a:t>As a freewill offering (Exodus 35: 29)</a:t>
            </a:r>
          </a:p>
        </p:txBody>
      </p:sp>
      <p:sp>
        <p:nvSpPr>
          <p:cNvPr id="9" name="TextBox 8">
            <a:extLst>
              <a:ext uri="{FF2B5EF4-FFF2-40B4-BE49-F238E27FC236}">
                <a16:creationId xmlns:a16="http://schemas.microsoft.com/office/drawing/2014/main" id="{6B063CB1-21B0-0979-9609-2ADD25B37DA2}"/>
              </a:ext>
            </a:extLst>
          </p:cNvPr>
          <p:cNvSpPr txBox="1"/>
          <p:nvPr/>
        </p:nvSpPr>
        <p:spPr>
          <a:xfrm rot="499033">
            <a:off x="5784478" y="4637875"/>
            <a:ext cx="6233534" cy="523220"/>
          </a:xfrm>
          <a:prstGeom prst="rect">
            <a:avLst/>
          </a:prstGeom>
          <a:noFill/>
        </p:spPr>
        <p:txBody>
          <a:bodyPr wrap="square" rtlCol="0">
            <a:spAutoFit/>
          </a:bodyPr>
          <a:lstStyle/>
          <a:p>
            <a:r>
              <a:rPr lang="en-GB" sz="2800" b="1" dirty="0">
                <a:solidFill>
                  <a:srgbClr val="FF7C80"/>
                </a:solidFill>
                <a:effectLst>
                  <a:outerShdw blurRad="38100" dist="38100" dir="2700000" algn="tl">
                    <a:srgbClr val="000000">
                      <a:alpha val="43137"/>
                    </a:srgbClr>
                  </a:outerShdw>
                </a:effectLst>
              </a:rPr>
              <a:t>More than enough (Exodus 36: 7)</a:t>
            </a:r>
          </a:p>
        </p:txBody>
      </p:sp>
      <p:sp>
        <p:nvSpPr>
          <p:cNvPr id="10" name="TextBox 9">
            <a:extLst>
              <a:ext uri="{FF2B5EF4-FFF2-40B4-BE49-F238E27FC236}">
                <a16:creationId xmlns:a16="http://schemas.microsoft.com/office/drawing/2014/main" id="{EFBA8BC1-3995-DE2B-D947-9F7B334CA5F2}"/>
              </a:ext>
            </a:extLst>
          </p:cNvPr>
          <p:cNvSpPr txBox="1"/>
          <p:nvPr/>
        </p:nvSpPr>
        <p:spPr>
          <a:xfrm>
            <a:off x="0" y="5643144"/>
            <a:ext cx="12192000" cy="954107"/>
          </a:xfrm>
          <a:prstGeom prst="rect">
            <a:avLst/>
          </a:prstGeom>
          <a:noFill/>
        </p:spPr>
        <p:txBody>
          <a:bodyPr wrap="square" rtlCol="0">
            <a:spAutoFit/>
          </a:bodyPr>
          <a:lstStyle/>
          <a:p>
            <a:pPr algn="ctr"/>
            <a:r>
              <a:rPr lang="en-GB" sz="2800" b="1" dirty="0">
                <a:solidFill>
                  <a:srgbClr val="FFFF00"/>
                </a:solidFill>
                <a:effectLst>
                  <a:outerShdw blurRad="38100" dist="38100" dir="2700000" algn="tl">
                    <a:srgbClr val="000000">
                      <a:alpha val="43137"/>
                    </a:srgbClr>
                  </a:outerShdw>
                </a:effectLst>
              </a:rPr>
              <a:t>They had also spoiled the Egyptians when they left Egypt – bringing with them gold, silver, clothing etc – Exodus 12: 35, Psalm 105: 37</a:t>
            </a:r>
            <a:endParaRPr lang="en-GB" sz="2800" dirty="0">
              <a:solidFill>
                <a:srgbClr val="FFFF00"/>
              </a:solidFill>
            </a:endParaRPr>
          </a:p>
        </p:txBody>
      </p:sp>
      <p:sp>
        <p:nvSpPr>
          <p:cNvPr id="11" name="TextBox 10">
            <a:extLst>
              <a:ext uri="{FF2B5EF4-FFF2-40B4-BE49-F238E27FC236}">
                <a16:creationId xmlns:a16="http://schemas.microsoft.com/office/drawing/2014/main" id="{AFF58CB1-D481-974F-B1A6-0868A0A8E50D}"/>
              </a:ext>
            </a:extLst>
          </p:cNvPr>
          <p:cNvSpPr txBox="1"/>
          <p:nvPr/>
        </p:nvSpPr>
        <p:spPr>
          <a:xfrm>
            <a:off x="11373556" y="205070"/>
            <a:ext cx="489694" cy="338554"/>
          </a:xfrm>
          <a:prstGeom prst="rect">
            <a:avLst/>
          </a:prstGeom>
          <a:solidFill>
            <a:srgbClr val="FF0000"/>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13</a:t>
            </a:r>
          </a:p>
        </p:txBody>
      </p:sp>
    </p:spTree>
    <p:extLst>
      <p:ext uri="{BB962C8B-B14F-4D97-AF65-F5344CB8AC3E}">
        <p14:creationId xmlns:p14="http://schemas.microsoft.com/office/powerpoint/2010/main" val="3420264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500"/>
                                        <p:tgtEl>
                                          <p:spTgt spid="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500"/>
                                        <p:tgtEl>
                                          <p:spTgt spid="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F423A7-12E1-32F6-A63E-0F0042AD1B60}"/>
              </a:ext>
            </a:extLst>
          </p:cNvPr>
          <p:cNvSpPr txBox="1"/>
          <p:nvPr/>
        </p:nvSpPr>
        <p:spPr>
          <a:xfrm>
            <a:off x="-41118" y="15555"/>
            <a:ext cx="12192000" cy="5663089"/>
          </a:xfrm>
          <a:prstGeom prst="rect">
            <a:avLst/>
          </a:prstGeom>
          <a:noFill/>
        </p:spPr>
        <p:txBody>
          <a:bodyPr wrap="square" rtlCol="0">
            <a:spAutoFit/>
          </a:bodyPr>
          <a:lstStyle/>
          <a:p>
            <a:pPr algn="ctr"/>
            <a:r>
              <a:rPr lang="en-GB" sz="3600" dirty="0">
                <a:solidFill>
                  <a:srgbClr val="FF7C80"/>
                </a:solidFill>
              </a:rPr>
              <a:t>The Lord Jesus Christ gave Himself </a:t>
            </a:r>
          </a:p>
          <a:p>
            <a:pPr algn="ctr"/>
            <a:r>
              <a:rPr lang="en-GB" sz="3600" dirty="0">
                <a:solidFill>
                  <a:srgbClr val="FF7C80"/>
                </a:solidFill>
              </a:rPr>
              <a:t> </a:t>
            </a:r>
          </a:p>
          <a:p>
            <a:pPr algn="ctr"/>
            <a:r>
              <a:rPr lang="en-GB" sz="3000" b="1" dirty="0">
                <a:solidFill>
                  <a:schemeClr val="tx2">
                    <a:lumMod val="90000"/>
                  </a:schemeClr>
                </a:solidFill>
                <a:effectLst>
                  <a:outerShdw blurRad="38100" dist="38100" dir="2700000" algn="tl">
                    <a:srgbClr val="000000">
                      <a:alpha val="43137"/>
                    </a:srgbClr>
                  </a:outerShdw>
                </a:effectLst>
              </a:rPr>
              <a:t>Willingly</a:t>
            </a:r>
            <a:r>
              <a:rPr lang="en-GB" sz="3000" dirty="0">
                <a:solidFill>
                  <a:schemeClr val="tx2">
                    <a:lumMod val="90000"/>
                  </a:schemeClr>
                </a:solidFill>
              </a:rPr>
              <a:t> – </a:t>
            </a:r>
            <a:r>
              <a:rPr lang="en-GB" sz="3000" b="1" dirty="0">
                <a:solidFill>
                  <a:srgbClr val="FFFF00"/>
                </a:solidFill>
                <a:effectLst>
                  <a:outerShdw blurRad="38100" dist="38100" dir="2700000" algn="tl">
                    <a:srgbClr val="000000">
                      <a:alpha val="43137"/>
                    </a:srgbClr>
                  </a:outerShdw>
                </a:effectLst>
              </a:rPr>
              <a:t>Hebrews 10: 9 (‘I have come to do Your will, O God.’)</a:t>
            </a:r>
          </a:p>
          <a:p>
            <a:pPr algn="ctr"/>
            <a:endParaRPr lang="en-GB" sz="3200" b="1" dirty="0">
              <a:solidFill>
                <a:srgbClr val="FFFF00"/>
              </a:solidFill>
              <a:effectLst>
                <a:outerShdw blurRad="38100" dist="38100" dir="2700000" algn="tl">
                  <a:srgbClr val="000000">
                    <a:alpha val="43137"/>
                  </a:srgbClr>
                </a:outerShdw>
              </a:effectLst>
            </a:endParaRPr>
          </a:p>
          <a:p>
            <a:pPr algn="ctr"/>
            <a:endParaRPr lang="en-GB" b="1" dirty="0">
              <a:solidFill>
                <a:srgbClr val="FFFF00"/>
              </a:solidFill>
              <a:effectLst>
                <a:outerShdw blurRad="38100" dist="38100" dir="2700000" algn="tl">
                  <a:srgbClr val="000000">
                    <a:alpha val="43137"/>
                  </a:srgbClr>
                </a:outerShdw>
              </a:effectLst>
            </a:endParaRPr>
          </a:p>
          <a:p>
            <a:pPr algn="ctr"/>
            <a:r>
              <a:rPr lang="en-GB" sz="3000" b="1" dirty="0">
                <a:solidFill>
                  <a:schemeClr val="tx2">
                    <a:lumMod val="90000"/>
                  </a:schemeClr>
                </a:solidFill>
                <a:effectLst>
                  <a:outerShdw blurRad="38100" dist="38100" dir="2700000" algn="tl">
                    <a:srgbClr val="000000">
                      <a:alpha val="43137"/>
                    </a:srgbClr>
                  </a:outerShdw>
                </a:effectLst>
              </a:rPr>
              <a:t>As a freewill offering </a:t>
            </a:r>
            <a:r>
              <a:rPr lang="en-GB" sz="3000" b="1" dirty="0">
                <a:solidFill>
                  <a:srgbClr val="00B0F0"/>
                </a:solidFill>
                <a:effectLst>
                  <a:outerShdw blurRad="38100" dist="38100" dir="2700000" algn="tl">
                    <a:srgbClr val="000000">
                      <a:alpha val="43137"/>
                    </a:srgbClr>
                  </a:outerShdw>
                </a:effectLst>
              </a:rPr>
              <a:t>– </a:t>
            </a:r>
            <a:r>
              <a:rPr lang="en-GB" sz="3000" b="1" dirty="0">
                <a:solidFill>
                  <a:srgbClr val="FFFF00"/>
                </a:solidFill>
                <a:effectLst>
                  <a:outerShdw blurRad="38100" dist="38100" dir="2700000" algn="tl">
                    <a:srgbClr val="000000">
                      <a:alpha val="43137"/>
                    </a:srgbClr>
                  </a:outerShdw>
                </a:effectLst>
              </a:rPr>
              <a:t>Hebrews 9: 14, 26 (…offered Himself without spot to God) (…to put away sin by the sacrifice of Himself), Ephesians 5: 2 (…given Himself for us, as an offering and a sacrifice – to God)</a:t>
            </a:r>
          </a:p>
          <a:p>
            <a:pPr algn="ctr"/>
            <a:endParaRPr lang="en-GB" sz="3200" b="1" dirty="0">
              <a:solidFill>
                <a:srgbClr val="FFFF00"/>
              </a:solidFill>
              <a:effectLst>
                <a:outerShdw blurRad="38100" dist="38100" dir="2700000" algn="tl">
                  <a:srgbClr val="000000">
                    <a:alpha val="43137"/>
                  </a:srgbClr>
                </a:outerShdw>
              </a:effectLst>
            </a:endParaRPr>
          </a:p>
          <a:p>
            <a:pPr algn="ctr"/>
            <a:endParaRPr lang="en-GB" b="1" dirty="0">
              <a:solidFill>
                <a:srgbClr val="FFFF00"/>
              </a:solidFill>
              <a:effectLst>
                <a:outerShdw blurRad="38100" dist="38100" dir="2700000" algn="tl">
                  <a:srgbClr val="000000">
                    <a:alpha val="43137"/>
                  </a:srgbClr>
                </a:outerShdw>
              </a:effectLst>
            </a:endParaRPr>
          </a:p>
          <a:p>
            <a:pPr algn="ctr"/>
            <a:r>
              <a:rPr lang="en-GB" sz="3000" b="1" dirty="0">
                <a:solidFill>
                  <a:schemeClr val="tx2">
                    <a:lumMod val="90000"/>
                  </a:schemeClr>
                </a:solidFill>
                <a:effectLst>
                  <a:outerShdw blurRad="38100" dist="38100" dir="2700000" algn="tl">
                    <a:srgbClr val="000000">
                      <a:alpha val="43137"/>
                    </a:srgbClr>
                  </a:outerShdw>
                </a:effectLst>
              </a:rPr>
              <a:t>More than enough – </a:t>
            </a:r>
            <a:r>
              <a:rPr lang="en-GB" sz="3000" b="1" dirty="0">
                <a:solidFill>
                  <a:srgbClr val="FFFF00"/>
                </a:solidFill>
                <a:effectLst>
                  <a:outerShdw blurRad="38100" dist="38100" dir="2700000" algn="tl">
                    <a:srgbClr val="000000">
                      <a:alpha val="43137"/>
                    </a:srgbClr>
                  </a:outerShdw>
                </a:effectLst>
              </a:rPr>
              <a:t>1 John 1: 7 (…cleanses us from </a:t>
            </a:r>
            <a:r>
              <a:rPr lang="en-GB" sz="3000" b="1" u="sng" dirty="0">
                <a:solidFill>
                  <a:srgbClr val="FFFF00"/>
                </a:solidFill>
                <a:effectLst>
                  <a:outerShdw blurRad="38100" dist="38100" dir="2700000" algn="tl">
                    <a:srgbClr val="000000">
                      <a:alpha val="43137"/>
                    </a:srgbClr>
                  </a:outerShdw>
                </a:effectLst>
              </a:rPr>
              <a:t>all</a:t>
            </a:r>
            <a:r>
              <a:rPr lang="en-GB" sz="3000" b="1" dirty="0">
                <a:solidFill>
                  <a:srgbClr val="FFFF00"/>
                </a:solidFill>
                <a:effectLst>
                  <a:outerShdw blurRad="38100" dist="38100" dir="2700000" algn="tl">
                    <a:srgbClr val="000000">
                      <a:alpha val="43137"/>
                    </a:srgbClr>
                  </a:outerShdw>
                </a:effectLst>
              </a:rPr>
              <a:t> sin)</a:t>
            </a:r>
          </a:p>
        </p:txBody>
      </p:sp>
      <p:sp>
        <p:nvSpPr>
          <p:cNvPr id="3" name="TextBox 2">
            <a:extLst>
              <a:ext uri="{FF2B5EF4-FFF2-40B4-BE49-F238E27FC236}">
                <a16:creationId xmlns:a16="http://schemas.microsoft.com/office/drawing/2014/main" id="{41BBD83A-76A1-1BAF-D9DE-7B6B0541D356}"/>
              </a:ext>
            </a:extLst>
          </p:cNvPr>
          <p:cNvSpPr txBox="1"/>
          <p:nvPr/>
        </p:nvSpPr>
        <p:spPr>
          <a:xfrm>
            <a:off x="11310330" y="5984721"/>
            <a:ext cx="537375" cy="338554"/>
          </a:xfrm>
          <a:prstGeom prst="rect">
            <a:avLst/>
          </a:prstGeom>
          <a:solidFill>
            <a:srgbClr val="FF0000"/>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14</a:t>
            </a:r>
          </a:p>
        </p:txBody>
      </p:sp>
      <p:sp>
        <p:nvSpPr>
          <p:cNvPr id="4" name="TextBox 3">
            <a:extLst>
              <a:ext uri="{FF2B5EF4-FFF2-40B4-BE49-F238E27FC236}">
                <a16:creationId xmlns:a16="http://schemas.microsoft.com/office/drawing/2014/main" id="{ABD31ECC-D3E9-40B3-5AAC-2C190CA0FC5D}"/>
              </a:ext>
            </a:extLst>
          </p:cNvPr>
          <p:cNvSpPr txBox="1"/>
          <p:nvPr/>
        </p:nvSpPr>
        <p:spPr>
          <a:xfrm>
            <a:off x="3855720" y="-697162"/>
            <a:ext cx="2423159" cy="7725192"/>
          </a:xfrm>
          <a:prstGeom prst="rect">
            <a:avLst/>
          </a:prstGeom>
          <a:noFill/>
        </p:spPr>
        <p:txBody>
          <a:bodyPr wrap="square">
            <a:spAutoFit/>
          </a:bodyPr>
          <a:lstStyle/>
          <a:p>
            <a:pPr fontAlgn="auto">
              <a:spcBef>
                <a:spcPts val="0"/>
              </a:spcBef>
              <a:spcAft>
                <a:spcPts val="0"/>
              </a:spcAft>
              <a:defRPr/>
            </a:pPr>
            <a:r>
              <a:rPr lang="en-GB" sz="49600" b="1" dirty="0">
                <a:solidFill>
                  <a:srgbClr val="C00000"/>
                </a:solidFill>
                <a:effectLst>
                  <a:outerShdw blurRad="38100" dist="38100" dir="2700000" algn="tl">
                    <a:srgbClr val="000000">
                      <a:alpha val="43137"/>
                    </a:srgbClr>
                  </a:outerShdw>
                </a:effectLst>
                <a:latin typeface="Arial Black"/>
                <a:cs typeface="+mn-cs"/>
                <a:sym typeface="Wingdings"/>
              </a:rPr>
              <a:t>†</a:t>
            </a:r>
            <a:endParaRPr lang="en-GB" sz="49600" b="1" dirty="0">
              <a:solidFill>
                <a:srgbClr val="C00000"/>
              </a:solidFill>
              <a:effectLst>
                <a:outerShdw blurRad="38100" dist="38100" dir="2700000" algn="tl">
                  <a:srgbClr val="000000">
                    <a:alpha val="43137"/>
                  </a:srgbClr>
                </a:outerShdw>
              </a:effectLst>
              <a:cs typeface="+mn-cs"/>
            </a:endParaRPr>
          </a:p>
        </p:txBody>
      </p:sp>
    </p:spTree>
    <p:extLst>
      <p:ext uri="{BB962C8B-B14F-4D97-AF65-F5344CB8AC3E}">
        <p14:creationId xmlns:p14="http://schemas.microsoft.com/office/powerpoint/2010/main" val="1818556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3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left)">
                                      <p:cBhvr>
                                        <p:cTn id="12" dur="30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wipe(left)">
                                      <p:cBhvr>
                                        <p:cTn id="17" dur="3000"/>
                                        <p:tgtEl>
                                          <p:spTgt spid="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E78AE9-32D3-4972-802A-F25D7B8F30AE}"/>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49" t="31773" r="26531" b="21645"/>
          <a:stretch/>
        </p:blipFill>
        <p:spPr bwMode="auto">
          <a:xfrm>
            <a:off x="4797792" y="2789661"/>
            <a:ext cx="762000" cy="449580"/>
          </a:xfrm>
          <a:prstGeom prst="rect">
            <a:avLst/>
          </a:prstGeom>
          <a:noFill/>
          <a:ln>
            <a:noFill/>
          </a:ln>
        </p:spPr>
      </p:pic>
      <p:pic>
        <p:nvPicPr>
          <p:cNvPr id="3" name="Picture 2">
            <a:extLst>
              <a:ext uri="{FF2B5EF4-FFF2-40B4-BE49-F238E27FC236}">
                <a16:creationId xmlns:a16="http://schemas.microsoft.com/office/drawing/2014/main" id="{2BDE1429-90B4-4AAC-AE40-5A19265BF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793"/>
            <a:ext cx="12324348" cy="6864793"/>
          </a:xfrm>
          <a:prstGeom prst="rect">
            <a:avLst/>
          </a:prstGeom>
          <a:ln w="3175">
            <a:solidFill>
              <a:schemeClr val="tx1"/>
            </a:solidFill>
          </a:ln>
        </p:spPr>
      </p:pic>
      <p:pic>
        <p:nvPicPr>
          <p:cNvPr id="7" name="Picture 6">
            <a:extLst>
              <a:ext uri="{FF2B5EF4-FFF2-40B4-BE49-F238E27FC236}">
                <a16:creationId xmlns:a16="http://schemas.microsoft.com/office/drawing/2014/main" id="{7B0EDB44-5DC4-4277-BA9E-23E9E8130A2E}"/>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49" t="31773" r="26531" b="21645"/>
          <a:stretch/>
        </p:blipFill>
        <p:spPr bwMode="auto">
          <a:xfrm>
            <a:off x="6748512" y="2824249"/>
            <a:ext cx="566688" cy="406631"/>
          </a:xfrm>
          <a:prstGeom prst="rect">
            <a:avLst/>
          </a:prstGeom>
          <a:noFill/>
          <a:ln>
            <a:noFill/>
          </a:ln>
        </p:spPr>
      </p:pic>
      <p:sp>
        <p:nvSpPr>
          <p:cNvPr id="2" name="TextBox 1">
            <a:extLst>
              <a:ext uri="{FF2B5EF4-FFF2-40B4-BE49-F238E27FC236}">
                <a16:creationId xmlns:a16="http://schemas.microsoft.com/office/drawing/2014/main" id="{2607CBA7-4D9A-53FD-8F01-6F76A192E895}"/>
              </a:ext>
            </a:extLst>
          </p:cNvPr>
          <p:cNvSpPr txBox="1"/>
          <p:nvPr/>
        </p:nvSpPr>
        <p:spPr>
          <a:xfrm>
            <a:off x="10715679" y="5567411"/>
            <a:ext cx="358775" cy="338137"/>
          </a:xfrm>
          <a:prstGeom prst="rect">
            <a:avLst/>
          </a:prstGeom>
          <a:solidFill>
            <a:srgbClr val="FF0000"/>
          </a:solid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2</a:t>
            </a:r>
          </a:p>
        </p:txBody>
      </p:sp>
      <p:sp>
        <p:nvSpPr>
          <p:cNvPr id="4" name="TextBox 3">
            <a:extLst>
              <a:ext uri="{FF2B5EF4-FFF2-40B4-BE49-F238E27FC236}">
                <a16:creationId xmlns:a16="http://schemas.microsoft.com/office/drawing/2014/main" id="{AE7ADDA0-130B-2327-84CE-C94287632616}"/>
              </a:ext>
            </a:extLst>
          </p:cNvPr>
          <p:cNvSpPr txBox="1"/>
          <p:nvPr/>
        </p:nvSpPr>
        <p:spPr>
          <a:xfrm>
            <a:off x="-143219" y="1071718"/>
            <a:ext cx="12335219" cy="7534691"/>
          </a:xfrm>
          <a:prstGeom prst="rect">
            <a:avLst/>
          </a:prstGeom>
          <a:noFill/>
        </p:spPr>
        <p:txBody>
          <a:bodyPr wrap="square">
            <a:spAutoFit/>
          </a:bodyPr>
          <a:lstStyle/>
          <a:p>
            <a:pPr marL="0" marR="0" indent="0" algn="ctr">
              <a:lnSpc>
                <a:spcPct val="119000"/>
              </a:lnSpc>
              <a:spcBef>
                <a:spcPts val="0"/>
              </a:spcBef>
              <a:spcAft>
                <a:spcPts val="600"/>
              </a:spcAft>
            </a:pPr>
            <a:r>
              <a:rPr lang="en-US" sz="8800" b="1" kern="1400" dirty="0">
                <a:ln w="10160" cap="flat" cmpd="sng">
                  <a:solidFill>
                    <a:srgbClr val="FF0000"/>
                  </a:solidFill>
                  <a:prstDash val="solid"/>
                  <a:round/>
                </a:ln>
                <a:solidFill>
                  <a:srgbClr val="FEFEFE"/>
                </a:solidFill>
                <a:effectLst>
                  <a:glow rad="228600">
                    <a:srgbClr val="ED7D31">
                      <a:alpha val="60000"/>
                    </a:srgbClr>
                  </a:glow>
                  <a:outerShdw blurRad="38100" dist="22860" dir="5400000" algn="tl">
                    <a:srgbClr val="010101">
                      <a:alpha val="30000"/>
                    </a:srgbClr>
                  </a:outerShdw>
                </a:effectLst>
                <a:latin typeface="Arial" panose="020B0604020202020204" pitchFamily="34" charset="0"/>
              </a:rPr>
              <a:t>THE TABERNACLE </a:t>
            </a:r>
          </a:p>
          <a:p>
            <a:pPr marL="0" marR="0" indent="0" algn="ctr">
              <a:lnSpc>
                <a:spcPct val="119000"/>
              </a:lnSpc>
              <a:spcBef>
                <a:spcPts val="0"/>
              </a:spcBef>
              <a:spcAft>
                <a:spcPts val="600"/>
              </a:spcAft>
            </a:pPr>
            <a:r>
              <a:rPr lang="en-US" sz="8800" b="1" kern="1400" dirty="0">
                <a:ln w="10160" cap="flat" cmpd="sng">
                  <a:solidFill>
                    <a:srgbClr val="FF0000"/>
                  </a:solidFill>
                  <a:prstDash val="solid"/>
                  <a:round/>
                </a:ln>
                <a:solidFill>
                  <a:srgbClr val="FEFEFE"/>
                </a:solidFill>
                <a:effectLst>
                  <a:glow rad="228600">
                    <a:srgbClr val="ED7D31">
                      <a:alpha val="60000"/>
                    </a:srgbClr>
                  </a:glow>
                  <a:outerShdw blurRad="38100" dist="22860" dir="5400000" algn="tl">
                    <a:srgbClr val="010101">
                      <a:alpha val="30000"/>
                    </a:srgbClr>
                  </a:outerShdw>
                </a:effectLst>
                <a:latin typeface="Arial" panose="020B0604020202020204" pitchFamily="34" charset="0"/>
              </a:rPr>
              <a:t>Part 2 </a:t>
            </a:r>
          </a:p>
          <a:p>
            <a:pPr marL="0" marR="0" indent="0" algn="ctr">
              <a:lnSpc>
                <a:spcPct val="119000"/>
              </a:lnSpc>
              <a:spcBef>
                <a:spcPts val="0"/>
              </a:spcBef>
              <a:spcAft>
                <a:spcPts val="600"/>
              </a:spcAft>
            </a:pPr>
            <a:r>
              <a:rPr lang="en-US" sz="8800" b="1" kern="1400" dirty="0">
                <a:ln w="10160" cap="flat" cmpd="sng">
                  <a:solidFill>
                    <a:srgbClr val="FF0000"/>
                  </a:solidFill>
                  <a:prstDash val="solid"/>
                  <a:round/>
                </a:ln>
                <a:solidFill>
                  <a:srgbClr val="FEFEFE"/>
                </a:solidFill>
                <a:effectLst>
                  <a:glow rad="228600">
                    <a:srgbClr val="ED7D31">
                      <a:alpha val="60000"/>
                    </a:srgbClr>
                  </a:glow>
                  <a:outerShdw blurRad="38100" dist="22860" dir="5400000" algn="tl">
                    <a:srgbClr val="010101">
                      <a:alpha val="30000"/>
                    </a:srgbClr>
                  </a:outerShdw>
                </a:effectLst>
                <a:latin typeface="Arial" panose="020B0604020202020204" pitchFamily="34" charset="0"/>
              </a:rPr>
              <a:t>God’s Plans</a:t>
            </a:r>
          </a:p>
          <a:p>
            <a:pPr marL="0" marR="0" indent="0" algn="ctr">
              <a:lnSpc>
                <a:spcPct val="119000"/>
              </a:lnSpc>
              <a:spcBef>
                <a:spcPts val="0"/>
              </a:spcBef>
              <a:spcAft>
                <a:spcPts val="600"/>
              </a:spcAft>
            </a:pPr>
            <a:endParaRPr lang="en-US" sz="4400" b="1" kern="1400" dirty="0">
              <a:ln w="10160" cap="flat" cmpd="sng">
                <a:solidFill>
                  <a:srgbClr val="FF0000"/>
                </a:solidFill>
                <a:prstDash val="solid"/>
                <a:round/>
              </a:ln>
              <a:solidFill>
                <a:srgbClr val="FEFEFE"/>
              </a:solidFill>
              <a:effectLst>
                <a:glow rad="228600">
                  <a:srgbClr val="ED7D31">
                    <a:alpha val="60000"/>
                  </a:srgbClr>
                </a:glow>
                <a:outerShdw blurRad="38100" dist="22860" dir="5400000" algn="tl">
                  <a:srgbClr val="010101">
                    <a:alpha val="30000"/>
                  </a:srgbClr>
                </a:outerShdw>
              </a:effectLst>
              <a:latin typeface="Arial" panose="020B0604020202020204" pitchFamily="34" charset="0"/>
            </a:endParaRPr>
          </a:p>
          <a:p>
            <a:pPr marL="0" marR="0" indent="0" algn="ctr">
              <a:lnSpc>
                <a:spcPct val="119000"/>
              </a:lnSpc>
              <a:spcBef>
                <a:spcPts val="0"/>
              </a:spcBef>
              <a:spcAft>
                <a:spcPts val="600"/>
              </a:spcAft>
            </a:pPr>
            <a:endParaRPr lang="en-US" sz="4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40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2147494471"/>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E11C34-2B46-AE88-9F37-6902AF893105}"/>
              </a:ext>
            </a:extLst>
          </p:cNvPr>
          <p:cNvSpPr txBox="1"/>
          <p:nvPr/>
        </p:nvSpPr>
        <p:spPr>
          <a:xfrm>
            <a:off x="1060664" y="18411"/>
            <a:ext cx="10104120" cy="954107"/>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Purpose of the Tabernacle</a:t>
            </a:r>
          </a:p>
          <a:p>
            <a:pPr algn="ct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Verse: Exodus 25: 8</a:t>
            </a:r>
          </a:p>
        </p:txBody>
      </p:sp>
      <p:sp>
        <p:nvSpPr>
          <p:cNvPr id="3" name="TextBox 2">
            <a:extLst>
              <a:ext uri="{FF2B5EF4-FFF2-40B4-BE49-F238E27FC236}">
                <a16:creationId xmlns:a16="http://schemas.microsoft.com/office/drawing/2014/main" id="{46118CB6-3226-5EDD-D584-091FD11D4F63}"/>
              </a:ext>
            </a:extLst>
          </p:cNvPr>
          <p:cNvSpPr txBox="1"/>
          <p:nvPr/>
        </p:nvSpPr>
        <p:spPr>
          <a:xfrm>
            <a:off x="350520" y="891918"/>
            <a:ext cx="11490960" cy="1815882"/>
          </a:xfrm>
          <a:prstGeom prst="rect">
            <a:avLst/>
          </a:prstGeom>
          <a:noFill/>
        </p:spPr>
        <p:txBody>
          <a:bodyPr wrap="square" rtlCol="0">
            <a:spAutoFit/>
          </a:bodyPr>
          <a:lstStyle/>
          <a:p>
            <a:pPr algn="ctr"/>
            <a:r>
              <a:rPr lang="en-GB"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Tabernacle was to be a special Tent that could be dismantled and transported from place to place. It signified God’s presence with His people; a place where God is worshipped and where sacrifices are made. </a:t>
            </a:r>
          </a:p>
        </p:txBody>
      </p:sp>
      <p:sp>
        <p:nvSpPr>
          <p:cNvPr id="4" name="TextBox 3">
            <a:extLst>
              <a:ext uri="{FF2B5EF4-FFF2-40B4-BE49-F238E27FC236}">
                <a16:creationId xmlns:a16="http://schemas.microsoft.com/office/drawing/2014/main" id="{EC4A6DB6-7B53-414D-AB23-F9A401F5E2FF}"/>
              </a:ext>
            </a:extLst>
          </p:cNvPr>
          <p:cNvSpPr txBox="1"/>
          <p:nvPr/>
        </p:nvSpPr>
        <p:spPr>
          <a:xfrm>
            <a:off x="0" y="2719677"/>
            <a:ext cx="12192000" cy="954107"/>
          </a:xfrm>
          <a:prstGeom prst="rect">
            <a:avLst/>
          </a:prstGeom>
          <a:noFill/>
        </p:spPr>
        <p:txBody>
          <a:bodyPr wrap="square" rtlCol="0">
            <a:spAutoFit/>
          </a:bodyPr>
          <a:lstStyle/>
          <a:p>
            <a:pPr algn="ctr"/>
            <a:r>
              <a:rPr lang="en-GB"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Most of the details regarding the building and use of the Tabernacle are found in the Books of Exodus, Leviticus and Numbers. </a:t>
            </a:r>
          </a:p>
        </p:txBody>
      </p:sp>
      <p:sp>
        <p:nvSpPr>
          <p:cNvPr id="5" name="Arrow: Right 4">
            <a:extLst>
              <a:ext uri="{FF2B5EF4-FFF2-40B4-BE49-F238E27FC236}">
                <a16:creationId xmlns:a16="http://schemas.microsoft.com/office/drawing/2014/main" id="{3540190E-D9CB-E459-D90F-EBCCFB830B41}"/>
              </a:ext>
            </a:extLst>
          </p:cNvPr>
          <p:cNvSpPr/>
          <p:nvPr/>
        </p:nvSpPr>
        <p:spPr>
          <a:xfrm>
            <a:off x="13636" y="3701158"/>
            <a:ext cx="3063240" cy="88608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C00000"/>
                </a:solidFill>
                <a:effectLst>
                  <a:outerShdw blurRad="38100" dist="38100" dir="2700000" algn="tl">
                    <a:srgbClr val="000000">
                      <a:alpha val="43137"/>
                    </a:srgbClr>
                  </a:outerShdw>
                </a:effectLst>
              </a:rPr>
              <a:t>EXODUS</a:t>
            </a:r>
          </a:p>
        </p:txBody>
      </p:sp>
      <p:sp>
        <p:nvSpPr>
          <p:cNvPr id="6" name="Arrow: Right 5">
            <a:extLst>
              <a:ext uri="{FF2B5EF4-FFF2-40B4-BE49-F238E27FC236}">
                <a16:creationId xmlns:a16="http://schemas.microsoft.com/office/drawing/2014/main" id="{6F7B51D4-A542-E3BC-55A4-9A55A5F55A73}"/>
              </a:ext>
            </a:extLst>
          </p:cNvPr>
          <p:cNvSpPr/>
          <p:nvPr/>
        </p:nvSpPr>
        <p:spPr>
          <a:xfrm>
            <a:off x="-14438" y="4800600"/>
            <a:ext cx="3063240" cy="88608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lumMod val="50000"/>
                  </a:schemeClr>
                </a:solidFill>
                <a:effectLst>
                  <a:outerShdw blurRad="38100" dist="38100" dir="2700000" algn="tl">
                    <a:srgbClr val="000000">
                      <a:alpha val="43137"/>
                    </a:srgbClr>
                  </a:outerShdw>
                </a:effectLst>
              </a:rPr>
              <a:t>LEVITICUS</a:t>
            </a:r>
          </a:p>
        </p:txBody>
      </p:sp>
      <p:sp>
        <p:nvSpPr>
          <p:cNvPr id="7" name="Arrow: Right 6">
            <a:extLst>
              <a:ext uri="{FF2B5EF4-FFF2-40B4-BE49-F238E27FC236}">
                <a16:creationId xmlns:a16="http://schemas.microsoft.com/office/drawing/2014/main" id="{EC366BFB-5A20-04E1-7331-B600930FE36B}"/>
              </a:ext>
            </a:extLst>
          </p:cNvPr>
          <p:cNvSpPr/>
          <p:nvPr/>
        </p:nvSpPr>
        <p:spPr>
          <a:xfrm>
            <a:off x="13636" y="5793362"/>
            <a:ext cx="3017520" cy="88608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effectLst>
                  <a:outerShdw blurRad="38100" dist="38100" dir="2700000" algn="tl">
                    <a:srgbClr val="000000">
                      <a:alpha val="43137"/>
                    </a:srgbClr>
                  </a:outerShdw>
                </a:effectLst>
              </a:rPr>
              <a:t>NUMBERS</a:t>
            </a:r>
          </a:p>
        </p:txBody>
      </p:sp>
      <p:sp>
        <p:nvSpPr>
          <p:cNvPr id="8" name="Rectangle: Rounded Corners 7">
            <a:extLst>
              <a:ext uri="{FF2B5EF4-FFF2-40B4-BE49-F238E27FC236}">
                <a16:creationId xmlns:a16="http://schemas.microsoft.com/office/drawing/2014/main" id="{AE327C58-A7C7-AAA8-84E2-AD580C59A4C6}"/>
              </a:ext>
            </a:extLst>
          </p:cNvPr>
          <p:cNvSpPr/>
          <p:nvPr/>
        </p:nvSpPr>
        <p:spPr>
          <a:xfrm>
            <a:off x="3347072" y="5848478"/>
            <a:ext cx="8549640" cy="8226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effectLst>
                  <a:outerShdw blurRad="38100" dist="38100" dir="2700000" algn="tl">
                    <a:srgbClr val="000000">
                      <a:alpha val="43137"/>
                    </a:srgbClr>
                  </a:outerShdw>
                </a:effectLst>
              </a:rPr>
              <a:t>Instructions for the journey through the desert with the Tabernacle</a:t>
            </a:r>
          </a:p>
        </p:txBody>
      </p:sp>
      <p:sp>
        <p:nvSpPr>
          <p:cNvPr id="9" name="Rectangle: Rounded Corners 8">
            <a:extLst>
              <a:ext uri="{FF2B5EF4-FFF2-40B4-BE49-F238E27FC236}">
                <a16:creationId xmlns:a16="http://schemas.microsoft.com/office/drawing/2014/main" id="{A99DBF03-A64E-F05D-DD15-2A97EFC0C110}"/>
              </a:ext>
            </a:extLst>
          </p:cNvPr>
          <p:cNvSpPr/>
          <p:nvPr/>
        </p:nvSpPr>
        <p:spPr>
          <a:xfrm>
            <a:off x="3291840" y="4835851"/>
            <a:ext cx="8572500" cy="88023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lumMod val="50000"/>
                  </a:schemeClr>
                </a:solidFill>
                <a:effectLst>
                  <a:outerShdw blurRad="38100" dist="38100" dir="2700000" algn="tl">
                    <a:srgbClr val="000000">
                      <a:alpha val="43137"/>
                    </a:srgbClr>
                  </a:outerShdw>
                </a:effectLst>
              </a:rPr>
              <a:t>Instructions about the Tabernacle, sacrifices, worship and daily living</a:t>
            </a:r>
          </a:p>
        </p:txBody>
      </p:sp>
      <p:sp>
        <p:nvSpPr>
          <p:cNvPr id="10" name="Rectangle: Rounded Corners 9">
            <a:extLst>
              <a:ext uri="{FF2B5EF4-FFF2-40B4-BE49-F238E27FC236}">
                <a16:creationId xmlns:a16="http://schemas.microsoft.com/office/drawing/2014/main" id="{C03D1B2B-33A3-48BC-FC06-42C879FCA542}"/>
              </a:ext>
            </a:extLst>
          </p:cNvPr>
          <p:cNvSpPr/>
          <p:nvPr/>
        </p:nvSpPr>
        <p:spPr>
          <a:xfrm>
            <a:off x="3291840" y="3799373"/>
            <a:ext cx="8549640" cy="8708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C00000"/>
                </a:solidFill>
                <a:effectLst>
                  <a:outerShdw blurRad="38100" dist="38100" dir="2700000" algn="tl">
                    <a:srgbClr val="000000">
                      <a:alpha val="43137"/>
                    </a:srgbClr>
                  </a:outerShdw>
                </a:effectLst>
              </a:rPr>
              <a:t>The Exodus from Egypt; the building of the Tabernacle</a:t>
            </a:r>
          </a:p>
        </p:txBody>
      </p:sp>
      <p:sp>
        <p:nvSpPr>
          <p:cNvPr id="11" name="TextBox 10">
            <a:extLst>
              <a:ext uri="{FF2B5EF4-FFF2-40B4-BE49-F238E27FC236}">
                <a16:creationId xmlns:a16="http://schemas.microsoft.com/office/drawing/2014/main" id="{6CBAEB8C-F469-8BC1-A966-6FD095F62DD4}"/>
              </a:ext>
            </a:extLst>
          </p:cNvPr>
          <p:cNvSpPr txBox="1"/>
          <p:nvPr/>
        </p:nvSpPr>
        <p:spPr>
          <a:xfrm>
            <a:off x="11339311" y="248028"/>
            <a:ext cx="382790" cy="338554"/>
          </a:xfrm>
          <a:prstGeom prst="rect">
            <a:avLst/>
          </a:prstGeom>
          <a:solidFill>
            <a:srgbClr val="FF0000"/>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3</a:t>
            </a:r>
          </a:p>
        </p:txBody>
      </p:sp>
    </p:spTree>
    <p:extLst>
      <p:ext uri="{BB962C8B-B14F-4D97-AF65-F5344CB8AC3E}">
        <p14:creationId xmlns:p14="http://schemas.microsoft.com/office/powerpoint/2010/main" val="296259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500" fill="hold"/>
                                        <p:tgtEl>
                                          <p:spTgt spid="5"/>
                                        </p:tgtEl>
                                        <p:attrNameLst>
                                          <p:attrName>ppt_x</p:attrName>
                                        </p:attrNameLst>
                                      </p:cBhvr>
                                      <p:tavLst>
                                        <p:tav tm="0">
                                          <p:val>
                                            <p:strVal val="0-#ppt_w/2"/>
                                          </p:val>
                                        </p:tav>
                                        <p:tav tm="100000">
                                          <p:val>
                                            <p:strVal val="#ppt_x"/>
                                          </p:val>
                                        </p:tav>
                                      </p:tavLst>
                                    </p:anim>
                                    <p:anim calcmode="lin" valueType="num">
                                      <p:cBhvr additive="base">
                                        <p:cTn id="18" dur="1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2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0-#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2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500" fill="hold"/>
                                        <p:tgtEl>
                                          <p:spTgt spid="7"/>
                                        </p:tgtEl>
                                        <p:attrNameLst>
                                          <p:attrName>ppt_x</p:attrName>
                                        </p:attrNameLst>
                                      </p:cBhvr>
                                      <p:tavLst>
                                        <p:tav tm="0">
                                          <p:val>
                                            <p:strVal val="0-#ppt_w/2"/>
                                          </p:val>
                                        </p:tav>
                                        <p:tav tm="100000">
                                          <p:val>
                                            <p:strVal val="#ppt_x"/>
                                          </p:val>
                                        </p:tav>
                                      </p:tavLst>
                                    </p:anim>
                                    <p:anim calcmode="lin" valueType="num">
                                      <p:cBhvr additive="base">
                                        <p:cTn id="38" dur="1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F45B28-69CC-BB74-33FE-4B36A8A197A3}"/>
              </a:ext>
            </a:extLst>
          </p:cNvPr>
          <p:cNvSpPr txBox="1"/>
          <p:nvPr/>
        </p:nvSpPr>
        <p:spPr>
          <a:xfrm>
            <a:off x="0" y="0"/>
            <a:ext cx="12192000" cy="584775"/>
          </a:xfrm>
          <a:prstGeom prst="rect">
            <a:avLst/>
          </a:prstGeom>
          <a:noFill/>
        </p:spPr>
        <p:txBody>
          <a:bodyPr wrap="square" rtlCol="0">
            <a:spAutoFit/>
          </a:bodyPr>
          <a:lstStyle/>
          <a:p>
            <a:pPr algn="ctr"/>
            <a:r>
              <a:rPr lang="en-GB" sz="3200" b="1" dirty="0">
                <a:solidFill>
                  <a:srgbClr val="FFFF00"/>
                </a:solidFill>
                <a:effectLst>
                  <a:outerShdw blurRad="38100" dist="38100" dir="2700000" algn="tl">
                    <a:srgbClr val="000000">
                      <a:alpha val="43137"/>
                    </a:srgbClr>
                  </a:outerShdw>
                </a:effectLst>
              </a:rPr>
              <a:t>Mount Sinai</a:t>
            </a:r>
          </a:p>
        </p:txBody>
      </p:sp>
      <p:sp>
        <p:nvSpPr>
          <p:cNvPr id="3" name="TextBox 2">
            <a:extLst>
              <a:ext uri="{FF2B5EF4-FFF2-40B4-BE49-F238E27FC236}">
                <a16:creationId xmlns:a16="http://schemas.microsoft.com/office/drawing/2014/main" id="{CED5FD6D-4A81-3EF2-65D6-CE5A7A67D26A}"/>
              </a:ext>
            </a:extLst>
          </p:cNvPr>
          <p:cNvSpPr txBox="1"/>
          <p:nvPr/>
        </p:nvSpPr>
        <p:spPr>
          <a:xfrm>
            <a:off x="0" y="606212"/>
            <a:ext cx="12192000" cy="523220"/>
          </a:xfrm>
          <a:prstGeom prst="rect">
            <a:avLst/>
          </a:prstGeom>
          <a:noFill/>
        </p:spPr>
        <p:txBody>
          <a:bodyPr wrap="square" rtlCol="0">
            <a:spAutoFit/>
          </a:bodyPr>
          <a:lstStyle/>
          <a:p>
            <a:pPr algn="ctr"/>
            <a:r>
              <a:rPr lang="en-GB" sz="2800" b="1" dirty="0">
                <a:solidFill>
                  <a:srgbClr val="FF7C80"/>
                </a:solidFill>
                <a:effectLst>
                  <a:outerShdw blurRad="38100" dist="38100" dir="2700000" algn="tl">
                    <a:srgbClr val="000000">
                      <a:alpha val="43137"/>
                    </a:srgbClr>
                  </a:outerShdw>
                </a:effectLst>
              </a:rPr>
              <a:t>God gave Moses the Ten Commandments (Exodus 20) </a:t>
            </a:r>
          </a:p>
        </p:txBody>
      </p:sp>
      <p:pic>
        <p:nvPicPr>
          <p:cNvPr id="4" name="Picture 3" descr="Graphical user interface, application, map&#10;&#10;Description automatically generated">
            <a:extLst>
              <a:ext uri="{FF2B5EF4-FFF2-40B4-BE49-F238E27FC236}">
                <a16:creationId xmlns:a16="http://schemas.microsoft.com/office/drawing/2014/main" id="{967E0386-FC6E-9FC3-F535-C1AE44796DD0}"/>
              </a:ext>
            </a:extLst>
          </p:cNvPr>
          <p:cNvPicPr/>
          <p:nvPr/>
        </p:nvPicPr>
        <p:blipFill rotWithShape="1">
          <a:blip r:embed="rId3"/>
          <a:srcRect l="32240" t="32696" r="28872" b="17668"/>
          <a:stretch/>
        </p:blipFill>
        <p:spPr bwMode="auto">
          <a:xfrm>
            <a:off x="3169914" y="1680093"/>
            <a:ext cx="5836919" cy="381000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C39EBBC-5ECB-122E-832A-4ED81C386DB4}"/>
              </a:ext>
            </a:extLst>
          </p:cNvPr>
          <p:cNvSpPr txBox="1"/>
          <p:nvPr/>
        </p:nvSpPr>
        <p:spPr>
          <a:xfrm>
            <a:off x="121920" y="1278139"/>
            <a:ext cx="2743199" cy="4708981"/>
          </a:xfrm>
          <a:prstGeom prst="rect">
            <a:avLst/>
          </a:prstGeom>
          <a:noFill/>
        </p:spPr>
        <p:txBody>
          <a:bodyPr wrap="square" rtlCol="0">
            <a:spAutoFit/>
          </a:bodyPr>
          <a:lstStyle/>
          <a:p>
            <a:pPr algn="ctr"/>
            <a:r>
              <a:rPr lang="en-GB" sz="2400" b="1" dirty="0">
                <a:effectLst>
                  <a:outerShdw blurRad="38100" dist="38100" dir="2700000" algn="tl">
                    <a:srgbClr val="000000">
                      <a:alpha val="43137"/>
                    </a:srgbClr>
                  </a:outerShdw>
                </a:effectLst>
              </a:rPr>
              <a:t>TABERNACLE</a:t>
            </a:r>
          </a:p>
          <a:p>
            <a:pPr algn="ctr"/>
            <a:r>
              <a:rPr lang="en-GB" sz="2400" b="1" dirty="0">
                <a:effectLst>
                  <a:outerShdw blurRad="38100" dist="38100" dir="2700000" algn="tl">
                    <a:srgbClr val="000000">
                      <a:alpha val="43137"/>
                    </a:srgbClr>
                  </a:outerShdw>
                </a:effectLst>
              </a:rPr>
              <a:t>PLANS GIVEN</a:t>
            </a:r>
          </a:p>
          <a:p>
            <a:pPr algn="ctr"/>
            <a:r>
              <a:rPr lang="en-GB" sz="2400" dirty="0"/>
              <a:t> </a:t>
            </a:r>
            <a:r>
              <a:rPr lang="en-GB" sz="2400" b="1" dirty="0">
                <a:solidFill>
                  <a:srgbClr val="FF7C80"/>
                </a:solidFill>
                <a:effectLst>
                  <a:outerShdw blurRad="38100" dist="38100" dir="2700000" algn="tl">
                    <a:srgbClr val="000000">
                      <a:alpha val="43137"/>
                    </a:srgbClr>
                  </a:outerShdw>
                </a:effectLst>
              </a:rPr>
              <a:t>“..according to the pattern which was shown you on the Mountain.”</a:t>
            </a:r>
          </a:p>
          <a:p>
            <a:pPr algn="ctr"/>
            <a:endParaRPr lang="en-GB" sz="1200" dirty="0"/>
          </a:p>
          <a:p>
            <a:pPr algn="ctr"/>
            <a:r>
              <a:rPr lang="en-GB" sz="2400" b="1" dirty="0">
                <a:effectLst>
                  <a:outerShdw blurRad="38100" dist="38100" dir="2700000" algn="tl">
                    <a:srgbClr val="000000">
                      <a:alpha val="43137"/>
                    </a:srgbClr>
                  </a:outerShdw>
                </a:effectLst>
              </a:rPr>
              <a:t>Exodus  </a:t>
            </a:r>
          </a:p>
          <a:p>
            <a:pPr algn="ctr"/>
            <a:r>
              <a:rPr lang="en-GB" sz="2400" b="1" dirty="0">
                <a:effectLst>
                  <a:outerShdw blurRad="38100" dist="38100" dir="2700000" algn="tl">
                    <a:srgbClr val="000000">
                      <a:alpha val="43137"/>
                    </a:srgbClr>
                  </a:outerShdw>
                </a:effectLst>
              </a:rPr>
              <a:t>25:9, 40; 26:30 Numbers 8: 4 </a:t>
            </a:r>
          </a:p>
          <a:p>
            <a:pPr algn="ctr"/>
            <a:r>
              <a:rPr lang="en-GB" sz="2400" b="1" dirty="0">
                <a:effectLst>
                  <a:outerShdw blurRad="38100" dist="38100" dir="2700000" algn="tl">
                    <a:srgbClr val="000000">
                      <a:alpha val="43137"/>
                    </a:srgbClr>
                  </a:outerShdw>
                </a:effectLst>
              </a:rPr>
              <a:t>Acts 7:44 </a:t>
            </a:r>
          </a:p>
          <a:p>
            <a:pPr algn="ctr"/>
            <a:r>
              <a:rPr lang="en-GB" sz="2400" b="1" dirty="0">
                <a:effectLst>
                  <a:outerShdw blurRad="38100" dist="38100" dir="2700000" algn="tl">
                    <a:srgbClr val="000000">
                      <a:alpha val="43137"/>
                    </a:srgbClr>
                  </a:outerShdw>
                </a:effectLst>
              </a:rPr>
              <a:t>Hebrews 8:5</a:t>
            </a:r>
            <a:r>
              <a:rPr lang="en-GB" sz="2400" dirty="0"/>
              <a:t> </a:t>
            </a:r>
          </a:p>
        </p:txBody>
      </p:sp>
      <p:sp>
        <p:nvSpPr>
          <p:cNvPr id="6" name="TextBox 5">
            <a:extLst>
              <a:ext uri="{FF2B5EF4-FFF2-40B4-BE49-F238E27FC236}">
                <a16:creationId xmlns:a16="http://schemas.microsoft.com/office/drawing/2014/main" id="{956D791E-40C5-D1E3-7E98-55FC5F4B1272}"/>
              </a:ext>
            </a:extLst>
          </p:cNvPr>
          <p:cNvSpPr txBox="1"/>
          <p:nvPr/>
        </p:nvSpPr>
        <p:spPr>
          <a:xfrm>
            <a:off x="9311640" y="1263069"/>
            <a:ext cx="2758440" cy="4524315"/>
          </a:xfrm>
          <a:prstGeom prst="rect">
            <a:avLst/>
          </a:prstGeom>
          <a:noFill/>
        </p:spPr>
        <p:txBody>
          <a:bodyPr wrap="square" rtlCol="0">
            <a:spAutoFit/>
          </a:bodyPr>
          <a:lstStyle/>
          <a:p>
            <a:pPr algn="ctr"/>
            <a:r>
              <a:rPr lang="en-GB" sz="2400" b="1" dirty="0">
                <a:effectLst>
                  <a:outerShdw blurRad="38100" dist="38100" dir="2700000" algn="tl">
                    <a:srgbClr val="000000">
                      <a:alpha val="43137"/>
                    </a:srgbClr>
                  </a:outerShdw>
                </a:effectLst>
              </a:rPr>
              <a:t>TABERNACLE</a:t>
            </a:r>
          </a:p>
          <a:p>
            <a:pPr algn="ctr"/>
            <a:r>
              <a:rPr lang="en-GB" sz="2400" b="1" dirty="0">
                <a:effectLst>
                  <a:outerShdw blurRad="38100" dist="38100" dir="2700000" algn="tl">
                    <a:srgbClr val="000000">
                      <a:alpha val="43137"/>
                    </a:srgbClr>
                  </a:outerShdw>
                </a:effectLst>
              </a:rPr>
              <a:t>PLANS FULFILLED</a:t>
            </a:r>
          </a:p>
          <a:p>
            <a:pPr algn="ctr"/>
            <a:r>
              <a:rPr lang="en-GB" sz="2400" b="1" dirty="0">
                <a:solidFill>
                  <a:srgbClr val="FF7C80"/>
                </a:solidFill>
                <a:effectLst>
                  <a:outerShdw blurRad="38100" dist="38100" dir="2700000" algn="tl">
                    <a:srgbClr val="000000">
                      <a:alpha val="43137"/>
                    </a:srgbClr>
                  </a:outerShdw>
                </a:effectLst>
              </a:rPr>
              <a:t>“As the LORD Commanded Moses”</a:t>
            </a:r>
          </a:p>
          <a:p>
            <a:pPr algn="ctr"/>
            <a:endParaRPr lang="en-GB" sz="2400" dirty="0"/>
          </a:p>
          <a:p>
            <a:pPr algn="ctr"/>
            <a:r>
              <a:rPr lang="en-GB" sz="2400" b="1" dirty="0">
                <a:effectLst>
                  <a:outerShdw blurRad="38100" dist="38100" dir="2700000" algn="tl">
                    <a:srgbClr val="000000">
                      <a:alpha val="43137"/>
                    </a:srgbClr>
                  </a:outerShdw>
                </a:effectLst>
              </a:rPr>
              <a:t>Exodus  </a:t>
            </a:r>
          </a:p>
          <a:p>
            <a:pPr algn="ctr"/>
            <a:r>
              <a:rPr lang="en-GB" sz="2400" b="1" dirty="0">
                <a:effectLst>
                  <a:outerShdw blurRad="38100" dist="38100" dir="2700000" algn="tl">
                    <a:srgbClr val="000000">
                      <a:alpha val="43137"/>
                    </a:srgbClr>
                  </a:outerShdw>
                </a:effectLst>
              </a:rPr>
              <a:t>chapters 35-40</a:t>
            </a:r>
          </a:p>
          <a:p>
            <a:pPr algn="ctr"/>
            <a:r>
              <a:rPr lang="en-GB" sz="2400" b="1" dirty="0">
                <a:effectLst>
                  <a:outerShdw blurRad="38100" dist="38100" dir="2700000" algn="tl">
                    <a:srgbClr val="000000">
                      <a:alpha val="43137"/>
                    </a:srgbClr>
                  </a:outerShdw>
                </a:effectLst>
              </a:rPr>
              <a:t>Leviticus  </a:t>
            </a:r>
          </a:p>
          <a:p>
            <a:pPr algn="ctr"/>
            <a:r>
              <a:rPr lang="en-GB" sz="2400" b="1" dirty="0">
                <a:effectLst>
                  <a:outerShdw blurRad="38100" dist="38100" dir="2700000" algn="tl">
                    <a:srgbClr val="000000">
                      <a:alpha val="43137"/>
                    </a:srgbClr>
                  </a:outerShdw>
                </a:effectLst>
              </a:rPr>
              <a:t>8: 36</a:t>
            </a:r>
          </a:p>
          <a:p>
            <a:pPr algn="ctr"/>
            <a:endParaRPr lang="en-GB" sz="2400" b="1" dirty="0">
              <a:solidFill>
                <a:srgbClr val="FF7C80"/>
              </a:solidFill>
              <a:effectLst>
                <a:outerShdw blurRad="38100" dist="38100" dir="2700000" algn="tl">
                  <a:srgbClr val="000000">
                    <a:alpha val="43137"/>
                  </a:srgbClr>
                </a:outerShdw>
              </a:effectLst>
            </a:endParaRPr>
          </a:p>
        </p:txBody>
      </p:sp>
      <p:sp>
        <p:nvSpPr>
          <p:cNvPr id="8" name="Oval 7">
            <a:extLst>
              <a:ext uri="{FF2B5EF4-FFF2-40B4-BE49-F238E27FC236}">
                <a16:creationId xmlns:a16="http://schemas.microsoft.com/office/drawing/2014/main" id="{A1C9C414-4A78-BBE1-7563-16279F45338A}"/>
              </a:ext>
            </a:extLst>
          </p:cNvPr>
          <p:cNvSpPr/>
          <p:nvPr/>
        </p:nvSpPr>
        <p:spPr>
          <a:xfrm>
            <a:off x="5880180" y="4341883"/>
            <a:ext cx="685800" cy="702063"/>
          </a:xfrm>
          <a:prstGeom prst="ellipse">
            <a:avLst/>
          </a:prstGeom>
          <a:noFill/>
          <a:ln w="57150">
            <a:solidFill>
              <a:srgbClr val="002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8AC254B-D0C9-8C22-5258-2313BB6801BB}"/>
              </a:ext>
            </a:extLst>
          </p:cNvPr>
          <p:cNvSpPr txBox="1"/>
          <p:nvPr/>
        </p:nvSpPr>
        <p:spPr>
          <a:xfrm>
            <a:off x="11449775" y="6403352"/>
            <a:ext cx="382790" cy="338554"/>
          </a:xfrm>
          <a:prstGeom prst="rect">
            <a:avLst/>
          </a:prstGeom>
          <a:solidFill>
            <a:srgbClr val="FF0000"/>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4</a:t>
            </a:r>
          </a:p>
        </p:txBody>
      </p:sp>
    </p:spTree>
    <p:extLst>
      <p:ext uri="{BB962C8B-B14F-4D97-AF65-F5344CB8AC3E}">
        <p14:creationId xmlns:p14="http://schemas.microsoft.com/office/powerpoint/2010/main" val="3142838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3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500"/>
                                        <p:tgtEl>
                                          <p:spTgt spid="5">
                                            <p:txEl>
                                              <p:pRg st="0" end="0"/>
                                            </p:txEl>
                                          </p:spTgt>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500"/>
                                        <p:tgtEl>
                                          <p:spTgt spid="5">
                                            <p:txEl>
                                              <p:pRg st="1" end="1"/>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1500"/>
                                        <p:tgtEl>
                                          <p:spTgt spid="5">
                                            <p:txEl>
                                              <p:pRg st="2" end="2"/>
                                            </p:txEl>
                                          </p:spTgt>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500"/>
                                        <p:tgtEl>
                                          <p:spTgt spid="5">
                                            <p:txEl>
                                              <p:pRg st="4" end="4"/>
                                            </p:txEl>
                                          </p:spTgt>
                                        </p:tgtEl>
                                      </p:cBhvr>
                                    </p:animEffect>
                                  </p:childTnLst>
                                </p:cTn>
                              </p:par>
                            </p:childTnLst>
                          </p:cTn>
                        </p:par>
                        <p:par>
                          <p:cTn id="35" fill="hold">
                            <p:stCondLst>
                              <p:cond delay="6000"/>
                            </p:stCondLst>
                            <p:childTnLst>
                              <p:par>
                                <p:cTn id="36" presetID="10" presetClass="entr" presetSubtype="0" fill="hold"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500"/>
                                        <p:tgtEl>
                                          <p:spTgt spid="5">
                                            <p:txEl>
                                              <p:pRg st="5" end="5"/>
                                            </p:txEl>
                                          </p:spTgt>
                                        </p:tgtEl>
                                      </p:cBhvr>
                                    </p:animEffect>
                                  </p:childTnLst>
                                </p:cTn>
                              </p:par>
                            </p:childTnLst>
                          </p:cTn>
                        </p:par>
                        <p:par>
                          <p:cTn id="39" fill="hold">
                            <p:stCondLst>
                              <p:cond delay="7500"/>
                            </p:stCondLst>
                            <p:childTnLst>
                              <p:par>
                                <p:cTn id="40" presetID="10" presetClass="entr" presetSubtype="0" fill="hold"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500"/>
                                        <p:tgtEl>
                                          <p:spTgt spid="5">
                                            <p:txEl>
                                              <p:pRg st="6" end="6"/>
                                            </p:txEl>
                                          </p:spTgt>
                                        </p:tgtEl>
                                      </p:cBhvr>
                                    </p:animEffect>
                                  </p:childTnLst>
                                </p:cTn>
                              </p:par>
                            </p:childTnLst>
                          </p:cTn>
                        </p:par>
                        <p:par>
                          <p:cTn id="43" fill="hold">
                            <p:stCondLst>
                              <p:cond delay="9000"/>
                            </p:stCondLst>
                            <p:childTnLst>
                              <p:par>
                                <p:cTn id="44" presetID="10" presetClass="entr" presetSubtype="0" fill="hold" nodeType="after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500"/>
                                        <p:tgtEl>
                                          <p:spTgt spid="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fade">
                                      <p:cBhvr>
                                        <p:cTn id="51" dur="1500"/>
                                        <p:tgtEl>
                                          <p:spTgt spid="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fade">
                                      <p:cBhvr>
                                        <p:cTn id="55" dur="1500"/>
                                        <p:tgtEl>
                                          <p:spTgt spid="6">
                                            <p:txEl>
                                              <p:pRg st="1" end="1"/>
                                            </p:txEl>
                                          </p:spTgt>
                                        </p:tgtEl>
                                      </p:cBhvr>
                                    </p:animEffect>
                                  </p:childTnLst>
                                </p:cTn>
                              </p:par>
                            </p:childTnLst>
                          </p:cTn>
                        </p:par>
                        <p:par>
                          <p:cTn id="56" fill="hold">
                            <p:stCondLst>
                              <p:cond delay="3000"/>
                            </p:stCondLst>
                            <p:childTnLst>
                              <p:par>
                                <p:cTn id="57" presetID="10" presetClass="entr" presetSubtype="0" fill="hold" nodeType="after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1500"/>
                                        <p:tgtEl>
                                          <p:spTgt spid="6">
                                            <p:txEl>
                                              <p:pRg st="2" end="2"/>
                                            </p:txEl>
                                          </p:spTgt>
                                        </p:tgtEl>
                                      </p:cBhvr>
                                    </p:animEffect>
                                  </p:childTnLst>
                                </p:cTn>
                              </p:par>
                            </p:childTnLst>
                          </p:cTn>
                        </p:par>
                        <p:par>
                          <p:cTn id="60" fill="hold">
                            <p:stCondLst>
                              <p:cond delay="4500"/>
                            </p:stCondLst>
                            <p:childTnLst>
                              <p:par>
                                <p:cTn id="61" presetID="10" presetClass="entr" presetSubtype="0" fill="hold" nodeType="after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fade">
                                      <p:cBhvr>
                                        <p:cTn id="63" dur="1500"/>
                                        <p:tgtEl>
                                          <p:spTgt spid="6">
                                            <p:txEl>
                                              <p:pRg st="4" end="4"/>
                                            </p:txEl>
                                          </p:spTgt>
                                        </p:tgtEl>
                                      </p:cBhvr>
                                    </p:animEffec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fade">
                                      <p:cBhvr>
                                        <p:cTn id="67" dur="1500"/>
                                        <p:tgtEl>
                                          <p:spTgt spid="6">
                                            <p:txEl>
                                              <p:pRg st="5" end="5"/>
                                            </p:txEl>
                                          </p:spTgt>
                                        </p:tgtEl>
                                      </p:cBhvr>
                                    </p:animEffect>
                                  </p:childTnLst>
                                </p:cTn>
                              </p:par>
                            </p:childTnLst>
                          </p:cTn>
                        </p:par>
                        <p:par>
                          <p:cTn id="68" fill="hold">
                            <p:stCondLst>
                              <p:cond delay="7500"/>
                            </p:stCondLst>
                            <p:childTnLst>
                              <p:par>
                                <p:cTn id="69" presetID="10" presetClass="entr" presetSubtype="0" fill="hold" nodeType="after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animEffect transition="in" filter="fade">
                                      <p:cBhvr>
                                        <p:cTn id="71" dur="1500"/>
                                        <p:tgtEl>
                                          <p:spTgt spid="6">
                                            <p:txEl>
                                              <p:pRg st="6" end="6"/>
                                            </p:txEl>
                                          </p:spTgt>
                                        </p:tgtEl>
                                      </p:cBhvr>
                                    </p:animEffect>
                                  </p:childTnLst>
                                </p:cTn>
                              </p:par>
                            </p:childTnLst>
                          </p:cTn>
                        </p:par>
                        <p:par>
                          <p:cTn id="72" fill="hold">
                            <p:stCondLst>
                              <p:cond delay="9000"/>
                            </p:stCondLst>
                            <p:childTnLst>
                              <p:par>
                                <p:cTn id="73" presetID="10" presetClass="entr" presetSubtype="0" fill="hold" nodeType="afterEffect">
                                  <p:stCondLst>
                                    <p:cond delay="0"/>
                                  </p:stCondLst>
                                  <p:childTnLst>
                                    <p:set>
                                      <p:cBhvr>
                                        <p:cTn id="74" dur="1" fill="hold">
                                          <p:stCondLst>
                                            <p:cond delay="0"/>
                                          </p:stCondLst>
                                        </p:cTn>
                                        <p:tgtEl>
                                          <p:spTgt spid="6">
                                            <p:txEl>
                                              <p:pRg st="7" end="7"/>
                                            </p:txEl>
                                          </p:spTgt>
                                        </p:tgtEl>
                                        <p:attrNameLst>
                                          <p:attrName>style.visibility</p:attrName>
                                        </p:attrNameLst>
                                      </p:cBhvr>
                                      <p:to>
                                        <p:strVal val="visible"/>
                                      </p:to>
                                    </p:set>
                                    <p:animEffect transition="in" filter="fade">
                                      <p:cBhvr>
                                        <p:cTn id="75" dur="1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5195B-A502-9FE1-EE79-CF6B62E2538C}"/>
              </a:ext>
            </a:extLst>
          </p:cNvPr>
          <p:cNvSpPr txBox="1"/>
          <p:nvPr/>
        </p:nvSpPr>
        <p:spPr>
          <a:xfrm>
            <a:off x="0" y="-96434"/>
            <a:ext cx="12192000" cy="1077218"/>
          </a:xfrm>
          <a:prstGeom prst="rect">
            <a:avLst/>
          </a:prstGeom>
          <a:noFill/>
        </p:spPr>
        <p:txBody>
          <a:bodyPr wrap="square" rtlCol="0">
            <a:spAutoFit/>
          </a:bodyPr>
          <a:lstStyle/>
          <a:p>
            <a:pPr algn="ctr"/>
            <a:r>
              <a:rPr lang="en-GB" sz="3200" b="1" dirty="0">
                <a:solidFill>
                  <a:srgbClr val="FFFF00"/>
                </a:solidFill>
                <a:effectLst>
                  <a:outerShdw blurRad="38100" dist="38100" dir="2700000" algn="tl">
                    <a:srgbClr val="000000">
                      <a:alpha val="43137"/>
                    </a:srgbClr>
                  </a:outerShdw>
                </a:effectLst>
              </a:rPr>
              <a:t>The Position of the tabernacle in the  Camp</a:t>
            </a:r>
          </a:p>
          <a:p>
            <a:pPr algn="ctr"/>
            <a:r>
              <a:rPr lang="en-GB" sz="3200" b="1" dirty="0">
                <a:solidFill>
                  <a:srgbClr val="FFFF00"/>
                </a:solidFill>
                <a:effectLst>
                  <a:outerShdw blurRad="38100" dist="38100" dir="2700000" algn="tl">
                    <a:srgbClr val="000000">
                      <a:alpha val="43137"/>
                    </a:srgbClr>
                  </a:outerShdw>
                </a:effectLst>
              </a:rPr>
              <a:t>Numbers chapters 2 &amp; 3</a:t>
            </a:r>
          </a:p>
        </p:txBody>
      </p:sp>
      <p:sp>
        <p:nvSpPr>
          <p:cNvPr id="3" name="Text Box 7">
            <a:extLst>
              <a:ext uri="{FF2B5EF4-FFF2-40B4-BE49-F238E27FC236}">
                <a16:creationId xmlns:a16="http://schemas.microsoft.com/office/drawing/2014/main" id="{CD7AD52C-F31F-2B2E-82AA-20C26CDCE7C7}"/>
              </a:ext>
            </a:extLst>
          </p:cNvPr>
          <p:cNvSpPr txBox="1">
            <a:spLocks noChangeArrowheads="1"/>
          </p:cNvSpPr>
          <p:nvPr/>
        </p:nvSpPr>
        <p:spPr bwMode="auto">
          <a:xfrm>
            <a:off x="5231988" y="3526811"/>
            <a:ext cx="1727772" cy="570184"/>
          </a:xfrm>
          <a:prstGeom prst="rect">
            <a:avLst/>
          </a:prstGeom>
          <a:solidFill>
            <a:srgbClr val="FFFFFF"/>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altLang="en-US" sz="800" dirty="0">
              <a:solidFill>
                <a:schemeClr val="bg2"/>
              </a:solidFill>
              <a:latin typeface="Arial Black" panose="020B0A04020102020204" pitchFamily="34" charset="0"/>
              <a:ea typeface="Times New Roman" pitchFamily="18" charset="0"/>
              <a:cs typeface="Arial" pitchFamily="34" charset="0"/>
            </a:endParaRPr>
          </a:p>
          <a:p>
            <a:pPr algn="ctr" fontAlgn="base">
              <a:spcBef>
                <a:spcPct val="0"/>
              </a:spcBef>
              <a:spcAft>
                <a:spcPct val="0"/>
              </a:spcAft>
            </a:pPr>
            <a:r>
              <a:rPr lang="en-US" altLang="en-US" sz="1600" b="1" dirty="0">
                <a:solidFill>
                  <a:schemeClr val="bg2"/>
                </a:solidFill>
                <a:latin typeface="Arial Black" panose="020B0A04020102020204" pitchFamily="34" charset="0"/>
                <a:ea typeface="Times New Roman" pitchFamily="18" charset="0"/>
                <a:cs typeface="Arial" pitchFamily="34" charset="0"/>
              </a:rPr>
              <a:t>TABERNACLE</a:t>
            </a:r>
            <a:endParaRPr lang="en-US" altLang="en-US" sz="3600" dirty="0">
              <a:solidFill>
                <a:schemeClr val="bg2"/>
              </a:solidFill>
              <a:latin typeface="Arial Black" panose="020B0A04020102020204" pitchFamily="34" charset="0"/>
              <a:cs typeface="Arial" pitchFamily="34" charset="0"/>
            </a:endParaRPr>
          </a:p>
        </p:txBody>
      </p:sp>
      <p:sp>
        <p:nvSpPr>
          <p:cNvPr id="4" name="Text Box 10">
            <a:extLst>
              <a:ext uri="{FF2B5EF4-FFF2-40B4-BE49-F238E27FC236}">
                <a16:creationId xmlns:a16="http://schemas.microsoft.com/office/drawing/2014/main" id="{595E5EB7-8C90-C770-E7C6-6EEF7023913B}"/>
              </a:ext>
            </a:extLst>
          </p:cNvPr>
          <p:cNvSpPr txBox="1">
            <a:spLocks noChangeArrowheads="1"/>
          </p:cNvSpPr>
          <p:nvPr/>
        </p:nvSpPr>
        <p:spPr bwMode="auto">
          <a:xfrm>
            <a:off x="4531255" y="1946301"/>
            <a:ext cx="3103986" cy="56684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600" b="1" dirty="0">
                <a:solidFill>
                  <a:srgbClr val="FF7C80"/>
                </a:solidFill>
                <a:latin typeface="Arial Black" panose="020B0A04020102020204" pitchFamily="34" charset="0"/>
                <a:ea typeface="Times New Roman" pitchFamily="18" charset="0"/>
                <a:cs typeface="Arial" pitchFamily="34" charset="0"/>
              </a:rPr>
              <a:t>TRIBES OF -</a:t>
            </a:r>
          </a:p>
          <a:p>
            <a:pPr algn="ctr" fontAlgn="base">
              <a:spcBef>
                <a:spcPct val="0"/>
              </a:spcBef>
              <a:spcAft>
                <a:spcPct val="0"/>
              </a:spcAft>
            </a:pPr>
            <a:r>
              <a:rPr lang="en-US" altLang="en-US" sz="1600" b="1" dirty="0">
                <a:solidFill>
                  <a:srgbClr val="FF7C80"/>
                </a:solidFill>
                <a:latin typeface="Arial Black" panose="020B0A04020102020204" pitchFamily="34" charset="0"/>
                <a:ea typeface="Times New Roman" pitchFamily="18" charset="0"/>
                <a:cs typeface="Arial" pitchFamily="34" charset="0"/>
              </a:rPr>
              <a:t>ASHER   DAN   NAPHTALI</a:t>
            </a:r>
            <a:endParaRPr lang="en-US" altLang="en-US" sz="3600" dirty="0">
              <a:solidFill>
                <a:srgbClr val="FF7C80"/>
              </a:solidFill>
              <a:latin typeface="Arial Black" panose="020B0A04020102020204" pitchFamily="34" charset="0"/>
              <a:cs typeface="Arial" pitchFamily="34" charset="0"/>
            </a:endParaRPr>
          </a:p>
        </p:txBody>
      </p:sp>
      <p:sp>
        <p:nvSpPr>
          <p:cNvPr id="5" name="Text Box 8">
            <a:extLst>
              <a:ext uri="{FF2B5EF4-FFF2-40B4-BE49-F238E27FC236}">
                <a16:creationId xmlns:a16="http://schemas.microsoft.com/office/drawing/2014/main" id="{A235830A-2E2A-9BAA-08A4-A7629D05211B}"/>
              </a:ext>
            </a:extLst>
          </p:cNvPr>
          <p:cNvSpPr txBox="1">
            <a:spLocks noChangeArrowheads="1"/>
          </p:cNvSpPr>
          <p:nvPr/>
        </p:nvSpPr>
        <p:spPr bwMode="auto">
          <a:xfrm>
            <a:off x="8356769" y="1680600"/>
            <a:ext cx="622896" cy="37386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vert"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600" b="1" dirty="0">
                <a:solidFill>
                  <a:srgbClr val="FF7C80"/>
                </a:solidFill>
                <a:latin typeface="Arial Black" panose="020B0A04020102020204" pitchFamily="34" charset="0"/>
                <a:ea typeface="Times New Roman" pitchFamily="18" charset="0"/>
                <a:cs typeface="Arial" pitchFamily="34" charset="0"/>
              </a:rPr>
              <a:t>TRIBES OF -</a:t>
            </a:r>
          </a:p>
          <a:p>
            <a:pPr algn="ctr" fontAlgn="base">
              <a:spcBef>
                <a:spcPct val="0"/>
              </a:spcBef>
              <a:spcAft>
                <a:spcPct val="0"/>
              </a:spcAft>
            </a:pPr>
            <a:r>
              <a:rPr lang="en-US" altLang="en-US" sz="1600" b="1" dirty="0">
                <a:solidFill>
                  <a:srgbClr val="FF7C80"/>
                </a:solidFill>
                <a:latin typeface="Arial Black" panose="020B0A04020102020204" pitchFamily="34" charset="0"/>
                <a:ea typeface="Times New Roman" pitchFamily="18" charset="0"/>
                <a:cs typeface="Arial" pitchFamily="34" charset="0"/>
              </a:rPr>
              <a:t>ISSACHAR   JUDAH   ZEBULUN</a:t>
            </a:r>
            <a:endParaRPr lang="en-US" altLang="en-US" sz="3600" dirty="0">
              <a:solidFill>
                <a:srgbClr val="FF7C80"/>
              </a:solidFill>
              <a:latin typeface="Arial Black" panose="020B0A04020102020204" pitchFamily="34" charset="0"/>
              <a:cs typeface="Arial" pitchFamily="34" charset="0"/>
            </a:endParaRPr>
          </a:p>
        </p:txBody>
      </p:sp>
      <p:sp>
        <p:nvSpPr>
          <p:cNvPr id="6" name="Text Box 10">
            <a:extLst>
              <a:ext uri="{FF2B5EF4-FFF2-40B4-BE49-F238E27FC236}">
                <a16:creationId xmlns:a16="http://schemas.microsoft.com/office/drawing/2014/main" id="{1420F8EE-0796-9AD2-5404-9395C74793ED}"/>
              </a:ext>
            </a:extLst>
          </p:cNvPr>
          <p:cNvSpPr txBox="1">
            <a:spLocks noChangeArrowheads="1"/>
          </p:cNvSpPr>
          <p:nvPr/>
        </p:nvSpPr>
        <p:spPr bwMode="auto">
          <a:xfrm>
            <a:off x="4524529" y="5110664"/>
            <a:ext cx="3103987" cy="262884"/>
          </a:xfrm>
          <a:prstGeom prst="rect">
            <a:avLst/>
          </a:prstGeom>
          <a:no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600" b="1" dirty="0">
                <a:solidFill>
                  <a:srgbClr val="FF7C80"/>
                </a:solidFill>
                <a:effectLst>
                  <a:outerShdw blurRad="38100" dist="38100" dir="2700000" algn="tl">
                    <a:srgbClr val="000000">
                      <a:alpha val="43137"/>
                    </a:srgbClr>
                  </a:outerShdw>
                </a:effectLst>
                <a:latin typeface="Arial Black" panose="020B0A04020102020204" pitchFamily="34" charset="0"/>
                <a:ea typeface="Times New Roman" pitchFamily="18" charset="0"/>
                <a:cs typeface="Arial" pitchFamily="34" charset="0"/>
              </a:rPr>
              <a:t>TRIBES OF -</a:t>
            </a:r>
          </a:p>
          <a:p>
            <a:pPr algn="ctr" fontAlgn="base">
              <a:spcBef>
                <a:spcPct val="0"/>
              </a:spcBef>
              <a:spcAft>
                <a:spcPct val="0"/>
              </a:spcAft>
            </a:pPr>
            <a:r>
              <a:rPr lang="en-US" altLang="en-US" sz="1600" b="1" dirty="0">
                <a:solidFill>
                  <a:srgbClr val="FF7C80"/>
                </a:solidFill>
                <a:effectLst>
                  <a:outerShdw blurRad="38100" dist="38100" dir="2700000" algn="tl">
                    <a:srgbClr val="000000">
                      <a:alpha val="43137"/>
                    </a:srgbClr>
                  </a:outerShdw>
                </a:effectLst>
                <a:latin typeface="Arial Black" panose="020B0A04020102020204" pitchFamily="34" charset="0"/>
                <a:ea typeface="Times New Roman" pitchFamily="18" charset="0"/>
                <a:cs typeface="Arial" pitchFamily="34" charset="0"/>
              </a:rPr>
              <a:t>SIMEON   REUBEN   GAD</a:t>
            </a:r>
            <a:endParaRPr lang="en-US" altLang="en-US" sz="3600" dirty="0">
              <a:solidFill>
                <a:srgbClr val="FF7C80"/>
              </a:solidFill>
              <a:effectLst>
                <a:outerShdw blurRad="38100" dist="38100" dir="2700000" algn="tl">
                  <a:srgbClr val="000000">
                    <a:alpha val="43137"/>
                  </a:srgbClr>
                </a:outerShdw>
              </a:effectLst>
              <a:latin typeface="Arial Black" panose="020B0A04020102020204" pitchFamily="34" charset="0"/>
              <a:cs typeface="Arial" pitchFamily="34" charset="0"/>
            </a:endParaRPr>
          </a:p>
        </p:txBody>
      </p:sp>
      <p:sp>
        <p:nvSpPr>
          <p:cNvPr id="7" name="Text Box 9">
            <a:extLst>
              <a:ext uri="{FF2B5EF4-FFF2-40B4-BE49-F238E27FC236}">
                <a16:creationId xmlns:a16="http://schemas.microsoft.com/office/drawing/2014/main" id="{26BF686C-88C1-320D-E2AB-3857D118CCB2}"/>
              </a:ext>
            </a:extLst>
          </p:cNvPr>
          <p:cNvSpPr txBox="1">
            <a:spLocks noChangeArrowheads="1"/>
          </p:cNvSpPr>
          <p:nvPr/>
        </p:nvSpPr>
        <p:spPr bwMode="auto">
          <a:xfrm>
            <a:off x="2987614" y="1515704"/>
            <a:ext cx="604900" cy="40445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600" b="1" dirty="0">
                <a:solidFill>
                  <a:srgbClr val="FF7C80"/>
                </a:solidFill>
                <a:latin typeface="Arial Black" panose="020B0A04020102020204" pitchFamily="34" charset="0"/>
                <a:ea typeface="Times New Roman" pitchFamily="18" charset="0"/>
                <a:cs typeface="Arial" pitchFamily="34" charset="0"/>
              </a:rPr>
              <a:t>TRIBES OF -</a:t>
            </a:r>
          </a:p>
          <a:p>
            <a:pPr algn="ctr" fontAlgn="base">
              <a:spcBef>
                <a:spcPct val="0"/>
              </a:spcBef>
              <a:spcAft>
                <a:spcPct val="0"/>
              </a:spcAft>
            </a:pPr>
            <a:r>
              <a:rPr lang="en-US" altLang="en-US" sz="1600" b="1" dirty="0">
                <a:solidFill>
                  <a:srgbClr val="FF7C80"/>
                </a:solidFill>
                <a:latin typeface="Arial Black" panose="020B0A04020102020204" pitchFamily="34" charset="0"/>
                <a:ea typeface="Times New Roman" pitchFamily="18" charset="0"/>
                <a:cs typeface="Arial" pitchFamily="34" charset="0"/>
              </a:rPr>
              <a:t>MANASSEH   EPHRAIM   BENJAMIN</a:t>
            </a:r>
            <a:endParaRPr lang="en-US" altLang="en-US" sz="3600" dirty="0">
              <a:solidFill>
                <a:srgbClr val="FF7C80"/>
              </a:solidFill>
              <a:latin typeface="Arial Black" panose="020B0A04020102020204" pitchFamily="34" charset="0"/>
              <a:cs typeface="Arial" pitchFamily="34" charset="0"/>
            </a:endParaRPr>
          </a:p>
        </p:txBody>
      </p:sp>
      <p:sp>
        <p:nvSpPr>
          <p:cNvPr id="8" name="Text Box 2">
            <a:extLst>
              <a:ext uri="{FF2B5EF4-FFF2-40B4-BE49-F238E27FC236}">
                <a16:creationId xmlns:a16="http://schemas.microsoft.com/office/drawing/2014/main" id="{CE8E0556-8C66-229B-FFAA-4FCB74BB01A3}"/>
              </a:ext>
            </a:extLst>
          </p:cNvPr>
          <p:cNvSpPr txBox="1">
            <a:spLocks noChangeArrowheads="1"/>
          </p:cNvSpPr>
          <p:nvPr/>
        </p:nvSpPr>
        <p:spPr bwMode="auto">
          <a:xfrm>
            <a:off x="5421853" y="1090188"/>
            <a:ext cx="1309338" cy="222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2000" b="1" u="sng" dirty="0">
                <a:solidFill>
                  <a:srgbClr val="FFFF00"/>
                </a:solidFill>
                <a:latin typeface="Arial Black" panose="020B0A04020102020204" pitchFamily="34" charset="0"/>
                <a:ea typeface="Times New Roman" pitchFamily="18" charset="0"/>
                <a:cs typeface="Arial" pitchFamily="34" charset="0"/>
              </a:rPr>
              <a:t>NORTH</a:t>
            </a:r>
            <a:endParaRPr lang="en-US" altLang="en-US" sz="4400" u="sng" dirty="0">
              <a:solidFill>
                <a:srgbClr val="FFFF00"/>
              </a:solidFill>
              <a:latin typeface="Arial Black" panose="020B0A04020102020204" pitchFamily="34" charset="0"/>
              <a:cs typeface="Arial" pitchFamily="34" charset="0"/>
            </a:endParaRPr>
          </a:p>
        </p:txBody>
      </p:sp>
      <p:sp>
        <p:nvSpPr>
          <p:cNvPr id="9" name="Text Box 2">
            <a:extLst>
              <a:ext uri="{FF2B5EF4-FFF2-40B4-BE49-F238E27FC236}">
                <a16:creationId xmlns:a16="http://schemas.microsoft.com/office/drawing/2014/main" id="{4E38C5CC-D3A7-CA1F-079E-6420C7013C31}"/>
              </a:ext>
            </a:extLst>
          </p:cNvPr>
          <p:cNvSpPr txBox="1">
            <a:spLocks noChangeArrowheads="1"/>
          </p:cNvSpPr>
          <p:nvPr/>
        </p:nvSpPr>
        <p:spPr bwMode="auto">
          <a:xfrm>
            <a:off x="9732743" y="3635095"/>
            <a:ext cx="1068321" cy="338138"/>
          </a:xfrm>
          <a:prstGeom prst="rect">
            <a:avLst/>
          </a:prstGeom>
          <a:no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2000" b="1" u="sng" dirty="0">
                <a:solidFill>
                  <a:srgbClr val="FFFF00"/>
                </a:solidFill>
                <a:latin typeface="Arial Black" panose="020B0A04020102020204" pitchFamily="34" charset="0"/>
                <a:cs typeface="Arial" pitchFamily="34" charset="0"/>
              </a:rPr>
              <a:t>EAST</a:t>
            </a:r>
            <a:endParaRPr lang="en-US" altLang="en-US" sz="4400" u="sng" dirty="0">
              <a:solidFill>
                <a:srgbClr val="FFFF00"/>
              </a:solidFill>
              <a:latin typeface="Arial Black" panose="020B0A04020102020204" pitchFamily="34" charset="0"/>
              <a:cs typeface="Arial" pitchFamily="34" charset="0"/>
            </a:endParaRPr>
          </a:p>
        </p:txBody>
      </p:sp>
      <p:sp>
        <p:nvSpPr>
          <p:cNvPr id="10" name="Text Box 2">
            <a:extLst>
              <a:ext uri="{FF2B5EF4-FFF2-40B4-BE49-F238E27FC236}">
                <a16:creationId xmlns:a16="http://schemas.microsoft.com/office/drawing/2014/main" id="{39997FAA-5EBB-0A58-DF82-AEB7C2A5F4EC}"/>
              </a:ext>
            </a:extLst>
          </p:cNvPr>
          <p:cNvSpPr txBox="1">
            <a:spLocks noChangeArrowheads="1"/>
          </p:cNvSpPr>
          <p:nvPr/>
        </p:nvSpPr>
        <p:spPr bwMode="auto">
          <a:xfrm>
            <a:off x="5398645" y="6145324"/>
            <a:ext cx="1286700" cy="184579"/>
          </a:xfrm>
          <a:prstGeom prst="rect">
            <a:avLst/>
          </a:prstGeom>
          <a:no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2000" b="1" u="sng" dirty="0">
                <a:solidFill>
                  <a:srgbClr val="FFFF00"/>
                </a:solidFill>
                <a:latin typeface="Arial Black" panose="020B0A04020102020204" pitchFamily="34" charset="0"/>
                <a:cs typeface="Arial" pitchFamily="34" charset="0"/>
              </a:rPr>
              <a:t>SOUTH</a:t>
            </a:r>
            <a:endParaRPr lang="en-US" altLang="en-US" sz="4400" u="sng" dirty="0">
              <a:solidFill>
                <a:srgbClr val="FFFF00"/>
              </a:solidFill>
              <a:latin typeface="Arial Black" panose="020B0A04020102020204" pitchFamily="34" charset="0"/>
              <a:cs typeface="Arial" pitchFamily="34" charset="0"/>
            </a:endParaRPr>
          </a:p>
        </p:txBody>
      </p:sp>
      <p:sp>
        <p:nvSpPr>
          <p:cNvPr id="11" name="Text Box 2">
            <a:extLst>
              <a:ext uri="{FF2B5EF4-FFF2-40B4-BE49-F238E27FC236}">
                <a16:creationId xmlns:a16="http://schemas.microsoft.com/office/drawing/2014/main" id="{C39195CE-5F57-0214-76F6-35D8019412AE}"/>
              </a:ext>
            </a:extLst>
          </p:cNvPr>
          <p:cNvSpPr txBox="1">
            <a:spLocks noChangeArrowheads="1"/>
          </p:cNvSpPr>
          <p:nvPr/>
        </p:nvSpPr>
        <p:spPr bwMode="auto">
          <a:xfrm>
            <a:off x="1444041" y="3611611"/>
            <a:ext cx="1200768" cy="361622"/>
          </a:xfrm>
          <a:prstGeom prst="rect">
            <a:avLst/>
          </a:prstGeom>
          <a:no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2000" b="1" u="sng" dirty="0">
                <a:solidFill>
                  <a:srgbClr val="FFFF00"/>
                </a:solidFill>
                <a:latin typeface="Arial Black" panose="020B0A04020102020204" pitchFamily="34" charset="0"/>
                <a:cs typeface="Arial" pitchFamily="34" charset="0"/>
              </a:rPr>
              <a:t>WEST</a:t>
            </a:r>
            <a:endParaRPr lang="en-US" altLang="en-US" sz="4400" u="sng" dirty="0">
              <a:solidFill>
                <a:srgbClr val="FFFF00"/>
              </a:solidFill>
              <a:latin typeface="Arial Black" panose="020B0A04020102020204" pitchFamily="34" charset="0"/>
              <a:cs typeface="Arial" pitchFamily="34" charset="0"/>
            </a:endParaRPr>
          </a:p>
        </p:txBody>
      </p:sp>
      <p:sp>
        <p:nvSpPr>
          <p:cNvPr id="12" name="Text Box 6">
            <a:extLst>
              <a:ext uri="{FF2B5EF4-FFF2-40B4-BE49-F238E27FC236}">
                <a16:creationId xmlns:a16="http://schemas.microsoft.com/office/drawing/2014/main" id="{C25F32D0-0D7F-C65D-2709-6A36C3E8A012}"/>
              </a:ext>
            </a:extLst>
          </p:cNvPr>
          <p:cNvSpPr txBox="1">
            <a:spLocks noChangeArrowheads="1"/>
          </p:cNvSpPr>
          <p:nvPr/>
        </p:nvSpPr>
        <p:spPr bwMode="auto">
          <a:xfrm>
            <a:off x="5284566" y="2873489"/>
            <a:ext cx="1583912" cy="34485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en-US" sz="1600" b="1" dirty="0">
                <a:solidFill>
                  <a:schemeClr val="accent2">
                    <a:lumMod val="60000"/>
                    <a:lumOff val="40000"/>
                  </a:schemeClr>
                </a:solidFill>
                <a:latin typeface="Arial Black" panose="020B0A04020102020204" pitchFamily="34" charset="0"/>
                <a:ea typeface="Times New Roman" pitchFamily="18" charset="0"/>
                <a:cs typeface="Arial" pitchFamily="34" charset="0"/>
              </a:rPr>
              <a:t>MERARITES</a:t>
            </a:r>
            <a:endParaRPr lang="en-US" altLang="en-US" sz="4000" b="1" dirty="0">
              <a:solidFill>
                <a:schemeClr val="accent2">
                  <a:lumMod val="60000"/>
                  <a:lumOff val="40000"/>
                </a:schemeClr>
              </a:solidFill>
              <a:latin typeface="Arial Black" panose="020B0A04020102020204" pitchFamily="34" charset="0"/>
              <a:cs typeface="Arial" pitchFamily="34" charset="0"/>
            </a:endParaRPr>
          </a:p>
        </p:txBody>
      </p:sp>
      <p:sp>
        <p:nvSpPr>
          <p:cNvPr id="13" name="Text Box 3">
            <a:extLst>
              <a:ext uri="{FF2B5EF4-FFF2-40B4-BE49-F238E27FC236}">
                <a16:creationId xmlns:a16="http://schemas.microsoft.com/office/drawing/2014/main" id="{53217D58-4B61-C678-0C6D-62AB9D774198}"/>
              </a:ext>
            </a:extLst>
          </p:cNvPr>
          <p:cNvSpPr txBox="1">
            <a:spLocks noChangeArrowheads="1"/>
          </p:cNvSpPr>
          <p:nvPr/>
        </p:nvSpPr>
        <p:spPr bwMode="auto">
          <a:xfrm>
            <a:off x="7287230" y="2220812"/>
            <a:ext cx="803879" cy="285941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vert" wrap="square" lIns="91440" tIns="45720" rIns="91440" bIns="45720" numCol="1" anchor="t" anchorCtr="0" compatLnSpc="1">
            <a:prstTxWarp prst="textNoShape">
              <a:avLst/>
            </a:prstTxWarp>
          </a:bodyPr>
          <a:lstStyle/>
          <a:p>
            <a:pPr algn="ctr" fontAlgn="base">
              <a:spcBef>
                <a:spcPct val="0"/>
              </a:spcBef>
              <a:spcAft>
                <a:spcPct val="0"/>
              </a:spcAft>
            </a:pPr>
            <a:endParaRPr lang="en-US" altLang="en-US" sz="1600" dirty="0">
              <a:solidFill>
                <a:schemeClr val="accent2">
                  <a:lumMod val="60000"/>
                  <a:lumOff val="40000"/>
                </a:schemeClr>
              </a:solidFill>
              <a:effectLst>
                <a:outerShdw blurRad="38100" dist="38100" dir="2700000" algn="tl">
                  <a:srgbClr val="000000">
                    <a:alpha val="43137"/>
                  </a:srgbClr>
                </a:outerShdw>
              </a:effectLst>
              <a:latin typeface="Arial Black" panose="020B0A04020102020204" pitchFamily="34" charset="0"/>
              <a:ea typeface="Times New Roman" pitchFamily="18" charset="0"/>
              <a:cs typeface="Arial" pitchFamily="34" charset="0"/>
            </a:endParaRPr>
          </a:p>
          <a:p>
            <a:pPr algn="ctr" fontAlgn="base">
              <a:spcBef>
                <a:spcPct val="0"/>
              </a:spcBef>
              <a:spcAft>
                <a:spcPct val="0"/>
              </a:spcAft>
            </a:pPr>
            <a:r>
              <a:rPr lang="en-US" altLang="en-US" sz="1600" dirty="0">
                <a:solidFill>
                  <a:schemeClr val="accent2">
                    <a:lumMod val="60000"/>
                    <a:lumOff val="40000"/>
                  </a:schemeClr>
                </a:solidFill>
                <a:effectLst>
                  <a:outerShdw blurRad="38100" dist="38100" dir="2700000" algn="tl">
                    <a:srgbClr val="000000">
                      <a:alpha val="43137"/>
                    </a:srgbClr>
                  </a:outerShdw>
                </a:effectLst>
                <a:latin typeface="Arial Black" panose="020B0A04020102020204" pitchFamily="34" charset="0"/>
                <a:ea typeface="Times New Roman" pitchFamily="18" charset="0"/>
                <a:cs typeface="Arial" pitchFamily="34" charset="0"/>
              </a:rPr>
              <a:t>MOSES</a:t>
            </a:r>
          </a:p>
          <a:p>
            <a:pPr algn="ctr" fontAlgn="base">
              <a:spcBef>
                <a:spcPct val="0"/>
              </a:spcBef>
              <a:spcAft>
                <a:spcPct val="0"/>
              </a:spcAft>
            </a:pPr>
            <a:r>
              <a:rPr lang="en-US" altLang="en-US" sz="1600" dirty="0">
                <a:solidFill>
                  <a:schemeClr val="accent2">
                    <a:lumMod val="60000"/>
                    <a:lumOff val="40000"/>
                  </a:schemeClr>
                </a:solidFill>
                <a:effectLst>
                  <a:outerShdw blurRad="38100" dist="38100" dir="2700000" algn="tl">
                    <a:srgbClr val="000000">
                      <a:alpha val="43137"/>
                    </a:srgbClr>
                  </a:outerShdw>
                </a:effectLst>
                <a:latin typeface="Arial Black" panose="020B0A04020102020204" pitchFamily="34" charset="0"/>
                <a:cs typeface="Arial" pitchFamily="34" charset="0"/>
              </a:rPr>
              <a:t> </a:t>
            </a:r>
            <a:r>
              <a:rPr lang="en-US" altLang="en-US" sz="1600" dirty="0">
                <a:solidFill>
                  <a:schemeClr val="accent2">
                    <a:lumMod val="60000"/>
                    <a:lumOff val="40000"/>
                  </a:schemeClr>
                </a:solidFill>
                <a:effectLst>
                  <a:outerShdw blurRad="38100" dist="38100" dir="2700000" algn="tl">
                    <a:srgbClr val="000000">
                      <a:alpha val="43137"/>
                    </a:srgbClr>
                  </a:outerShdw>
                </a:effectLst>
                <a:latin typeface="Arial Black" panose="020B0A04020102020204" pitchFamily="34" charset="0"/>
                <a:ea typeface="Times New Roman" pitchFamily="18" charset="0"/>
                <a:cs typeface="Arial" pitchFamily="34" charset="0"/>
              </a:rPr>
              <a:t>AARON PRIESTS</a:t>
            </a:r>
            <a:endParaRPr lang="en-US" altLang="en-US" sz="1600" dirty="0">
              <a:solidFill>
                <a:schemeClr val="accent2">
                  <a:lumMod val="60000"/>
                  <a:lumOff val="40000"/>
                </a:schemeClr>
              </a:solidFill>
              <a:effectLst>
                <a:outerShdw blurRad="38100" dist="38100" dir="2700000" algn="tl">
                  <a:srgbClr val="000000">
                    <a:alpha val="43137"/>
                  </a:srgbClr>
                </a:outerShdw>
              </a:effectLst>
              <a:latin typeface="Arial Black" panose="020B0A04020102020204" pitchFamily="34" charset="0"/>
              <a:cs typeface="Arial" pitchFamily="34" charset="0"/>
            </a:endParaRPr>
          </a:p>
        </p:txBody>
      </p:sp>
      <p:sp>
        <p:nvSpPr>
          <p:cNvPr id="14" name="Text Box 4">
            <a:extLst>
              <a:ext uri="{FF2B5EF4-FFF2-40B4-BE49-F238E27FC236}">
                <a16:creationId xmlns:a16="http://schemas.microsoft.com/office/drawing/2014/main" id="{F2BBE42A-81D9-B640-77F4-1E59D298C648}"/>
              </a:ext>
            </a:extLst>
          </p:cNvPr>
          <p:cNvSpPr txBox="1">
            <a:spLocks noChangeArrowheads="1"/>
          </p:cNvSpPr>
          <p:nvPr/>
        </p:nvSpPr>
        <p:spPr bwMode="auto">
          <a:xfrm>
            <a:off x="4524528" y="2778008"/>
            <a:ext cx="503918" cy="18415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600" b="1" dirty="0">
                <a:solidFill>
                  <a:schemeClr val="accent2">
                    <a:lumMod val="60000"/>
                    <a:lumOff val="40000"/>
                  </a:schemeClr>
                </a:solidFill>
                <a:latin typeface="Arial Black" panose="020B0A04020102020204" pitchFamily="34" charset="0"/>
                <a:ea typeface="Times New Roman" pitchFamily="18" charset="0"/>
                <a:cs typeface="Arial" pitchFamily="34" charset="0"/>
              </a:rPr>
              <a:t>GERSHONITE</a:t>
            </a:r>
            <a:r>
              <a:rPr lang="en-US" altLang="en-US" sz="1600" dirty="0">
                <a:solidFill>
                  <a:schemeClr val="accent2">
                    <a:lumMod val="60000"/>
                    <a:lumOff val="40000"/>
                  </a:schemeClr>
                </a:solidFill>
                <a:latin typeface="Arial Black" panose="020B0A04020102020204" pitchFamily="34" charset="0"/>
                <a:ea typeface="Times New Roman" pitchFamily="18" charset="0"/>
                <a:cs typeface="Arial" pitchFamily="34" charset="0"/>
              </a:rPr>
              <a:t>S</a:t>
            </a:r>
            <a:endParaRPr lang="en-US" altLang="en-US" sz="4000" dirty="0">
              <a:solidFill>
                <a:schemeClr val="accent2">
                  <a:lumMod val="60000"/>
                  <a:lumOff val="40000"/>
                </a:schemeClr>
              </a:solidFill>
              <a:latin typeface="Arial Black" panose="020B0A04020102020204" pitchFamily="34" charset="0"/>
              <a:cs typeface="Arial" pitchFamily="34" charset="0"/>
            </a:endParaRPr>
          </a:p>
        </p:txBody>
      </p:sp>
      <p:sp>
        <p:nvSpPr>
          <p:cNvPr id="15" name="Text Box 5">
            <a:extLst>
              <a:ext uri="{FF2B5EF4-FFF2-40B4-BE49-F238E27FC236}">
                <a16:creationId xmlns:a16="http://schemas.microsoft.com/office/drawing/2014/main" id="{9E7DD742-AAE8-937C-DEC3-6020B428D3E4}"/>
              </a:ext>
            </a:extLst>
          </p:cNvPr>
          <p:cNvSpPr txBox="1">
            <a:spLocks noChangeArrowheads="1"/>
          </p:cNvSpPr>
          <p:nvPr/>
        </p:nvSpPr>
        <p:spPr bwMode="auto">
          <a:xfrm>
            <a:off x="5216653" y="4405461"/>
            <a:ext cx="1727772" cy="3058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en-US" sz="1600" b="1" dirty="0">
                <a:solidFill>
                  <a:schemeClr val="accent2">
                    <a:lumMod val="60000"/>
                    <a:lumOff val="40000"/>
                  </a:schemeClr>
                </a:solidFill>
                <a:latin typeface="Arial Black" panose="020B0A04020102020204" pitchFamily="34" charset="0"/>
                <a:ea typeface="Times New Roman" pitchFamily="18" charset="0"/>
                <a:cs typeface="Arial" pitchFamily="34" charset="0"/>
              </a:rPr>
              <a:t>KOHATHITES</a:t>
            </a:r>
            <a:endParaRPr lang="en-US" altLang="en-US" sz="4000" dirty="0">
              <a:solidFill>
                <a:schemeClr val="accent2">
                  <a:lumMod val="60000"/>
                  <a:lumOff val="40000"/>
                </a:schemeClr>
              </a:solidFill>
              <a:latin typeface="Arial Black" panose="020B0A04020102020204" pitchFamily="34" charset="0"/>
              <a:cs typeface="Arial" pitchFamily="34" charset="0"/>
            </a:endParaRPr>
          </a:p>
        </p:txBody>
      </p:sp>
      <p:sp>
        <p:nvSpPr>
          <p:cNvPr id="16" name="TextBox 15">
            <a:extLst>
              <a:ext uri="{FF2B5EF4-FFF2-40B4-BE49-F238E27FC236}">
                <a16:creationId xmlns:a16="http://schemas.microsoft.com/office/drawing/2014/main" id="{50886DC0-8821-F874-0752-47D873C87B60}"/>
              </a:ext>
            </a:extLst>
          </p:cNvPr>
          <p:cNvSpPr txBox="1"/>
          <p:nvPr/>
        </p:nvSpPr>
        <p:spPr>
          <a:xfrm>
            <a:off x="11566376" y="6384941"/>
            <a:ext cx="382790" cy="338554"/>
          </a:xfrm>
          <a:prstGeom prst="rect">
            <a:avLst/>
          </a:prstGeom>
          <a:solidFill>
            <a:srgbClr val="FF0000"/>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5</a:t>
            </a:r>
          </a:p>
        </p:txBody>
      </p:sp>
    </p:spTree>
    <p:extLst>
      <p:ext uri="{BB962C8B-B14F-4D97-AF65-F5344CB8AC3E}">
        <p14:creationId xmlns:p14="http://schemas.microsoft.com/office/powerpoint/2010/main" val="2454564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500"/>
                                        <p:tgtEl>
                                          <p:spTgt spid="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500"/>
                                        <p:tgtEl>
                                          <p:spTgt spid="9"/>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500"/>
                                        <p:tgtEl>
                                          <p:spTgt spid="10"/>
                                        </p:tgtEl>
                                      </p:cBhvr>
                                    </p:animEffect>
                                  </p:childTnLst>
                                </p:cTn>
                              </p:par>
                            </p:childTnLst>
                          </p:cTn>
                        </p:par>
                        <p:par>
                          <p:cTn id="21" fill="hold">
                            <p:stCondLst>
                              <p:cond delay="4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750"/>
                                        <p:tgtEl>
                                          <p:spTgt spid="4"/>
                                        </p:tgtEl>
                                      </p:cBhvr>
                                    </p:animEffect>
                                  </p:childTnLst>
                                </p:cTn>
                              </p:par>
                            </p:childTnLst>
                          </p:cTn>
                        </p:par>
                        <p:par>
                          <p:cTn id="30" fill="hold">
                            <p:stCondLst>
                              <p:cond delay="1750"/>
                            </p:stCondLst>
                            <p:childTnLst>
                              <p:par>
                                <p:cTn id="31" presetID="22" presetClass="entr" presetSubtype="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1750"/>
                                        <p:tgtEl>
                                          <p:spTgt spid="5"/>
                                        </p:tgtEl>
                                      </p:cBhvr>
                                    </p:animEffect>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1750"/>
                                        <p:tgtEl>
                                          <p:spTgt spid="6"/>
                                        </p:tgtEl>
                                      </p:cBhvr>
                                    </p:animEffect>
                                  </p:childTnLst>
                                </p:cTn>
                              </p:par>
                            </p:childTnLst>
                          </p:cTn>
                        </p:par>
                        <p:par>
                          <p:cTn id="38" fill="hold">
                            <p:stCondLst>
                              <p:cond delay="5250"/>
                            </p:stCondLst>
                            <p:childTnLst>
                              <p:par>
                                <p:cTn id="39" presetID="22" presetClass="entr" presetSubtype="4"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175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1750"/>
                                        <p:tgtEl>
                                          <p:spTgt spid="12"/>
                                        </p:tgtEl>
                                      </p:cBhvr>
                                    </p:animEffect>
                                  </p:childTnLst>
                                </p:cTn>
                              </p:par>
                            </p:childTnLst>
                          </p:cTn>
                        </p:par>
                        <p:par>
                          <p:cTn id="47" fill="hold">
                            <p:stCondLst>
                              <p:cond delay="175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1750"/>
                                        <p:tgtEl>
                                          <p:spTgt spid="13"/>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right)">
                                      <p:cBhvr>
                                        <p:cTn id="54" dur="1750"/>
                                        <p:tgtEl>
                                          <p:spTgt spid="15"/>
                                        </p:tgtEl>
                                      </p:cBhvr>
                                    </p:animEffect>
                                  </p:childTnLst>
                                </p:cTn>
                              </p:par>
                            </p:childTnLst>
                          </p:cTn>
                        </p:par>
                        <p:par>
                          <p:cTn id="55" fill="hold">
                            <p:stCondLst>
                              <p:cond delay="5250"/>
                            </p:stCondLst>
                            <p:childTnLst>
                              <p:par>
                                <p:cTn id="56" presetID="22" presetClass="entr" presetSubtype="4"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684A82-892E-A47F-A6FD-D51976F6EC34}"/>
              </a:ext>
            </a:extLst>
          </p:cNvPr>
          <p:cNvSpPr txBox="1"/>
          <p:nvPr/>
        </p:nvSpPr>
        <p:spPr>
          <a:xfrm>
            <a:off x="18411" y="6137"/>
            <a:ext cx="12192000" cy="1138773"/>
          </a:xfrm>
          <a:prstGeom prst="rect">
            <a:avLst/>
          </a:prstGeom>
          <a:noFill/>
        </p:spPr>
        <p:txBody>
          <a:bodyPr wrap="square" rtlCol="0">
            <a:spAutoFit/>
          </a:bodyPr>
          <a:lstStyle/>
          <a:p>
            <a:pPr algn="ctr"/>
            <a:r>
              <a:rPr lang="en-GB" sz="3200" b="1" dirty="0">
                <a:effectLst>
                  <a:outerShdw blurRad="38100" dist="38100" dir="2700000" algn="tl">
                    <a:srgbClr val="000000">
                      <a:alpha val="43137"/>
                    </a:srgbClr>
                  </a:outerShdw>
                </a:effectLst>
              </a:rPr>
              <a:t>The Plan of the Tabernacle</a:t>
            </a:r>
          </a:p>
          <a:p>
            <a:pPr algn="ctr"/>
            <a:r>
              <a:rPr lang="en-GB" sz="3600" b="1" dirty="0">
                <a:effectLst>
                  <a:outerShdw blurRad="38100" dist="38100" dir="2700000" algn="tl">
                    <a:srgbClr val="000000">
                      <a:alpha val="43137"/>
                    </a:srgbClr>
                  </a:outerShdw>
                </a:effectLst>
              </a:rPr>
              <a:t> </a:t>
            </a:r>
          </a:p>
        </p:txBody>
      </p:sp>
      <p:cxnSp>
        <p:nvCxnSpPr>
          <p:cNvPr id="3" name="Straight Connector 2">
            <a:extLst>
              <a:ext uri="{FF2B5EF4-FFF2-40B4-BE49-F238E27FC236}">
                <a16:creationId xmlns:a16="http://schemas.microsoft.com/office/drawing/2014/main" id="{723F1B5E-4F1B-AC8D-8267-7CE9358DBADD}"/>
              </a:ext>
            </a:extLst>
          </p:cNvPr>
          <p:cNvCxnSpPr>
            <a:cxnSpLocks/>
          </p:cNvCxnSpPr>
          <p:nvPr/>
        </p:nvCxnSpPr>
        <p:spPr>
          <a:xfrm>
            <a:off x="2476500" y="1549400"/>
            <a:ext cx="72161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9DB09D-BC39-E372-01D8-300C780223C6}"/>
              </a:ext>
            </a:extLst>
          </p:cNvPr>
          <p:cNvSpPr txBox="1"/>
          <p:nvPr/>
        </p:nvSpPr>
        <p:spPr>
          <a:xfrm>
            <a:off x="0" y="6182178"/>
            <a:ext cx="12192000" cy="646331"/>
          </a:xfrm>
          <a:prstGeom prst="rect">
            <a:avLst/>
          </a:prstGeom>
          <a:noFill/>
        </p:spPr>
        <p:txBody>
          <a:bodyPr wrap="square" rtlCol="0">
            <a:spAutoFit/>
          </a:bodyPr>
          <a:lstStyle/>
          <a:p>
            <a:pPr algn="ctr"/>
            <a:r>
              <a:rPr lang="en-GB" sz="3600" b="1" dirty="0">
                <a:solidFill>
                  <a:srgbClr val="FF7C80"/>
                </a:solidFill>
                <a:effectLst>
                  <a:outerShdw blurRad="38100" dist="38100" dir="2700000" algn="tl">
                    <a:srgbClr val="000000">
                      <a:alpha val="43137"/>
                    </a:srgbClr>
                  </a:outerShdw>
                </a:effectLst>
              </a:rPr>
              <a:t>Exodus 40: 1-33</a:t>
            </a:r>
          </a:p>
        </p:txBody>
      </p:sp>
      <p:cxnSp>
        <p:nvCxnSpPr>
          <p:cNvPr id="5" name="Straight Connector 4">
            <a:extLst>
              <a:ext uri="{FF2B5EF4-FFF2-40B4-BE49-F238E27FC236}">
                <a16:creationId xmlns:a16="http://schemas.microsoft.com/office/drawing/2014/main" id="{33B55B3C-ED8A-FB65-A7D0-F5465CE84C7C}"/>
              </a:ext>
            </a:extLst>
          </p:cNvPr>
          <p:cNvCxnSpPr>
            <a:cxnSpLocks/>
          </p:cNvCxnSpPr>
          <p:nvPr/>
        </p:nvCxnSpPr>
        <p:spPr>
          <a:xfrm>
            <a:off x="9692640" y="1536700"/>
            <a:ext cx="0" cy="3657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CA839C8-0090-D3A7-1FB7-79107C06B4DA}"/>
              </a:ext>
            </a:extLst>
          </p:cNvPr>
          <p:cNvCxnSpPr>
            <a:cxnSpLocks/>
          </p:cNvCxnSpPr>
          <p:nvPr/>
        </p:nvCxnSpPr>
        <p:spPr>
          <a:xfrm>
            <a:off x="2489200" y="5192091"/>
            <a:ext cx="7203440" cy="1744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08A745A-7BB4-3001-E40A-4366D5924D53}"/>
              </a:ext>
            </a:extLst>
          </p:cNvPr>
          <p:cNvCxnSpPr>
            <a:cxnSpLocks/>
          </p:cNvCxnSpPr>
          <p:nvPr/>
        </p:nvCxnSpPr>
        <p:spPr>
          <a:xfrm>
            <a:off x="2485998" y="1536700"/>
            <a:ext cx="0" cy="3657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1E97A1E-A018-F6C5-C0F5-ECBFB4542922}"/>
              </a:ext>
            </a:extLst>
          </p:cNvPr>
          <p:cNvSpPr/>
          <p:nvPr/>
        </p:nvSpPr>
        <p:spPr>
          <a:xfrm>
            <a:off x="9612829" y="2911062"/>
            <a:ext cx="138488" cy="899150"/>
          </a:xfrm>
          <a:prstGeom prst="rect">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highlight>
                <a:srgbClr val="FF7C80"/>
              </a:highlight>
            </a:endParaRPr>
          </a:p>
        </p:txBody>
      </p:sp>
      <p:cxnSp>
        <p:nvCxnSpPr>
          <p:cNvPr id="9" name="Straight Connector 8">
            <a:extLst>
              <a:ext uri="{FF2B5EF4-FFF2-40B4-BE49-F238E27FC236}">
                <a16:creationId xmlns:a16="http://schemas.microsoft.com/office/drawing/2014/main" id="{324FC43F-595D-D173-DB05-88F0372E92C0}"/>
              </a:ext>
            </a:extLst>
          </p:cNvPr>
          <p:cNvCxnSpPr/>
          <p:nvPr/>
        </p:nvCxnSpPr>
        <p:spPr>
          <a:xfrm>
            <a:off x="3215640" y="3060223"/>
            <a:ext cx="212737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04AA4C-2191-1094-67FA-F6DB816D37B7}"/>
              </a:ext>
            </a:extLst>
          </p:cNvPr>
          <p:cNvCxnSpPr/>
          <p:nvPr/>
        </p:nvCxnSpPr>
        <p:spPr>
          <a:xfrm>
            <a:off x="3215640" y="3791743"/>
            <a:ext cx="212737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076590-3396-A039-DE4B-FE74743EB423}"/>
              </a:ext>
            </a:extLst>
          </p:cNvPr>
          <p:cNvCxnSpPr>
            <a:cxnSpLocks/>
          </p:cNvCxnSpPr>
          <p:nvPr/>
        </p:nvCxnSpPr>
        <p:spPr>
          <a:xfrm>
            <a:off x="5349240" y="3060223"/>
            <a:ext cx="0" cy="73755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91098ED-26CB-0A1B-0A77-C7359E0526A3}"/>
              </a:ext>
            </a:extLst>
          </p:cNvPr>
          <p:cNvCxnSpPr>
            <a:cxnSpLocks/>
          </p:cNvCxnSpPr>
          <p:nvPr/>
        </p:nvCxnSpPr>
        <p:spPr>
          <a:xfrm>
            <a:off x="3215640" y="3063240"/>
            <a:ext cx="0" cy="75279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A0FA65-A67D-6E63-0D5F-326E08DE38F2}"/>
              </a:ext>
            </a:extLst>
          </p:cNvPr>
          <p:cNvCxnSpPr>
            <a:cxnSpLocks/>
          </p:cNvCxnSpPr>
          <p:nvPr/>
        </p:nvCxnSpPr>
        <p:spPr>
          <a:xfrm>
            <a:off x="3998097" y="3060223"/>
            <a:ext cx="0" cy="73755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69F3365-93F3-9218-02D5-75A31BFFC71F}"/>
              </a:ext>
            </a:extLst>
          </p:cNvPr>
          <p:cNvSpPr/>
          <p:nvPr/>
        </p:nvSpPr>
        <p:spPr>
          <a:xfrm flipH="1">
            <a:off x="3526036" y="3287967"/>
            <a:ext cx="171606" cy="355662"/>
          </a:xfrm>
          <a:prstGeom prst="rect">
            <a:avLst/>
          </a:prstGeom>
          <a:solidFill>
            <a:schemeClr val="accent5">
              <a:lumMod val="60000"/>
              <a:lumOff val="4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36B2E46-3175-F034-B47D-F6EF96B4E94E}"/>
              </a:ext>
            </a:extLst>
          </p:cNvPr>
          <p:cNvSpPr/>
          <p:nvPr/>
        </p:nvSpPr>
        <p:spPr>
          <a:xfrm flipH="1">
            <a:off x="4080255" y="3357272"/>
            <a:ext cx="114301" cy="136484"/>
          </a:xfrm>
          <a:prstGeom prst="rect">
            <a:avLst/>
          </a:prstGeom>
          <a:solidFill>
            <a:schemeClr val="tx1">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CDBB4CF-4DEF-1E4A-007D-F8902DC30F03}"/>
              </a:ext>
            </a:extLst>
          </p:cNvPr>
          <p:cNvSpPr/>
          <p:nvPr/>
        </p:nvSpPr>
        <p:spPr>
          <a:xfrm rot="5400000" flipH="1">
            <a:off x="4841674" y="3074179"/>
            <a:ext cx="100849" cy="304797"/>
          </a:xfrm>
          <a:prstGeom prst="rect">
            <a:avLst/>
          </a:prstGeom>
          <a:solidFill>
            <a:schemeClr val="accent6">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2F8C8C9-7B85-8C8B-DB2C-7E5ECCEC9713}"/>
              </a:ext>
            </a:extLst>
          </p:cNvPr>
          <p:cNvSpPr/>
          <p:nvPr/>
        </p:nvSpPr>
        <p:spPr>
          <a:xfrm>
            <a:off x="4572000" y="3622758"/>
            <a:ext cx="542310" cy="92335"/>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Oval 17">
            <a:extLst>
              <a:ext uri="{FF2B5EF4-FFF2-40B4-BE49-F238E27FC236}">
                <a16:creationId xmlns:a16="http://schemas.microsoft.com/office/drawing/2014/main" id="{3465460B-C0AA-7C61-3747-CD59552F3B7F}"/>
              </a:ext>
            </a:extLst>
          </p:cNvPr>
          <p:cNvSpPr/>
          <p:nvPr/>
        </p:nvSpPr>
        <p:spPr>
          <a:xfrm flipH="1">
            <a:off x="6370324" y="3276602"/>
            <a:ext cx="257086" cy="276711"/>
          </a:xfrm>
          <a:prstGeom prst="ellipse">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46AAE27A-9314-9C8A-345D-C655EC7F232F}"/>
              </a:ext>
            </a:extLst>
          </p:cNvPr>
          <p:cNvSpPr/>
          <p:nvPr/>
        </p:nvSpPr>
        <p:spPr>
          <a:xfrm>
            <a:off x="7780579" y="3172784"/>
            <a:ext cx="479706" cy="479538"/>
          </a:xfrm>
          <a:prstGeom prst="rect">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D770E39F-85D5-5FAA-9A5B-89A7C0AC069C}"/>
              </a:ext>
            </a:extLst>
          </p:cNvPr>
          <p:cNvSpPr txBox="1"/>
          <p:nvPr/>
        </p:nvSpPr>
        <p:spPr>
          <a:xfrm>
            <a:off x="5343013" y="1006120"/>
            <a:ext cx="1573287" cy="523220"/>
          </a:xfrm>
          <a:prstGeom prst="rect">
            <a:avLst/>
          </a:prstGeom>
          <a:noFill/>
        </p:spPr>
        <p:txBody>
          <a:bodyPr wrap="square" rtlCol="0">
            <a:spAutoFit/>
          </a:bodyPr>
          <a:lstStyle/>
          <a:p>
            <a:r>
              <a:rPr lang="en-GB" sz="2800" b="1" dirty="0">
                <a:solidFill>
                  <a:srgbClr val="FFFF00"/>
                </a:solidFill>
                <a:effectLst>
                  <a:outerShdw blurRad="38100" dist="38100" dir="2700000" algn="tl">
                    <a:srgbClr val="000000">
                      <a:alpha val="43137"/>
                    </a:srgbClr>
                  </a:outerShdw>
                </a:effectLst>
              </a:rPr>
              <a:t>NORTH</a:t>
            </a:r>
          </a:p>
        </p:txBody>
      </p:sp>
      <p:sp>
        <p:nvSpPr>
          <p:cNvPr id="21" name="TextBox 20">
            <a:extLst>
              <a:ext uri="{FF2B5EF4-FFF2-40B4-BE49-F238E27FC236}">
                <a16:creationId xmlns:a16="http://schemas.microsoft.com/office/drawing/2014/main" id="{053F41AB-93F7-D85F-C438-CA67DCAD57C2}"/>
              </a:ext>
            </a:extLst>
          </p:cNvPr>
          <p:cNvSpPr txBox="1"/>
          <p:nvPr/>
        </p:nvSpPr>
        <p:spPr>
          <a:xfrm>
            <a:off x="10124842" y="2679032"/>
            <a:ext cx="1203158" cy="523220"/>
          </a:xfrm>
          <a:prstGeom prst="rect">
            <a:avLst/>
          </a:prstGeom>
          <a:noFill/>
        </p:spPr>
        <p:txBody>
          <a:bodyPr wrap="square" rtlCol="0">
            <a:spAutoFit/>
          </a:bodyPr>
          <a:lstStyle/>
          <a:p>
            <a:r>
              <a:rPr lang="en-GB" sz="2800" b="1" dirty="0">
                <a:solidFill>
                  <a:srgbClr val="FFFF00"/>
                </a:solidFill>
                <a:effectLst>
                  <a:outerShdw blurRad="38100" dist="38100" dir="2700000" algn="tl">
                    <a:srgbClr val="000000">
                      <a:alpha val="43137"/>
                    </a:srgbClr>
                  </a:outerShdw>
                </a:effectLst>
              </a:rPr>
              <a:t>EAST</a:t>
            </a:r>
          </a:p>
        </p:txBody>
      </p:sp>
      <p:sp>
        <p:nvSpPr>
          <p:cNvPr id="22" name="TextBox 21">
            <a:extLst>
              <a:ext uri="{FF2B5EF4-FFF2-40B4-BE49-F238E27FC236}">
                <a16:creationId xmlns:a16="http://schemas.microsoft.com/office/drawing/2014/main" id="{24D0CBE8-C3BF-E3B8-2910-AFC7D41ECC54}"/>
              </a:ext>
            </a:extLst>
          </p:cNvPr>
          <p:cNvSpPr txBox="1"/>
          <p:nvPr/>
        </p:nvSpPr>
        <p:spPr>
          <a:xfrm>
            <a:off x="5320748" y="5518270"/>
            <a:ext cx="1491531" cy="523220"/>
          </a:xfrm>
          <a:prstGeom prst="rect">
            <a:avLst/>
          </a:prstGeom>
          <a:noFill/>
        </p:spPr>
        <p:txBody>
          <a:bodyPr wrap="square" rtlCol="0">
            <a:spAutoFit/>
          </a:bodyPr>
          <a:lstStyle/>
          <a:p>
            <a:r>
              <a:rPr lang="en-GB" sz="2800" b="1" dirty="0">
                <a:solidFill>
                  <a:srgbClr val="FFFF00"/>
                </a:solidFill>
                <a:effectLst>
                  <a:outerShdw blurRad="38100" dist="38100" dir="2700000" algn="tl">
                    <a:srgbClr val="000000">
                      <a:alpha val="43137"/>
                    </a:srgbClr>
                  </a:outerShdw>
                </a:effectLst>
              </a:rPr>
              <a:t>SOUTH</a:t>
            </a:r>
          </a:p>
        </p:txBody>
      </p:sp>
      <p:sp>
        <p:nvSpPr>
          <p:cNvPr id="23" name="TextBox 22">
            <a:extLst>
              <a:ext uri="{FF2B5EF4-FFF2-40B4-BE49-F238E27FC236}">
                <a16:creationId xmlns:a16="http://schemas.microsoft.com/office/drawing/2014/main" id="{57EF0E54-93A8-C1C1-3932-D4A25FC04469}"/>
              </a:ext>
            </a:extLst>
          </p:cNvPr>
          <p:cNvSpPr txBox="1"/>
          <p:nvPr/>
        </p:nvSpPr>
        <p:spPr>
          <a:xfrm>
            <a:off x="771899" y="2799090"/>
            <a:ext cx="1315981" cy="523220"/>
          </a:xfrm>
          <a:prstGeom prst="rect">
            <a:avLst/>
          </a:prstGeom>
          <a:noFill/>
        </p:spPr>
        <p:txBody>
          <a:bodyPr wrap="square" rtlCol="0">
            <a:spAutoFit/>
          </a:bodyPr>
          <a:lstStyle/>
          <a:p>
            <a:r>
              <a:rPr lang="en-GB" sz="2800" b="1" dirty="0">
                <a:solidFill>
                  <a:srgbClr val="FFFF00"/>
                </a:solidFill>
                <a:effectLst>
                  <a:outerShdw blurRad="38100" dist="38100" dir="2700000" algn="tl">
                    <a:srgbClr val="000000">
                      <a:alpha val="43137"/>
                    </a:srgbClr>
                  </a:outerShdw>
                </a:effectLst>
              </a:rPr>
              <a:t>WEST</a:t>
            </a:r>
          </a:p>
        </p:txBody>
      </p:sp>
      <p:cxnSp>
        <p:nvCxnSpPr>
          <p:cNvPr id="24" name="Straight Arrow Connector 23">
            <a:extLst>
              <a:ext uri="{FF2B5EF4-FFF2-40B4-BE49-F238E27FC236}">
                <a16:creationId xmlns:a16="http://schemas.microsoft.com/office/drawing/2014/main" id="{43749265-E030-70E1-34FB-58CC5EA277DC}"/>
              </a:ext>
            </a:extLst>
          </p:cNvPr>
          <p:cNvCxnSpPr>
            <a:cxnSpLocks/>
          </p:cNvCxnSpPr>
          <p:nvPr/>
        </p:nvCxnSpPr>
        <p:spPr>
          <a:xfrm flipH="1">
            <a:off x="6601469" y="1086744"/>
            <a:ext cx="1179110" cy="205073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A51B6C6-3F43-8010-E894-1EBA35EDE1D7}"/>
              </a:ext>
            </a:extLst>
          </p:cNvPr>
          <p:cNvSpPr txBox="1"/>
          <p:nvPr/>
        </p:nvSpPr>
        <p:spPr>
          <a:xfrm>
            <a:off x="7611384" y="634158"/>
            <a:ext cx="1491530" cy="400110"/>
          </a:xfrm>
          <a:prstGeom prst="rect">
            <a:avLst/>
          </a:prstGeom>
          <a:noFill/>
        </p:spPr>
        <p:txBody>
          <a:bodyPr wrap="square" rtlCol="0">
            <a:spAutoFit/>
          </a:bodyPr>
          <a:lstStyle/>
          <a:p>
            <a:pPr algn="ctr"/>
            <a:r>
              <a:rPr lang="en-GB" sz="2000" dirty="0">
                <a:effectLst>
                  <a:outerShdw blurRad="38100" dist="38100" dir="2700000" algn="tl">
                    <a:srgbClr val="000000">
                      <a:alpha val="43137"/>
                    </a:srgbClr>
                  </a:outerShdw>
                </a:effectLst>
              </a:rPr>
              <a:t>The Laver</a:t>
            </a:r>
          </a:p>
        </p:txBody>
      </p:sp>
      <p:cxnSp>
        <p:nvCxnSpPr>
          <p:cNvPr id="26" name="Straight Arrow Connector 25">
            <a:extLst>
              <a:ext uri="{FF2B5EF4-FFF2-40B4-BE49-F238E27FC236}">
                <a16:creationId xmlns:a16="http://schemas.microsoft.com/office/drawing/2014/main" id="{CDF8F822-AAFC-D526-D2AB-03E63DCA3534}"/>
              </a:ext>
            </a:extLst>
          </p:cNvPr>
          <p:cNvCxnSpPr>
            <a:cxnSpLocks/>
          </p:cNvCxnSpPr>
          <p:nvPr/>
        </p:nvCxnSpPr>
        <p:spPr>
          <a:xfrm flipH="1" flipV="1">
            <a:off x="9805506" y="3546412"/>
            <a:ext cx="757804" cy="91870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6C2DBC7-122C-D36F-63CA-CCAF84414D07}"/>
              </a:ext>
            </a:extLst>
          </p:cNvPr>
          <p:cNvSpPr txBox="1"/>
          <p:nvPr/>
        </p:nvSpPr>
        <p:spPr>
          <a:xfrm>
            <a:off x="10166798" y="4465115"/>
            <a:ext cx="1640622" cy="707886"/>
          </a:xfrm>
          <a:prstGeom prst="rect">
            <a:avLst/>
          </a:prstGeom>
          <a:noFill/>
        </p:spPr>
        <p:txBody>
          <a:bodyPr wrap="square" rtlCol="0">
            <a:spAutoFit/>
          </a:bodyPr>
          <a:lstStyle/>
          <a:p>
            <a:pPr algn="ctr"/>
            <a:r>
              <a:rPr lang="en-GB" sz="2000" dirty="0">
                <a:effectLst>
                  <a:outerShdw blurRad="38100" dist="38100" dir="2700000" algn="tl">
                    <a:srgbClr val="000000">
                      <a:alpha val="43137"/>
                    </a:srgbClr>
                  </a:outerShdw>
                </a:effectLst>
              </a:rPr>
              <a:t>Entrance</a:t>
            </a:r>
          </a:p>
          <a:p>
            <a:pPr algn="ctr"/>
            <a:r>
              <a:rPr lang="en-GB" sz="2000" dirty="0">
                <a:effectLst>
                  <a:outerShdw blurRad="38100" dist="38100" dir="2700000" algn="tl">
                    <a:srgbClr val="000000">
                      <a:alpha val="43137"/>
                    </a:srgbClr>
                  </a:outerShdw>
                </a:effectLst>
              </a:rPr>
              <a:t>Veil/Curtain</a:t>
            </a:r>
          </a:p>
        </p:txBody>
      </p:sp>
      <p:cxnSp>
        <p:nvCxnSpPr>
          <p:cNvPr id="28" name="Straight Arrow Connector 27">
            <a:extLst>
              <a:ext uri="{FF2B5EF4-FFF2-40B4-BE49-F238E27FC236}">
                <a16:creationId xmlns:a16="http://schemas.microsoft.com/office/drawing/2014/main" id="{5A98FBB1-1AE2-0C95-17C8-F7FFE3DCD6ED}"/>
              </a:ext>
            </a:extLst>
          </p:cNvPr>
          <p:cNvCxnSpPr>
            <a:cxnSpLocks/>
          </p:cNvCxnSpPr>
          <p:nvPr/>
        </p:nvCxnSpPr>
        <p:spPr>
          <a:xfrm flipH="1" flipV="1">
            <a:off x="8136182" y="3791743"/>
            <a:ext cx="1554858" cy="177707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5C2D1A9-583A-3FF4-F6F1-330AC12FFCF1}"/>
              </a:ext>
            </a:extLst>
          </p:cNvPr>
          <p:cNvSpPr txBox="1"/>
          <p:nvPr/>
        </p:nvSpPr>
        <p:spPr>
          <a:xfrm>
            <a:off x="8946874" y="5538460"/>
            <a:ext cx="1602185" cy="707886"/>
          </a:xfrm>
          <a:prstGeom prst="rect">
            <a:avLst/>
          </a:prstGeom>
          <a:noFill/>
        </p:spPr>
        <p:txBody>
          <a:bodyPr wrap="square" rtlCol="0">
            <a:spAutoFit/>
          </a:bodyPr>
          <a:lstStyle/>
          <a:p>
            <a:pPr algn="ctr"/>
            <a:r>
              <a:rPr lang="en-GB" sz="2000" dirty="0">
                <a:effectLst>
                  <a:outerShdw blurRad="38100" dist="38100" dir="2700000" algn="tl">
                    <a:srgbClr val="000000">
                      <a:alpha val="43137"/>
                    </a:srgbClr>
                  </a:outerShdw>
                </a:effectLst>
              </a:rPr>
              <a:t>The Bronze Altar</a:t>
            </a:r>
          </a:p>
        </p:txBody>
      </p:sp>
      <p:cxnSp>
        <p:nvCxnSpPr>
          <p:cNvPr id="30" name="Straight Arrow Connector 29">
            <a:extLst>
              <a:ext uri="{FF2B5EF4-FFF2-40B4-BE49-F238E27FC236}">
                <a16:creationId xmlns:a16="http://schemas.microsoft.com/office/drawing/2014/main" id="{9E8FFAE7-A0E4-8441-30A5-DA308C1CFE3F}"/>
              </a:ext>
            </a:extLst>
          </p:cNvPr>
          <p:cNvCxnSpPr>
            <a:cxnSpLocks/>
          </p:cNvCxnSpPr>
          <p:nvPr/>
        </p:nvCxnSpPr>
        <p:spPr>
          <a:xfrm flipH="1" flipV="1">
            <a:off x="5121761" y="3831841"/>
            <a:ext cx="2252407" cy="152827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8DAFED0-E00D-E95A-3676-5AE1C28022F2}"/>
              </a:ext>
            </a:extLst>
          </p:cNvPr>
          <p:cNvSpPr txBox="1"/>
          <p:nvPr/>
        </p:nvSpPr>
        <p:spPr>
          <a:xfrm>
            <a:off x="6810288" y="5314993"/>
            <a:ext cx="1602192" cy="707886"/>
          </a:xfrm>
          <a:prstGeom prst="rect">
            <a:avLst/>
          </a:prstGeom>
          <a:noFill/>
        </p:spPr>
        <p:txBody>
          <a:bodyPr wrap="square" rtlCol="0">
            <a:spAutoFit/>
          </a:bodyPr>
          <a:lstStyle/>
          <a:p>
            <a:pPr algn="ctr"/>
            <a:r>
              <a:rPr lang="en-GB" sz="2000" dirty="0"/>
              <a:t>The Candlestick</a:t>
            </a:r>
          </a:p>
        </p:txBody>
      </p:sp>
      <p:cxnSp>
        <p:nvCxnSpPr>
          <p:cNvPr id="32" name="Straight Arrow Connector 31">
            <a:extLst>
              <a:ext uri="{FF2B5EF4-FFF2-40B4-BE49-F238E27FC236}">
                <a16:creationId xmlns:a16="http://schemas.microsoft.com/office/drawing/2014/main" id="{7D88FA0B-5FAA-2154-5F96-72AD9830B93C}"/>
              </a:ext>
            </a:extLst>
          </p:cNvPr>
          <p:cNvCxnSpPr>
            <a:cxnSpLocks/>
          </p:cNvCxnSpPr>
          <p:nvPr/>
        </p:nvCxnSpPr>
        <p:spPr>
          <a:xfrm flipV="1">
            <a:off x="4226341" y="3983574"/>
            <a:ext cx="317708" cy="139495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0C0FEEA-CD84-43C2-5790-25D90C68B2EF}"/>
              </a:ext>
            </a:extLst>
          </p:cNvPr>
          <p:cNvSpPr txBox="1"/>
          <p:nvPr/>
        </p:nvSpPr>
        <p:spPr>
          <a:xfrm>
            <a:off x="3384273" y="5401370"/>
            <a:ext cx="1491530" cy="707886"/>
          </a:xfrm>
          <a:prstGeom prst="rect">
            <a:avLst/>
          </a:prstGeom>
          <a:noFill/>
        </p:spPr>
        <p:txBody>
          <a:bodyPr wrap="square" rtlCol="0">
            <a:spAutoFit/>
          </a:bodyPr>
          <a:lstStyle/>
          <a:p>
            <a:pPr algn="ctr"/>
            <a:r>
              <a:rPr lang="en-GB" sz="2000" dirty="0"/>
              <a:t>The Holy Place</a:t>
            </a:r>
          </a:p>
        </p:txBody>
      </p:sp>
      <p:cxnSp>
        <p:nvCxnSpPr>
          <p:cNvPr id="34" name="Straight Arrow Connector 33">
            <a:extLst>
              <a:ext uri="{FF2B5EF4-FFF2-40B4-BE49-F238E27FC236}">
                <a16:creationId xmlns:a16="http://schemas.microsoft.com/office/drawing/2014/main" id="{EA7C2F08-5BDB-F82F-A9C6-D8DA8FF600AA}"/>
              </a:ext>
            </a:extLst>
          </p:cNvPr>
          <p:cNvCxnSpPr>
            <a:cxnSpLocks/>
          </p:cNvCxnSpPr>
          <p:nvPr/>
        </p:nvCxnSpPr>
        <p:spPr>
          <a:xfrm flipV="1">
            <a:off x="1628690" y="5291599"/>
            <a:ext cx="1077630" cy="15250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01BA18-3648-3070-F96E-39F05CD75B5F}"/>
              </a:ext>
            </a:extLst>
          </p:cNvPr>
          <p:cNvSpPr txBox="1"/>
          <p:nvPr/>
        </p:nvSpPr>
        <p:spPr>
          <a:xfrm>
            <a:off x="137160" y="5090160"/>
            <a:ext cx="1491530" cy="707886"/>
          </a:xfrm>
          <a:prstGeom prst="rect">
            <a:avLst/>
          </a:prstGeom>
          <a:noFill/>
        </p:spPr>
        <p:txBody>
          <a:bodyPr wrap="square" rtlCol="0">
            <a:spAutoFit/>
          </a:bodyPr>
          <a:lstStyle/>
          <a:p>
            <a:pPr algn="ctr"/>
            <a:r>
              <a:rPr lang="en-GB" sz="2000" dirty="0"/>
              <a:t>The Outer Court</a:t>
            </a:r>
          </a:p>
        </p:txBody>
      </p:sp>
      <p:sp>
        <p:nvSpPr>
          <p:cNvPr id="36" name="TextBox 35">
            <a:extLst>
              <a:ext uri="{FF2B5EF4-FFF2-40B4-BE49-F238E27FC236}">
                <a16:creationId xmlns:a16="http://schemas.microsoft.com/office/drawing/2014/main" id="{A333C965-6FB3-73EC-3026-89D34AA3E361}"/>
              </a:ext>
            </a:extLst>
          </p:cNvPr>
          <p:cNvSpPr txBox="1"/>
          <p:nvPr/>
        </p:nvSpPr>
        <p:spPr>
          <a:xfrm>
            <a:off x="137160" y="3791743"/>
            <a:ext cx="1491530" cy="707886"/>
          </a:xfrm>
          <a:prstGeom prst="rect">
            <a:avLst/>
          </a:prstGeom>
          <a:noFill/>
        </p:spPr>
        <p:txBody>
          <a:bodyPr wrap="square" rtlCol="0">
            <a:spAutoFit/>
          </a:bodyPr>
          <a:lstStyle/>
          <a:p>
            <a:pPr algn="ctr"/>
            <a:r>
              <a:rPr lang="en-GB" sz="2000" dirty="0"/>
              <a:t>The Most Holy  Place</a:t>
            </a:r>
          </a:p>
        </p:txBody>
      </p:sp>
      <p:cxnSp>
        <p:nvCxnSpPr>
          <p:cNvPr id="37" name="Straight Arrow Connector 36">
            <a:extLst>
              <a:ext uri="{FF2B5EF4-FFF2-40B4-BE49-F238E27FC236}">
                <a16:creationId xmlns:a16="http://schemas.microsoft.com/office/drawing/2014/main" id="{222C766C-0604-6F45-5461-510354FF031D}"/>
              </a:ext>
            </a:extLst>
          </p:cNvPr>
          <p:cNvCxnSpPr>
            <a:cxnSpLocks/>
          </p:cNvCxnSpPr>
          <p:nvPr/>
        </p:nvCxnSpPr>
        <p:spPr>
          <a:xfrm flipV="1">
            <a:off x="1654847" y="3681268"/>
            <a:ext cx="1375922" cy="33796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77901E0-6E75-FD5F-AC09-DB496CED8E8B}"/>
              </a:ext>
            </a:extLst>
          </p:cNvPr>
          <p:cNvCxnSpPr>
            <a:cxnSpLocks/>
          </p:cNvCxnSpPr>
          <p:nvPr/>
        </p:nvCxnSpPr>
        <p:spPr>
          <a:xfrm>
            <a:off x="1812853" y="2029600"/>
            <a:ext cx="1571420" cy="13359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54F9652-EC6A-42F1-803C-D2FA676073B5}"/>
              </a:ext>
            </a:extLst>
          </p:cNvPr>
          <p:cNvSpPr txBox="1"/>
          <p:nvPr/>
        </p:nvSpPr>
        <p:spPr>
          <a:xfrm>
            <a:off x="315701" y="1634795"/>
            <a:ext cx="1491530" cy="707886"/>
          </a:xfrm>
          <a:prstGeom prst="rect">
            <a:avLst/>
          </a:prstGeom>
          <a:noFill/>
        </p:spPr>
        <p:txBody>
          <a:bodyPr wrap="square" rtlCol="0">
            <a:spAutoFit/>
          </a:bodyPr>
          <a:lstStyle/>
          <a:p>
            <a:pPr algn="ctr"/>
            <a:r>
              <a:rPr lang="en-GB" sz="2000" dirty="0"/>
              <a:t>Ark of the Covenant</a:t>
            </a:r>
          </a:p>
        </p:txBody>
      </p:sp>
      <p:cxnSp>
        <p:nvCxnSpPr>
          <p:cNvPr id="40" name="Straight Arrow Connector 39">
            <a:extLst>
              <a:ext uri="{FF2B5EF4-FFF2-40B4-BE49-F238E27FC236}">
                <a16:creationId xmlns:a16="http://schemas.microsoft.com/office/drawing/2014/main" id="{E652825E-51FF-D2E2-8BFB-A457B7D07E6E}"/>
              </a:ext>
            </a:extLst>
          </p:cNvPr>
          <p:cNvCxnSpPr>
            <a:cxnSpLocks/>
          </p:cNvCxnSpPr>
          <p:nvPr/>
        </p:nvCxnSpPr>
        <p:spPr>
          <a:xfrm>
            <a:off x="2918200" y="1422206"/>
            <a:ext cx="1200248" cy="184095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732B66A-FBDB-9D85-7716-8BC34DC1CF0D}"/>
              </a:ext>
            </a:extLst>
          </p:cNvPr>
          <p:cNvSpPr txBox="1"/>
          <p:nvPr/>
        </p:nvSpPr>
        <p:spPr>
          <a:xfrm>
            <a:off x="1696693" y="710604"/>
            <a:ext cx="1491530" cy="707886"/>
          </a:xfrm>
          <a:prstGeom prst="rect">
            <a:avLst/>
          </a:prstGeom>
          <a:noFill/>
        </p:spPr>
        <p:txBody>
          <a:bodyPr wrap="square" rtlCol="0">
            <a:spAutoFit/>
          </a:bodyPr>
          <a:lstStyle/>
          <a:p>
            <a:pPr algn="ctr"/>
            <a:r>
              <a:rPr lang="en-GB" sz="2000" dirty="0"/>
              <a:t>Altar of Incense</a:t>
            </a:r>
          </a:p>
        </p:txBody>
      </p:sp>
      <p:cxnSp>
        <p:nvCxnSpPr>
          <p:cNvPr id="42" name="Straight Arrow Connector 41">
            <a:extLst>
              <a:ext uri="{FF2B5EF4-FFF2-40B4-BE49-F238E27FC236}">
                <a16:creationId xmlns:a16="http://schemas.microsoft.com/office/drawing/2014/main" id="{C3166B91-DF26-2C7E-6397-2CB2F534B3B1}"/>
              </a:ext>
            </a:extLst>
          </p:cNvPr>
          <p:cNvCxnSpPr>
            <a:cxnSpLocks/>
          </p:cNvCxnSpPr>
          <p:nvPr/>
        </p:nvCxnSpPr>
        <p:spPr>
          <a:xfrm>
            <a:off x="4286783" y="1402623"/>
            <a:ext cx="435597" cy="147703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06B5DF8-8845-6A9D-EFAB-74B11A42FF2B}"/>
              </a:ext>
            </a:extLst>
          </p:cNvPr>
          <p:cNvSpPr txBox="1"/>
          <p:nvPr/>
        </p:nvSpPr>
        <p:spPr>
          <a:xfrm>
            <a:off x="3587290" y="710042"/>
            <a:ext cx="1592263" cy="707886"/>
          </a:xfrm>
          <a:prstGeom prst="rect">
            <a:avLst/>
          </a:prstGeom>
          <a:noFill/>
        </p:spPr>
        <p:txBody>
          <a:bodyPr wrap="square" rtlCol="0">
            <a:spAutoFit/>
          </a:bodyPr>
          <a:lstStyle/>
          <a:p>
            <a:pPr algn="ctr"/>
            <a:r>
              <a:rPr lang="en-GB" sz="2000" dirty="0">
                <a:effectLst>
                  <a:outerShdw blurRad="38100" dist="38100" dir="2700000" algn="tl">
                    <a:srgbClr val="000000">
                      <a:alpha val="43137"/>
                    </a:srgbClr>
                  </a:outerShdw>
                </a:effectLst>
              </a:rPr>
              <a:t>Table of Shewbread</a:t>
            </a:r>
          </a:p>
        </p:txBody>
      </p:sp>
      <p:sp>
        <p:nvSpPr>
          <p:cNvPr id="44" name="TextBox 43">
            <a:extLst>
              <a:ext uri="{FF2B5EF4-FFF2-40B4-BE49-F238E27FC236}">
                <a16:creationId xmlns:a16="http://schemas.microsoft.com/office/drawing/2014/main" id="{228DB225-A912-5AB2-79FD-C8D1DD0D7772}"/>
              </a:ext>
            </a:extLst>
          </p:cNvPr>
          <p:cNvSpPr txBox="1"/>
          <p:nvPr/>
        </p:nvSpPr>
        <p:spPr>
          <a:xfrm>
            <a:off x="11566376" y="6384941"/>
            <a:ext cx="382790" cy="338554"/>
          </a:xfrm>
          <a:prstGeom prst="rect">
            <a:avLst/>
          </a:prstGeom>
          <a:solidFill>
            <a:srgbClr val="FF0000"/>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6</a:t>
            </a:r>
          </a:p>
        </p:txBody>
      </p:sp>
      <p:sp>
        <p:nvSpPr>
          <p:cNvPr id="45" name="TextBox 44">
            <a:extLst>
              <a:ext uri="{FF2B5EF4-FFF2-40B4-BE49-F238E27FC236}">
                <a16:creationId xmlns:a16="http://schemas.microsoft.com/office/drawing/2014/main" id="{823B67FF-D774-9DC3-722B-CB45A3436770}"/>
              </a:ext>
            </a:extLst>
          </p:cNvPr>
          <p:cNvSpPr txBox="1"/>
          <p:nvPr/>
        </p:nvSpPr>
        <p:spPr>
          <a:xfrm>
            <a:off x="5283199" y="479778"/>
            <a:ext cx="1676401" cy="346249"/>
          </a:xfrm>
          <a:prstGeom prst="rect">
            <a:avLst/>
          </a:prstGeom>
          <a:noFill/>
        </p:spPr>
        <p:txBody>
          <a:bodyPr wrap="square" rtlCol="0">
            <a:spAutoFit/>
          </a:bodyPr>
          <a:lstStyle/>
          <a:p>
            <a:r>
              <a:rPr lang="en-GB" sz="1650" b="1" dirty="0"/>
              <a:t>(Not to scale)</a:t>
            </a:r>
          </a:p>
        </p:txBody>
      </p:sp>
    </p:spTree>
    <p:extLst>
      <p:ext uri="{BB962C8B-B14F-4D97-AF65-F5344CB8AC3E}">
        <p14:creationId xmlns:p14="http://schemas.microsoft.com/office/powerpoint/2010/main" val="832107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0"/>
                                        <p:tgtEl>
                                          <p:spTgt spid="3"/>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500"/>
                                        <p:tgtEl>
                                          <p:spTgt spid="5"/>
                                        </p:tgtEl>
                                      </p:cBhvr>
                                    </p:animEffect>
                                  </p:childTnLst>
                                </p:cTn>
                              </p:par>
                            </p:childTnLst>
                          </p:cTn>
                        </p:par>
                        <p:par>
                          <p:cTn id="12" fill="hold">
                            <p:stCondLst>
                              <p:cond delay="500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2500"/>
                                        <p:tgtEl>
                                          <p:spTgt spid="6"/>
                                        </p:tgtEl>
                                      </p:cBhvr>
                                    </p:animEffect>
                                  </p:childTnLst>
                                </p:cTn>
                              </p:par>
                            </p:childTnLst>
                          </p:cTn>
                        </p:par>
                        <p:par>
                          <p:cTn id="16" fill="hold">
                            <p:stCondLst>
                              <p:cond delay="7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50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500"/>
                                        <p:tgtEl>
                                          <p:spTgt spid="2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500"/>
                                        <p:tgtEl>
                                          <p:spTgt spid="22"/>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500"/>
                                        <p:tgtEl>
                                          <p:spTgt spid="23"/>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500"/>
                                        <p:tgtEl>
                                          <p:spTgt spid="35"/>
                                        </p:tgtEl>
                                      </p:cBhvr>
                                    </p:animEffect>
                                  </p:childTnLst>
                                </p:cTn>
                              </p:par>
                              <p:par>
                                <p:cTn id="41" presetID="22" presetClass="entr" presetSubtype="8"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2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500"/>
                                        <p:tgtEl>
                                          <p:spTgt spid="8"/>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500"/>
                                        <p:tgtEl>
                                          <p:spTgt spid="27"/>
                                        </p:tgtEl>
                                      </p:cBhvr>
                                    </p:animEffect>
                                  </p:childTnLst>
                                </p:cTn>
                              </p:par>
                            </p:childTnLst>
                          </p:cTn>
                        </p:par>
                        <p:par>
                          <p:cTn id="53" fill="hold">
                            <p:stCondLst>
                              <p:cond delay="5000"/>
                            </p:stCondLst>
                            <p:childTnLst>
                              <p:par>
                                <p:cTn id="54" presetID="22" presetClass="entr" presetSubtype="4"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2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2500"/>
                                        <p:tgtEl>
                                          <p:spTgt spid="9"/>
                                        </p:tgtEl>
                                      </p:cBhvr>
                                    </p:animEffect>
                                  </p:childTnLst>
                                </p:cTn>
                              </p:par>
                            </p:childTnLst>
                          </p:cTn>
                        </p:par>
                        <p:par>
                          <p:cTn id="62" fill="hold">
                            <p:stCondLst>
                              <p:cond delay="2500"/>
                            </p:stCondLst>
                            <p:childTnLst>
                              <p:par>
                                <p:cTn id="63" presetID="22" presetClass="entr" presetSubtype="1"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up)">
                                      <p:cBhvr>
                                        <p:cTn id="65" dur="2500"/>
                                        <p:tgtEl>
                                          <p:spTgt spid="11"/>
                                        </p:tgtEl>
                                      </p:cBhvr>
                                    </p:animEffect>
                                  </p:childTnLst>
                                </p:cTn>
                              </p:par>
                            </p:childTnLst>
                          </p:cTn>
                        </p:par>
                        <p:par>
                          <p:cTn id="66" fill="hold">
                            <p:stCondLst>
                              <p:cond delay="5000"/>
                            </p:stCondLst>
                            <p:childTnLst>
                              <p:par>
                                <p:cTn id="67" presetID="22" presetClass="entr" presetSubtype="2"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right)">
                                      <p:cBhvr>
                                        <p:cTn id="69" dur="2500"/>
                                        <p:tgtEl>
                                          <p:spTgt spid="10"/>
                                        </p:tgtEl>
                                      </p:cBhvr>
                                    </p:animEffect>
                                  </p:childTnLst>
                                </p:cTn>
                              </p:par>
                            </p:childTnLst>
                          </p:cTn>
                        </p:par>
                        <p:par>
                          <p:cTn id="70" fill="hold">
                            <p:stCondLst>
                              <p:cond delay="7500"/>
                            </p:stCondLst>
                            <p:childTnLst>
                              <p:par>
                                <p:cTn id="71" presetID="22" presetClass="entr" presetSubtype="4"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2500"/>
                                        <p:tgtEl>
                                          <p:spTgt spid="12"/>
                                        </p:tgtEl>
                                      </p:cBhvr>
                                    </p:animEffect>
                                  </p:childTnLst>
                                </p:cTn>
                              </p:par>
                            </p:childTnLst>
                          </p:cTn>
                        </p:par>
                        <p:par>
                          <p:cTn id="74" fill="hold">
                            <p:stCondLst>
                              <p:cond delay="10000"/>
                            </p:stCondLst>
                            <p:childTnLst>
                              <p:par>
                                <p:cTn id="75" presetID="22" presetClass="entr" presetSubtype="4" fill="hold"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2500"/>
                                        <p:tgtEl>
                                          <p:spTgt spid="13"/>
                                        </p:tgtEl>
                                      </p:cBhvr>
                                    </p:animEffect>
                                  </p:childTnLst>
                                </p:cTn>
                              </p:par>
                            </p:childTnLst>
                          </p:cTn>
                        </p:par>
                        <p:par>
                          <p:cTn id="78" fill="hold">
                            <p:stCondLst>
                              <p:cond delay="125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2500"/>
                                        <p:tgtEl>
                                          <p:spTgt spid="33"/>
                                        </p:tgtEl>
                                      </p:cBhvr>
                                    </p:animEffect>
                                  </p:childTnLst>
                                </p:cTn>
                              </p:par>
                            </p:childTnLst>
                          </p:cTn>
                        </p:par>
                        <p:par>
                          <p:cTn id="82" fill="hold">
                            <p:stCondLst>
                              <p:cond delay="15000"/>
                            </p:stCondLst>
                            <p:childTnLst>
                              <p:par>
                                <p:cTn id="83" presetID="22" presetClass="entr" presetSubtype="8"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left)">
                                      <p:cBhvr>
                                        <p:cTn id="85" dur="2500"/>
                                        <p:tgtEl>
                                          <p:spTgt spid="32"/>
                                        </p:tgtEl>
                                      </p:cBhvr>
                                    </p:animEffect>
                                  </p:childTnLst>
                                </p:cTn>
                              </p:par>
                            </p:childTnLst>
                          </p:cTn>
                        </p:par>
                        <p:par>
                          <p:cTn id="86" fill="hold">
                            <p:stCondLst>
                              <p:cond delay="17500"/>
                            </p:stCondLst>
                            <p:childTnLst>
                              <p:par>
                                <p:cTn id="87" presetID="10"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2500"/>
                                        <p:tgtEl>
                                          <p:spTgt spid="36"/>
                                        </p:tgtEl>
                                      </p:cBhvr>
                                    </p:animEffect>
                                  </p:childTnLst>
                                </p:cTn>
                              </p:par>
                            </p:childTnLst>
                          </p:cTn>
                        </p:par>
                        <p:par>
                          <p:cTn id="90" fill="hold">
                            <p:stCondLst>
                              <p:cond delay="20000"/>
                            </p:stCondLst>
                            <p:childTnLst>
                              <p:par>
                                <p:cTn id="91" presetID="22" presetClass="entr" presetSubtype="8" fill="hold"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left)">
                                      <p:cBhvr>
                                        <p:cTn id="93" dur="2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2500"/>
                                        <p:tgtEl>
                                          <p:spTgt spid="39"/>
                                        </p:tgtEl>
                                      </p:cBhvr>
                                    </p:animEffect>
                                  </p:childTnLst>
                                </p:cTn>
                              </p:par>
                              <p:par>
                                <p:cTn id="99" presetID="22" presetClass="entr" presetSubtype="8" fill="hold"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2500"/>
                                        <p:tgtEl>
                                          <p:spTgt spid="38"/>
                                        </p:tgtEl>
                                      </p:cBhvr>
                                    </p:animEffect>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25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2500"/>
                                        <p:tgtEl>
                                          <p:spTgt spid="41"/>
                                        </p:tgtEl>
                                      </p:cBhvr>
                                    </p:animEffect>
                                  </p:childTnLst>
                                </p:cTn>
                              </p:par>
                              <p:par>
                                <p:cTn id="111" presetID="22" presetClass="entr" presetSubtype="8" fill="hold"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wipe(left)">
                                      <p:cBhvr>
                                        <p:cTn id="113" dur="2500"/>
                                        <p:tgtEl>
                                          <p:spTgt spid="40"/>
                                        </p:tgtEl>
                                      </p:cBhvr>
                                    </p:animEffect>
                                  </p:childTnLst>
                                </p:cTn>
                              </p:par>
                            </p:childTnLst>
                          </p:cTn>
                        </p:par>
                        <p:par>
                          <p:cTn id="114" fill="hold">
                            <p:stCondLst>
                              <p:cond delay="2500"/>
                            </p:stCondLst>
                            <p:childTnLst>
                              <p:par>
                                <p:cTn id="115" presetID="10" presetClass="entr" presetSubtype="0"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25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2500"/>
                                        <p:tgtEl>
                                          <p:spTgt spid="43"/>
                                        </p:tgtEl>
                                      </p:cBhvr>
                                    </p:animEffect>
                                  </p:childTnLst>
                                </p:cTn>
                              </p:par>
                            </p:childTnLst>
                          </p:cTn>
                        </p:par>
                        <p:par>
                          <p:cTn id="123" fill="hold">
                            <p:stCondLst>
                              <p:cond delay="2500"/>
                            </p:stCondLst>
                            <p:childTnLst>
                              <p:par>
                                <p:cTn id="124" presetID="22" presetClass="entr" presetSubtype="1" fill="hold" nodeType="after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wipe(up)">
                                      <p:cBhvr>
                                        <p:cTn id="126" dur="2500"/>
                                        <p:tgtEl>
                                          <p:spTgt spid="42"/>
                                        </p:tgtEl>
                                      </p:cBhvr>
                                    </p:animEffect>
                                  </p:childTnLst>
                                </p:cTn>
                              </p:par>
                            </p:childTnLst>
                          </p:cTn>
                        </p:par>
                        <p:par>
                          <p:cTn id="127" fill="hold">
                            <p:stCondLst>
                              <p:cond delay="5000"/>
                            </p:stCondLst>
                            <p:childTnLst>
                              <p:par>
                                <p:cTn id="128" presetID="10" presetClass="entr" presetSubtype="0" fill="hold" grpId="0" nodeType="after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fade">
                                      <p:cBhvr>
                                        <p:cTn id="130" dur="2500"/>
                                        <p:tgtEl>
                                          <p:spTgt spid="16"/>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fade">
                                      <p:cBhvr>
                                        <p:cTn id="135" dur="2500"/>
                                        <p:tgtEl>
                                          <p:spTgt spid="31"/>
                                        </p:tgtEl>
                                      </p:cBhvr>
                                    </p:animEffect>
                                  </p:childTnLst>
                                </p:cTn>
                              </p:par>
                              <p:par>
                                <p:cTn id="136" presetID="22" presetClass="entr" presetSubtype="2" fill="hold" nodeType="withEffect">
                                  <p:stCondLst>
                                    <p:cond delay="0"/>
                                  </p:stCondLst>
                                  <p:childTnLst>
                                    <p:set>
                                      <p:cBhvr>
                                        <p:cTn id="137" dur="1" fill="hold">
                                          <p:stCondLst>
                                            <p:cond delay="0"/>
                                          </p:stCondLst>
                                        </p:cTn>
                                        <p:tgtEl>
                                          <p:spTgt spid="30"/>
                                        </p:tgtEl>
                                        <p:attrNameLst>
                                          <p:attrName>style.visibility</p:attrName>
                                        </p:attrNameLst>
                                      </p:cBhvr>
                                      <p:to>
                                        <p:strVal val="visible"/>
                                      </p:to>
                                    </p:set>
                                    <p:animEffect transition="in" filter="wipe(right)">
                                      <p:cBhvr>
                                        <p:cTn id="138" dur="2500"/>
                                        <p:tgtEl>
                                          <p:spTgt spid="30"/>
                                        </p:tgtEl>
                                      </p:cBhvr>
                                    </p:animEffect>
                                  </p:childTnLst>
                                </p:cTn>
                              </p:par>
                            </p:childTnLst>
                          </p:cTn>
                        </p:par>
                        <p:par>
                          <p:cTn id="139" fill="hold">
                            <p:stCondLst>
                              <p:cond delay="2500"/>
                            </p:stCondLst>
                            <p:childTnLst>
                              <p:par>
                                <p:cTn id="140" presetID="10" presetClass="entr" presetSubtype="0" fill="hold" grpId="0"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fade">
                                      <p:cBhvr>
                                        <p:cTn id="142" dur="2500"/>
                                        <p:tgtEl>
                                          <p:spTgt spid="1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fade">
                                      <p:cBhvr>
                                        <p:cTn id="147" dur="2500"/>
                                        <p:tgtEl>
                                          <p:spTgt spid="25"/>
                                        </p:tgtEl>
                                      </p:cBhvr>
                                    </p:animEffect>
                                  </p:childTnLst>
                                </p:cTn>
                              </p:par>
                              <p:par>
                                <p:cTn id="148" presetID="22" presetClass="entr" presetSubtype="1" fill="hold" nodeType="withEffect">
                                  <p:stCondLst>
                                    <p:cond delay="0"/>
                                  </p:stCondLst>
                                  <p:childTnLst>
                                    <p:set>
                                      <p:cBhvr>
                                        <p:cTn id="149" dur="1" fill="hold">
                                          <p:stCondLst>
                                            <p:cond delay="0"/>
                                          </p:stCondLst>
                                        </p:cTn>
                                        <p:tgtEl>
                                          <p:spTgt spid="24"/>
                                        </p:tgtEl>
                                        <p:attrNameLst>
                                          <p:attrName>style.visibility</p:attrName>
                                        </p:attrNameLst>
                                      </p:cBhvr>
                                      <p:to>
                                        <p:strVal val="visible"/>
                                      </p:to>
                                    </p:set>
                                    <p:animEffect transition="in" filter="wipe(up)">
                                      <p:cBhvr>
                                        <p:cTn id="150" dur="2500"/>
                                        <p:tgtEl>
                                          <p:spTgt spid="24"/>
                                        </p:tgtEl>
                                      </p:cBhvr>
                                    </p:animEffect>
                                  </p:childTnLst>
                                </p:cTn>
                              </p:par>
                            </p:childTnLst>
                          </p:cTn>
                        </p:par>
                        <p:par>
                          <p:cTn id="151" fill="hold">
                            <p:stCondLst>
                              <p:cond delay="2500"/>
                            </p:stCondLst>
                            <p:childTnLst>
                              <p:par>
                                <p:cTn id="152" presetID="10" presetClass="entr" presetSubtype="0" fill="hold" grpId="0" nodeType="afterEffect">
                                  <p:stCondLst>
                                    <p:cond delay="0"/>
                                  </p:stCondLst>
                                  <p:childTnLst>
                                    <p:set>
                                      <p:cBhvr>
                                        <p:cTn id="153" dur="1" fill="hold">
                                          <p:stCondLst>
                                            <p:cond delay="0"/>
                                          </p:stCondLst>
                                        </p:cTn>
                                        <p:tgtEl>
                                          <p:spTgt spid="18"/>
                                        </p:tgtEl>
                                        <p:attrNameLst>
                                          <p:attrName>style.visibility</p:attrName>
                                        </p:attrNameLst>
                                      </p:cBhvr>
                                      <p:to>
                                        <p:strVal val="visible"/>
                                      </p:to>
                                    </p:set>
                                    <p:animEffect transition="in" filter="fade">
                                      <p:cBhvr>
                                        <p:cTn id="154" dur="2500"/>
                                        <p:tgtEl>
                                          <p:spTgt spid="18"/>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fade">
                                      <p:cBhvr>
                                        <p:cTn id="159" dur="2500"/>
                                        <p:tgtEl>
                                          <p:spTgt spid="29"/>
                                        </p:tgtEl>
                                      </p:cBhvr>
                                    </p:animEffect>
                                  </p:childTnLst>
                                </p:cTn>
                              </p:par>
                              <p:par>
                                <p:cTn id="160" presetID="22" presetClass="entr" presetSubtype="4" fill="hold" nodeType="withEffect">
                                  <p:stCondLst>
                                    <p:cond delay="0"/>
                                  </p:stCondLst>
                                  <p:childTnLst>
                                    <p:set>
                                      <p:cBhvr>
                                        <p:cTn id="161" dur="1" fill="hold">
                                          <p:stCondLst>
                                            <p:cond delay="0"/>
                                          </p:stCondLst>
                                        </p:cTn>
                                        <p:tgtEl>
                                          <p:spTgt spid="28"/>
                                        </p:tgtEl>
                                        <p:attrNameLst>
                                          <p:attrName>style.visibility</p:attrName>
                                        </p:attrNameLst>
                                      </p:cBhvr>
                                      <p:to>
                                        <p:strVal val="visible"/>
                                      </p:to>
                                    </p:set>
                                    <p:animEffect transition="in" filter="wipe(down)">
                                      <p:cBhvr>
                                        <p:cTn id="162" dur="2500"/>
                                        <p:tgtEl>
                                          <p:spTgt spid="28"/>
                                        </p:tgtEl>
                                      </p:cBhvr>
                                    </p:animEffect>
                                  </p:childTnLst>
                                </p:cTn>
                              </p:par>
                            </p:childTnLst>
                          </p:cTn>
                        </p:par>
                        <p:par>
                          <p:cTn id="163" fill="hold">
                            <p:stCondLst>
                              <p:cond delay="2500"/>
                            </p:stCondLst>
                            <p:childTnLst>
                              <p:par>
                                <p:cTn id="164" presetID="10" presetClass="entr" presetSubtype="0" fill="hold" grpId="0" nodeType="afterEffect">
                                  <p:stCondLst>
                                    <p:cond delay="0"/>
                                  </p:stCondLst>
                                  <p:childTnLst>
                                    <p:set>
                                      <p:cBhvr>
                                        <p:cTn id="165" dur="1" fill="hold">
                                          <p:stCondLst>
                                            <p:cond delay="0"/>
                                          </p:stCondLst>
                                        </p:cTn>
                                        <p:tgtEl>
                                          <p:spTgt spid="19"/>
                                        </p:tgtEl>
                                        <p:attrNameLst>
                                          <p:attrName>style.visibility</p:attrName>
                                        </p:attrNameLst>
                                      </p:cBhvr>
                                      <p:to>
                                        <p:strVal val="visible"/>
                                      </p:to>
                                    </p:set>
                                    <p:animEffect transition="in" filter="fade">
                                      <p:cBhvr>
                                        <p:cTn id="166" dur="2500"/>
                                        <p:tgtEl>
                                          <p:spTgt spid="19"/>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4"/>
                                        </p:tgtEl>
                                        <p:attrNameLst>
                                          <p:attrName>style.visibility</p:attrName>
                                        </p:attrNameLst>
                                      </p:cBhvr>
                                      <p:to>
                                        <p:strVal val="visible"/>
                                      </p:to>
                                    </p:set>
                                    <p:animEffect transition="in" filter="wipe(left)">
                                      <p:cBhvr>
                                        <p:cTn id="17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4" grpId="0" animBg="1"/>
      <p:bldP spid="15" grpId="0" animBg="1"/>
      <p:bldP spid="16" grpId="0" animBg="1"/>
      <p:bldP spid="17" grpId="0" animBg="1"/>
      <p:bldP spid="18" grpId="0" animBg="1"/>
      <p:bldP spid="19" grpId="0" animBg="1"/>
      <p:bldP spid="20" grpId="0"/>
      <p:bldP spid="21" grpId="0"/>
      <p:bldP spid="22" grpId="0"/>
      <p:bldP spid="23" grpId="0"/>
      <p:bldP spid="25" grpId="0"/>
      <p:bldP spid="27" grpId="0"/>
      <p:bldP spid="29" grpId="0"/>
      <p:bldP spid="31" grpId="0"/>
      <p:bldP spid="33" grpId="0"/>
      <p:bldP spid="35" grpId="0"/>
      <p:bldP spid="36" grpId="0"/>
      <p:bldP spid="39" grpId="0"/>
      <p:bldP spid="41"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F58CB1-D481-974F-B1A6-0868A0A8E50D}"/>
              </a:ext>
            </a:extLst>
          </p:cNvPr>
          <p:cNvSpPr txBox="1"/>
          <p:nvPr/>
        </p:nvSpPr>
        <p:spPr>
          <a:xfrm>
            <a:off x="11568950" y="6428890"/>
            <a:ext cx="382790" cy="338554"/>
          </a:xfrm>
          <a:prstGeom prst="rect">
            <a:avLst/>
          </a:prstGeom>
          <a:solidFill>
            <a:srgbClr val="FF0000"/>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7</a:t>
            </a:r>
          </a:p>
        </p:txBody>
      </p:sp>
      <p:sp>
        <p:nvSpPr>
          <p:cNvPr id="16" name="TextBox 15">
            <a:extLst>
              <a:ext uri="{FF2B5EF4-FFF2-40B4-BE49-F238E27FC236}">
                <a16:creationId xmlns:a16="http://schemas.microsoft.com/office/drawing/2014/main" id="{1EF75421-A1CD-C5A9-6CF1-FFB26DF9A9D6}"/>
              </a:ext>
            </a:extLst>
          </p:cNvPr>
          <p:cNvSpPr txBox="1"/>
          <p:nvPr/>
        </p:nvSpPr>
        <p:spPr>
          <a:xfrm>
            <a:off x="-41306" y="0"/>
            <a:ext cx="12192000" cy="646331"/>
          </a:xfrm>
          <a:prstGeom prst="rect">
            <a:avLst/>
          </a:prstGeom>
          <a:noFill/>
        </p:spPr>
        <p:txBody>
          <a:bodyPr wrap="square" rtlCol="0">
            <a:spAutoFit/>
          </a:bodyPr>
          <a:lstStyle/>
          <a:p>
            <a:pPr algn="ctr"/>
            <a:r>
              <a:rPr lang="en-GB"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METALS</a:t>
            </a:r>
          </a:p>
        </p:txBody>
      </p:sp>
      <p:sp>
        <p:nvSpPr>
          <p:cNvPr id="3" name="TextBox 2">
            <a:extLst>
              <a:ext uri="{FF2B5EF4-FFF2-40B4-BE49-F238E27FC236}">
                <a16:creationId xmlns:a16="http://schemas.microsoft.com/office/drawing/2014/main" id="{453FC1F1-553A-2FE8-FF76-8F5F375BA46E}"/>
              </a:ext>
            </a:extLst>
          </p:cNvPr>
          <p:cNvSpPr txBox="1"/>
          <p:nvPr/>
        </p:nvSpPr>
        <p:spPr>
          <a:xfrm>
            <a:off x="0" y="677727"/>
            <a:ext cx="12191999" cy="1538883"/>
          </a:xfrm>
          <a:prstGeom prst="rect">
            <a:avLst/>
          </a:prstGeom>
          <a:noFill/>
        </p:spPr>
        <p:txBody>
          <a:bodyPr wrap="square">
            <a:spAutoFit/>
          </a:bodyPr>
          <a:lstStyle/>
          <a:p>
            <a:pPr algn="ctr"/>
            <a:r>
              <a:rPr lang="en-GB" sz="2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Authorised (King James) Version of the Bible, the word BRASS is used to indicate the metal which is used to cover the </a:t>
            </a:r>
            <a:r>
              <a:rPr lang="en-GB" sz="23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Brasen</a:t>
            </a:r>
            <a:r>
              <a:rPr lang="en-GB" sz="2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Altar and its various instruments, the sockets for the posts surrounding the Outer Court, the sockets for the posts at the entrance to THE HOLY PLACE, and the construction of the Laver </a:t>
            </a:r>
          </a:p>
        </p:txBody>
      </p:sp>
      <p:sp>
        <p:nvSpPr>
          <p:cNvPr id="4" name="TextBox 3">
            <a:extLst>
              <a:ext uri="{FF2B5EF4-FFF2-40B4-BE49-F238E27FC236}">
                <a16:creationId xmlns:a16="http://schemas.microsoft.com/office/drawing/2014/main" id="{53EFBCE5-5BD2-7E26-11FA-05C04F7E9CA4}"/>
              </a:ext>
            </a:extLst>
          </p:cNvPr>
          <p:cNvSpPr txBox="1"/>
          <p:nvPr/>
        </p:nvSpPr>
        <p:spPr>
          <a:xfrm>
            <a:off x="0" y="2442335"/>
            <a:ext cx="12192000" cy="453970"/>
          </a:xfrm>
          <a:prstGeom prst="rect">
            <a:avLst/>
          </a:prstGeom>
          <a:noFill/>
        </p:spPr>
        <p:txBody>
          <a:bodyPr wrap="square" rtlCol="0">
            <a:spAutoFit/>
          </a:bodyPr>
          <a:lstStyle/>
          <a:p>
            <a:pPr algn="ctr"/>
            <a:r>
              <a:rPr lang="en-GB" sz="2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Today, BRASS is known as an alloy of COPPER and ZINC. </a:t>
            </a:r>
          </a:p>
        </p:txBody>
      </p:sp>
      <p:sp>
        <p:nvSpPr>
          <p:cNvPr id="7" name="TextBox 6">
            <a:extLst>
              <a:ext uri="{FF2B5EF4-FFF2-40B4-BE49-F238E27FC236}">
                <a16:creationId xmlns:a16="http://schemas.microsoft.com/office/drawing/2014/main" id="{8569DBA3-EF4F-4288-98DF-4FE3E0B91253}"/>
              </a:ext>
            </a:extLst>
          </p:cNvPr>
          <p:cNvSpPr txBox="1"/>
          <p:nvPr/>
        </p:nvSpPr>
        <p:spPr>
          <a:xfrm>
            <a:off x="0" y="5350960"/>
            <a:ext cx="12192000" cy="1177245"/>
          </a:xfrm>
          <a:prstGeom prst="rect">
            <a:avLst/>
          </a:prstGeom>
          <a:noFill/>
        </p:spPr>
        <p:txBody>
          <a:bodyPr wrap="square" rtlCol="0">
            <a:spAutoFit/>
          </a:bodyPr>
          <a:lstStyle/>
          <a:p>
            <a:pPr algn="ctr"/>
            <a:r>
              <a:rPr lang="en-GB" sz="2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Some commentators suggest that the metal used was purely COPPER.</a:t>
            </a:r>
            <a:endParaRPr lang="en-GB" sz="2350" dirty="0">
              <a:effectLst>
                <a:outerShdw blurRad="38100" dist="38100" dir="2700000" algn="tl">
                  <a:srgbClr val="000000">
                    <a:alpha val="43137"/>
                  </a:srgbClr>
                </a:outerShdw>
              </a:effectLst>
            </a:endParaRPr>
          </a:p>
          <a:p>
            <a:pPr algn="ctr"/>
            <a:r>
              <a:rPr lang="en-GB" sz="23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these presentations the New King James version of the Bible is quoted. The word BRONZE has therefore been used</a:t>
            </a:r>
          </a:p>
        </p:txBody>
      </p:sp>
      <p:sp>
        <p:nvSpPr>
          <p:cNvPr id="8" name="TextBox 7">
            <a:extLst>
              <a:ext uri="{FF2B5EF4-FFF2-40B4-BE49-F238E27FC236}">
                <a16:creationId xmlns:a16="http://schemas.microsoft.com/office/drawing/2014/main" id="{537FE1AE-2EFF-51C7-7CA1-B41541E58B89}"/>
              </a:ext>
            </a:extLst>
          </p:cNvPr>
          <p:cNvSpPr txBox="1"/>
          <p:nvPr/>
        </p:nvSpPr>
        <p:spPr>
          <a:xfrm>
            <a:off x="0" y="3132750"/>
            <a:ext cx="12192000" cy="1177245"/>
          </a:xfrm>
          <a:prstGeom prst="rect">
            <a:avLst/>
          </a:prstGeom>
          <a:noFill/>
        </p:spPr>
        <p:txBody>
          <a:bodyPr wrap="square" rtlCol="0">
            <a:spAutoFit/>
          </a:bodyPr>
          <a:lstStyle/>
          <a:p>
            <a:pPr algn="ctr"/>
            <a:r>
              <a:rPr lang="en-GB" sz="235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New King James Version of the Bible, the word BRONZE is used to indicate the metal which is used for the items listed above. It was also used to make the fiery serpent in the Bible mentioned in Numbers 21: 4-9 – c/f John 3: 14.</a:t>
            </a:r>
          </a:p>
        </p:txBody>
      </p:sp>
      <p:sp>
        <p:nvSpPr>
          <p:cNvPr id="9" name="TextBox 8">
            <a:extLst>
              <a:ext uri="{FF2B5EF4-FFF2-40B4-BE49-F238E27FC236}">
                <a16:creationId xmlns:a16="http://schemas.microsoft.com/office/drawing/2014/main" id="{AD890BED-0C92-DBCA-F4BD-EFAD90325467}"/>
              </a:ext>
            </a:extLst>
          </p:cNvPr>
          <p:cNvSpPr txBox="1"/>
          <p:nvPr/>
        </p:nvSpPr>
        <p:spPr>
          <a:xfrm>
            <a:off x="4" y="4634089"/>
            <a:ext cx="12141200" cy="453970"/>
          </a:xfrm>
          <a:prstGeom prst="rect">
            <a:avLst/>
          </a:prstGeom>
          <a:noFill/>
        </p:spPr>
        <p:txBody>
          <a:bodyPr wrap="square" rtlCol="0">
            <a:spAutoFit/>
          </a:bodyPr>
          <a:lstStyle/>
          <a:p>
            <a:pPr algn="ctr"/>
            <a:r>
              <a:rPr lang="en-GB" sz="235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Today, BRONZE is known as an alloy of COPPER and TIN.</a:t>
            </a:r>
          </a:p>
        </p:txBody>
      </p:sp>
    </p:spTree>
    <p:extLst>
      <p:ext uri="{BB962C8B-B14F-4D97-AF65-F5344CB8AC3E}">
        <p14:creationId xmlns:p14="http://schemas.microsoft.com/office/powerpoint/2010/main" val="396337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4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500"/>
                                        <p:tgtEl>
                                          <p:spTgt spid="4"/>
                                        </p:tgtEl>
                                      </p:cBhvr>
                                    </p:animEffect>
                                  </p:childTnLst>
                                </p:cTn>
                              </p:par>
                              <p:par>
                                <p:cTn id="13" presetID="10" presetClass="exit" presetSubtype="0" fill="hold" grpId="0" nodeType="withEffect">
                                  <p:stCondLst>
                                    <p:cond delay="0"/>
                                  </p:stCondLst>
                                  <p:childTnLst>
                                    <p:animEffect transition="out" filter="fade">
                                      <p:cBhvr>
                                        <p:cTn id="14" dur="2500"/>
                                        <p:tgtEl>
                                          <p:spTgt spid="3">
                                            <p:txEl>
                                              <p:pRg st="0" end="0"/>
                                            </p:txEl>
                                          </p:spTgt>
                                        </p:tgtEl>
                                      </p:cBhvr>
                                    </p:animEffect>
                                    <p:set>
                                      <p:cBhvr>
                                        <p:cTn id="15" dur="1" fill="hold">
                                          <p:stCondLst>
                                            <p:cond delay="2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500"/>
                                        <p:tgtEl>
                                          <p:spTgt spid="8"/>
                                        </p:tgtEl>
                                      </p:cBhvr>
                                    </p:animEffect>
                                  </p:childTnLst>
                                </p:cTn>
                              </p:par>
                              <p:par>
                                <p:cTn id="21" presetID="10" presetClass="exit" presetSubtype="0" fill="hold" grpId="1" nodeType="withEffect">
                                  <p:stCondLst>
                                    <p:cond delay="0"/>
                                  </p:stCondLst>
                                  <p:childTnLst>
                                    <p:animEffect transition="out" filter="fade">
                                      <p:cBhvr>
                                        <p:cTn id="22" dur="1500"/>
                                        <p:tgtEl>
                                          <p:spTgt spid="4"/>
                                        </p:tgtEl>
                                      </p:cBhvr>
                                    </p:animEffect>
                                    <p:set>
                                      <p:cBhvr>
                                        <p:cTn id="23" dur="1" fill="hold">
                                          <p:stCondLst>
                                            <p:cond delay="1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1500"/>
                                        <p:tgtEl>
                                          <p:spTgt spid="9"/>
                                        </p:tgtEl>
                                      </p:cBhvr>
                                    </p:animEffect>
                                  </p:childTnLst>
                                </p:cTn>
                              </p:par>
                              <p:par>
                                <p:cTn id="29" presetID="10" presetClass="exit" presetSubtype="0" fill="hold" grpId="1" nodeType="withEffect">
                                  <p:stCondLst>
                                    <p:cond delay="0"/>
                                  </p:stCondLst>
                                  <p:childTnLst>
                                    <p:animEffect transition="out" filter="fade">
                                      <p:cBhvr>
                                        <p:cTn id="30" dur="1500"/>
                                        <p:tgtEl>
                                          <p:spTgt spid="8"/>
                                        </p:tgtEl>
                                      </p:cBhvr>
                                    </p:animEffect>
                                    <p:set>
                                      <p:cBhvr>
                                        <p:cTn id="31" dur="1" fill="hold">
                                          <p:stCondLst>
                                            <p:cond delay="1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P spid="4" grpId="1"/>
      <p:bldP spid="7" grpId="0"/>
      <p:bldP spid="8" grpId="0"/>
      <p:bldP spid="8" grpId="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F58CB1-D481-974F-B1A6-0868A0A8E50D}"/>
              </a:ext>
            </a:extLst>
          </p:cNvPr>
          <p:cNvSpPr txBox="1"/>
          <p:nvPr/>
        </p:nvSpPr>
        <p:spPr>
          <a:xfrm>
            <a:off x="11462032" y="205070"/>
            <a:ext cx="401217" cy="338554"/>
          </a:xfrm>
          <a:prstGeom prst="rect">
            <a:avLst/>
          </a:prstGeom>
          <a:solidFill>
            <a:srgbClr val="FF0000"/>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8</a:t>
            </a:r>
          </a:p>
        </p:txBody>
      </p:sp>
      <p:sp>
        <p:nvSpPr>
          <p:cNvPr id="13" name="Title 12">
            <a:extLst>
              <a:ext uri="{FF2B5EF4-FFF2-40B4-BE49-F238E27FC236}">
                <a16:creationId xmlns:a16="http://schemas.microsoft.com/office/drawing/2014/main" id="{3A0E6D74-2FA6-F03A-368A-5174A4D83674}"/>
              </a:ext>
            </a:extLst>
          </p:cNvPr>
          <p:cNvSpPr>
            <a:spLocks noGrp="1"/>
          </p:cNvSpPr>
          <p:nvPr>
            <p:ph type="title"/>
          </p:nvPr>
        </p:nvSpPr>
        <p:spPr>
          <a:xfrm>
            <a:off x="0" y="0"/>
            <a:ext cx="12191999" cy="1326321"/>
          </a:xfrm>
        </p:spPr>
        <p:txBody>
          <a:bodyPr>
            <a:normAutofit/>
          </a:bodyPr>
          <a:lstStyle/>
          <a:p>
            <a:r>
              <a:rPr lang="en-GB" sz="2800" cap="none" dirty="0">
                <a:solidFill>
                  <a:srgbClr val="FFC000"/>
                </a:solidFill>
              </a:rPr>
              <a:t>The Silver Offering</a:t>
            </a:r>
            <a:br>
              <a:rPr lang="en-GB" sz="2400" dirty="0">
                <a:solidFill>
                  <a:srgbClr val="FFC000"/>
                </a:solidFill>
              </a:rPr>
            </a:br>
            <a:endParaRPr lang="en-GB" sz="2400" dirty="0">
              <a:solidFill>
                <a:srgbClr val="FFC000"/>
              </a:solidFill>
            </a:endParaRPr>
          </a:p>
        </p:txBody>
      </p:sp>
      <p:sp>
        <p:nvSpPr>
          <p:cNvPr id="15" name="TextBox 14">
            <a:extLst>
              <a:ext uri="{FF2B5EF4-FFF2-40B4-BE49-F238E27FC236}">
                <a16:creationId xmlns:a16="http://schemas.microsoft.com/office/drawing/2014/main" id="{0E421856-7B31-25FA-BAF4-F41134CCE7D5}"/>
              </a:ext>
            </a:extLst>
          </p:cNvPr>
          <p:cNvSpPr txBox="1"/>
          <p:nvPr/>
        </p:nvSpPr>
        <p:spPr>
          <a:xfrm>
            <a:off x="3365819" y="1228488"/>
            <a:ext cx="5365036" cy="523220"/>
          </a:xfrm>
          <a:prstGeom prst="rect">
            <a:avLst/>
          </a:prstGeom>
          <a:noFill/>
        </p:spPr>
        <p:txBody>
          <a:bodyPr wrap="square" rtlCol="0">
            <a:spAutoFit/>
          </a:bodyPr>
          <a:lstStyle/>
          <a:p>
            <a:r>
              <a:rPr lang="en-GB" sz="2400" b="1" dirty="0">
                <a:solidFill>
                  <a:srgbClr val="FFFF00"/>
                </a:solidFill>
                <a:effectLst>
                  <a:outerShdw blurRad="38100" dist="38100" dir="2700000" algn="tl">
                    <a:srgbClr val="000000">
                      <a:alpha val="43137"/>
                    </a:srgbClr>
                  </a:outerShdw>
                </a:effectLst>
              </a:rPr>
              <a:t>Exodus </a:t>
            </a:r>
            <a:r>
              <a:rPr lang="en-GB" sz="2800" b="1" dirty="0">
                <a:solidFill>
                  <a:srgbClr val="FFFF00"/>
                </a:solidFill>
                <a:effectLst>
                  <a:outerShdw blurRad="38100" dist="38100" dir="2700000" algn="tl">
                    <a:srgbClr val="000000">
                      <a:alpha val="43137"/>
                    </a:srgbClr>
                  </a:outerShdw>
                </a:effectLst>
              </a:rPr>
              <a:t>38</a:t>
            </a:r>
            <a:r>
              <a:rPr lang="en-GB" sz="2400" b="1" dirty="0">
                <a:solidFill>
                  <a:srgbClr val="FFFF00"/>
                </a:solidFill>
                <a:effectLst>
                  <a:outerShdw blurRad="38100" dist="38100" dir="2700000" algn="tl">
                    <a:srgbClr val="000000">
                      <a:alpha val="43137"/>
                    </a:srgbClr>
                  </a:outerShdw>
                </a:effectLst>
              </a:rPr>
              <a:t>:  25-28; Numbers 1: 46  </a:t>
            </a:r>
          </a:p>
        </p:txBody>
      </p:sp>
      <p:sp>
        <p:nvSpPr>
          <p:cNvPr id="16" name="TextBox 15">
            <a:extLst>
              <a:ext uri="{FF2B5EF4-FFF2-40B4-BE49-F238E27FC236}">
                <a16:creationId xmlns:a16="http://schemas.microsoft.com/office/drawing/2014/main" id="{868EDB4A-5B84-B3B3-C8DF-93EE34649F68}"/>
              </a:ext>
            </a:extLst>
          </p:cNvPr>
          <p:cNvSpPr txBox="1"/>
          <p:nvPr/>
        </p:nvSpPr>
        <p:spPr>
          <a:xfrm>
            <a:off x="-17472" y="2114182"/>
            <a:ext cx="12192000" cy="1938992"/>
          </a:xfrm>
          <a:prstGeom prst="rect">
            <a:avLst/>
          </a:prstGeom>
          <a:noFill/>
        </p:spPr>
        <p:txBody>
          <a:bodyPr wrap="square" rtlCol="0">
            <a:spAutoFit/>
          </a:bodyPr>
          <a:lstStyle/>
          <a:p>
            <a:pPr algn="ctr"/>
            <a:r>
              <a:rPr lang="en-GB" sz="2400" b="1" dirty="0">
                <a:effectLst>
                  <a:outerShdw blurRad="38100" dist="38100" dir="2700000" algn="tl">
                    <a:srgbClr val="000000">
                      <a:alpha val="43137"/>
                    </a:srgbClr>
                  </a:outerShdw>
                </a:effectLst>
              </a:rPr>
              <a:t>The offering was based on the number of men aged 20 and over from (Israel) except for the tribe of Levi). Each man gave a half a shekel of silver (10 Gerahs). The total number of men was 603,550. This produced 100 talents +   1775 shekels of silver this was enough to produce the sockets for the sanctuary and the veil, together with the hooks for the pillars, and their capitals and bands.    </a:t>
            </a:r>
          </a:p>
        </p:txBody>
      </p:sp>
      <p:sp>
        <p:nvSpPr>
          <p:cNvPr id="17" name="TextBox 16">
            <a:extLst>
              <a:ext uri="{FF2B5EF4-FFF2-40B4-BE49-F238E27FC236}">
                <a16:creationId xmlns:a16="http://schemas.microsoft.com/office/drawing/2014/main" id="{E478CCBD-BF5A-F0E8-D7F7-FD023A2DB2A1}"/>
              </a:ext>
            </a:extLst>
          </p:cNvPr>
          <p:cNvSpPr txBox="1"/>
          <p:nvPr/>
        </p:nvSpPr>
        <p:spPr>
          <a:xfrm>
            <a:off x="0" y="4496286"/>
            <a:ext cx="12192000" cy="2769989"/>
          </a:xfrm>
          <a:prstGeom prst="rect">
            <a:avLst/>
          </a:prstGeom>
          <a:noFill/>
        </p:spPr>
        <p:txBody>
          <a:bodyPr wrap="square" rtlCol="0">
            <a:spAutoFit/>
          </a:bodyPr>
          <a:lstStyle/>
          <a:p>
            <a:pPr algn="ctr"/>
            <a:r>
              <a:rPr lang="en-GB" sz="2800" b="1" dirty="0">
                <a:solidFill>
                  <a:srgbClr val="FF7C80"/>
                </a:solidFill>
                <a:effectLst>
                  <a:outerShdw blurRad="38100" dist="38100" dir="2700000" algn="tl">
                    <a:srgbClr val="000000">
                      <a:alpha val="43137"/>
                    </a:srgbClr>
                  </a:outerShdw>
                </a:effectLst>
              </a:rPr>
              <a:t>Old Testament weights used were –</a:t>
            </a:r>
          </a:p>
          <a:p>
            <a:pPr algn="ctr"/>
            <a:r>
              <a:rPr lang="en-GB" sz="2400" b="1" dirty="0">
                <a:solidFill>
                  <a:srgbClr val="FF7C80"/>
                </a:solidFill>
                <a:effectLst>
                  <a:outerShdw blurRad="38100" dist="38100" dir="2700000" algn="tl">
                    <a:srgbClr val="000000">
                      <a:alpha val="43137"/>
                    </a:srgbClr>
                  </a:outerShdw>
                </a:effectLst>
              </a:rPr>
              <a:t>1 Talent = 60 Minas (1 Talent weighed about 30 kilos)</a:t>
            </a:r>
          </a:p>
          <a:p>
            <a:pPr algn="ctr"/>
            <a:r>
              <a:rPr lang="en-GB" sz="2400" b="1" dirty="0">
                <a:solidFill>
                  <a:srgbClr val="FF7C80"/>
                </a:solidFill>
                <a:effectLst>
                  <a:outerShdw blurRad="38100" dist="38100" dir="2700000" algn="tl">
                    <a:srgbClr val="000000">
                      <a:alpha val="43137"/>
                    </a:srgbClr>
                  </a:outerShdw>
                </a:effectLst>
              </a:rPr>
              <a:t>1 Mina =  50 Shekels</a:t>
            </a:r>
          </a:p>
          <a:p>
            <a:pPr algn="ctr"/>
            <a:r>
              <a:rPr lang="en-GB" sz="2400" b="1" dirty="0">
                <a:solidFill>
                  <a:srgbClr val="FF7C80"/>
                </a:solidFill>
                <a:effectLst>
                  <a:outerShdw blurRad="38100" dist="38100" dir="2700000" algn="tl">
                    <a:srgbClr val="000000">
                      <a:alpha val="43137"/>
                    </a:srgbClr>
                  </a:outerShdw>
                </a:effectLst>
              </a:rPr>
              <a:t>1 Shekel = 2 Bekahs (1 Bekah weighed about 6-7 grams)</a:t>
            </a:r>
          </a:p>
          <a:p>
            <a:pPr algn="ctr"/>
            <a:r>
              <a:rPr lang="en-GB" sz="2400" b="1" dirty="0">
                <a:solidFill>
                  <a:srgbClr val="FF7C80"/>
                </a:solidFill>
                <a:effectLst>
                  <a:outerShdw blurRad="38100" dist="38100" dir="2700000" algn="tl">
                    <a:srgbClr val="000000">
                      <a:alpha val="43137"/>
                    </a:srgbClr>
                  </a:outerShdw>
                </a:effectLst>
              </a:rPr>
              <a:t>1 Shekel = 20 Gerahs</a:t>
            </a:r>
          </a:p>
          <a:p>
            <a:pPr algn="ctr"/>
            <a:endParaRPr lang="en-GB" sz="3200" b="1" dirty="0">
              <a:solidFill>
                <a:srgbClr val="FF7C80"/>
              </a:solidFill>
              <a:effectLst>
                <a:outerShdw blurRad="38100" dist="38100" dir="2700000" algn="tl">
                  <a:srgbClr val="000000">
                    <a:alpha val="43137"/>
                  </a:srgbClr>
                </a:outerShdw>
              </a:effectLst>
            </a:endParaRPr>
          </a:p>
          <a:p>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4274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3000"/>
                                        <p:tgtEl>
                                          <p:spTgt spid="17">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wipe(left)">
                                      <p:cBhvr>
                                        <p:cTn id="15" dur="3000"/>
                                        <p:tgtEl>
                                          <p:spTgt spid="17">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left)">
                                      <p:cBhvr>
                                        <p:cTn id="18" dur="3000"/>
                                        <p:tgtEl>
                                          <p:spTgt spid="17">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wipe(left)">
                                      <p:cBhvr>
                                        <p:cTn id="21" dur="3000"/>
                                        <p:tgtEl>
                                          <p:spTgt spid="17">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7">
                                            <p:txEl>
                                              <p:pRg st="4" end="4"/>
                                            </p:txEl>
                                          </p:spTgt>
                                        </p:tgtEl>
                                        <p:attrNameLst>
                                          <p:attrName>style.visibility</p:attrName>
                                        </p:attrNameLst>
                                      </p:cBhvr>
                                      <p:to>
                                        <p:strVal val="visible"/>
                                      </p:to>
                                    </p:set>
                                    <p:animEffect transition="in" filter="wipe(left)">
                                      <p:cBhvr>
                                        <p:cTn id="24" dur="3000"/>
                                        <p:tgtEl>
                                          <p:spTgt spid="1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wipe(left)">
                                      <p:cBhvr>
                                        <p:cTn id="29" dur="3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0699D6-B3D6-7F2F-248A-422868E0FADF}"/>
              </a:ext>
            </a:extLst>
          </p:cNvPr>
          <p:cNvSpPr txBox="1"/>
          <p:nvPr/>
        </p:nvSpPr>
        <p:spPr>
          <a:xfrm>
            <a:off x="0" y="-91440"/>
            <a:ext cx="12192000" cy="646331"/>
          </a:xfrm>
          <a:prstGeom prst="rect">
            <a:avLst/>
          </a:prstGeom>
          <a:noFill/>
        </p:spPr>
        <p:txBody>
          <a:bodyPr wrap="square" rtlCol="0">
            <a:spAutoFit/>
          </a:bodyPr>
          <a:lstStyle/>
          <a:p>
            <a:pPr algn="ctr"/>
            <a:r>
              <a:rPr lang="en-GB" sz="3600" b="1" dirty="0">
                <a:solidFill>
                  <a:srgbClr val="FF7C80"/>
                </a:solidFill>
                <a:effectLst>
                  <a:outerShdw blurRad="38100" dist="38100" dir="2700000" algn="tl">
                    <a:srgbClr val="000000">
                      <a:alpha val="43137"/>
                    </a:srgbClr>
                  </a:outerShdw>
                </a:effectLst>
              </a:rPr>
              <a:t>Materials used  in the building of the Tabernacle</a:t>
            </a:r>
          </a:p>
        </p:txBody>
      </p:sp>
      <p:sp>
        <p:nvSpPr>
          <p:cNvPr id="3" name="TextBox 2">
            <a:extLst>
              <a:ext uri="{FF2B5EF4-FFF2-40B4-BE49-F238E27FC236}">
                <a16:creationId xmlns:a16="http://schemas.microsoft.com/office/drawing/2014/main" id="{A675ED2A-65AB-C007-3100-4FA25F9F180C}"/>
              </a:ext>
            </a:extLst>
          </p:cNvPr>
          <p:cNvSpPr txBox="1"/>
          <p:nvPr/>
        </p:nvSpPr>
        <p:spPr>
          <a:xfrm>
            <a:off x="0" y="6247833"/>
            <a:ext cx="12192000" cy="646331"/>
          </a:xfrm>
          <a:prstGeom prst="rect">
            <a:avLst/>
          </a:prstGeom>
          <a:noFill/>
        </p:spPr>
        <p:txBody>
          <a:bodyPr wrap="square" rtlCol="0">
            <a:spAutoFit/>
          </a:bodyPr>
          <a:lstStyle/>
          <a:p>
            <a:pPr algn="ctr"/>
            <a:r>
              <a:rPr lang="en-GB" sz="3600" b="1" dirty="0">
                <a:solidFill>
                  <a:srgbClr val="FF7C80"/>
                </a:solidFill>
                <a:effectLst>
                  <a:outerShdw blurRad="38100" dist="38100" dir="2700000" algn="tl">
                    <a:srgbClr val="000000">
                      <a:alpha val="43137"/>
                    </a:srgbClr>
                  </a:outerShdw>
                </a:effectLst>
              </a:rPr>
              <a:t>EXODUS 25: 1-7</a:t>
            </a:r>
          </a:p>
        </p:txBody>
      </p:sp>
      <p:sp>
        <p:nvSpPr>
          <p:cNvPr id="4" name="Rectangle 3">
            <a:extLst>
              <a:ext uri="{FF2B5EF4-FFF2-40B4-BE49-F238E27FC236}">
                <a16:creationId xmlns:a16="http://schemas.microsoft.com/office/drawing/2014/main" id="{BACB3892-584D-F28B-FB34-AB5DA47A98AA}"/>
              </a:ext>
            </a:extLst>
          </p:cNvPr>
          <p:cNvSpPr/>
          <p:nvPr/>
        </p:nvSpPr>
        <p:spPr>
          <a:xfrm>
            <a:off x="1051023" y="792912"/>
            <a:ext cx="1518364"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rgbClr val="FFC000"/>
                </a:solidFill>
                <a:effectLst/>
                <a:highlight>
                  <a:srgbClr val="C0C0C0"/>
                </a:highlight>
              </a:rPr>
              <a:t>GOLD</a:t>
            </a:r>
          </a:p>
        </p:txBody>
      </p:sp>
      <p:sp>
        <p:nvSpPr>
          <p:cNvPr id="5" name="Rectangle 4">
            <a:extLst>
              <a:ext uri="{FF2B5EF4-FFF2-40B4-BE49-F238E27FC236}">
                <a16:creationId xmlns:a16="http://schemas.microsoft.com/office/drawing/2014/main" id="{3A83A69D-9694-BC62-E6CF-13248B8D9488}"/>
              </a:ext>
            </a:extLst>
          </p:cNvPr>
          <p:cNvSpPr/>
          <p:nvPr/>
        </p:nvSpPr>
        <p:spPr>
          <a:xfrm>
            <a:off x="4434810" y="705515"/>
            <a:ext cx="3671133"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rgbClr val="993300"/>
                </a:solidFill>
                <a:effectLst/>
                <a:highlight>
                  <a:srgbClr val="C0C0C0"/>
                </a:highlight>
              </a:rPr>
              <a:t>BRONZE</a:t>
            </a:r>
          </a:p>
        </p:txBody>
      </p:sp>
      <p:sp>
        <p:nvSpPr>
          <p:cNvPr id="6" name="Rectangle 5">
            <a:extLst>
              <a:ext uri="{FF2B5EF4-FFF2-40B4-BE49-F238E27FC236}">
                <a16:creationId xmlns:a16="http://schemas.microsoft.com/office/drawing/2014/main" id="{D3D1DDDD-AF92-416F-F210-9326361C1289}"/>
              </a:ext>
            </a:extLst>
          </p:cNvPr>
          <p:cNvSpPr/>
          <p:nvPr/>
        </p:nvSpPr>
        <p:spPr>
          <a:xfrm>
            <a:off x="9386004" y="668458"/>
            <a:ext cx="1817549"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highlight>
                  <a:srgbClr val="C0C0C0"/>
                </a:highlight>
              </a:rPr>
              <a:t>SILVER</a:t>
            </a:r>
            <a:endParaRPr lang="en-US" sz="3600" b="1" cap="none" spc="0" dirty="0">
              <a:ln/>
              <a:solidFill>
                <a:schemeClr val="accent3"/>
              </a:solidFill>
              <a:effectLst/>
              <a:highlight>
                <a:srgbClr val="C0C0C0"/>
              </a:highlight>
            </a:endParaRPr>
          </a:p>
        </p:txBody>
      </p:sp>
      <p:sp>
        <p:nvSpPr>
          <p:cNvPr id="7" name="Rectangle 6">
            <a:extLst>
              <a:ext uri="{FF2B5EF4-FFF2-40B4-BE49-F238E27FC236}">
                <a16:creationId xmlns:a16="http://schemas.microsoft.com/office/drawing/2014/main" id="{9031B14E-499C-7F3A-91EF-FD04BDEBC93E}"/>
              </a:ext>
            </a:extLst>
          </p:cNvPr>
          <p:cNvSpPr/>
          <p:nvPr/>
        </p:nvSpPr>
        <p:spPr>
          <a:xfrm>
            <a:off x="1051023" y="1785663"/>
            <a:ext cx="4363818"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tx2">
                    <a:lumMod val="50000"/>
                  </a:schemeClr>
                </a:solidFill>
                <a:highlight>
                  <a:srgbClr val="C0C0C0"/>
                </a:highlight>
              </a:rPr>
              <a:t>BLUE THREAD</a:t>
            </a:r>
            <a:endParaRPr lang="en-US" sz="3600" b="1" cap="none" spc="0" dirty="0">
              <a:ln/>
              <a:solidFill>
                <a:schemeClr val="tx2">
                  <a:lumMod val="50000"/>
                </a:schemeClr>
              </a:solidFill>
              <a:effectLst/>
              <a:highlight>
                <a:srgbClr val="C0C0C0"/>
              </a:highlight>
            </a:endParaRPr>
          </a:p>
        </p:txBody>
      </p:sp>
      <p:sp>
        <p:nvSpPr>
          <p:cNvPr id="8" name="Rectangle 7">
            <a:extLst>
              <a:ext uri="{FF2B5EF4-FFF2-40B4-BE49-F238E27FC236}">
                <a16:creationId xmlns:a16="http://schemas.microsoft.com/office/drawing/2014/main" id="{D5A05EC2-63BC-C834-7289-59E2935DD1D8}"/>
              </a:ext>
            </a:extLst>
          </p:cNvPr>
          <p:cNvSpPr/>
          <p:nvPr/>
        </p:nvSpPr>
        <p:spPr>
          <a:xfrm>
            <a:off x="6059488" y="1521505"/>
            <a:ext cx="5331500"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rgbClr val="C00000"/>
                </a:solidFill>
                <a:highlight>
                  <a:srgbClr val="C0C0C0"/>
                </a:highlight>
              </a:rPr>
              <a:t>SCARLET THREAD</a:t>
            </a:r>
            <a:endParaRPr lang="en-US" sz="3600" b="1" cap="none" spc="0" dirty="0">
              <a:ln/>
              <a:solidFill>
                <a:srgbClr val="C00000"/>
              </a:solidFill>
              <a:effectLst/>
              <a:highlight>
                <a:srgbClr val="C0C0C0"/>
              </a:highlight>
            </a:endParaRPr>
          </a:p>
        </p:txBody>
      </p:sp>
      <p:sp>
        <p:nvSpPr>
          <p:cNvPr id="9" name="Rectangle 8">
            <a:extLst>
              <a:ext uri="{FF2B5EF4-FFF2-40B4-BE49-F238E27FC236}">
                <a16:creationId xmlns:a16="http://schemas.microsoft.com/office/drawing/2014/main" id="{1921882E-DF6A-7B13-C306-AFEC7816E085}"/>
              </a:ext>
            </a:extLst>
          </p:cNvPr>
          <p:cNvSpPr/>
          <p:nvPr/>
        </p:nvSpPr>
        <p:spPr>
          <a:xfrm>
            <a:off x="4696714" y="2534430"/>
            <a:ext cx="3671133"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effectLst>
                  <a:outerShdw blurRad="38100" dist="38100" dir="2700000" algn="tl">
                    <a:srgbClr val="000000">
                      <a:alpha val="43137"/>
                    </a:srgbClr>
                  </a:outerShdw>
                </a:effectLst>
                <a:highlight>
                  <a:srgbClr val="000000"/>
                </a:highlight>
              </a:rPr>
              <a:t>FINE LINEN</a:t>
            </a:r>
          </a:p>
        </p:txBody>
      </p:sp>
      <p:sp>
        <p:nvSpPr>
          <p:cNvPr id="10" name="Rectangle 9">
            <a:extLst>
              <a:ext uri="{FF2B5EF4-FFF2-40B4-BE49-F238E27FC236}">
                <a16:creationId xmlns:a16="http://schemas.microsoft.com/office/drawing/2014/main" id="{B04F9CAC-7560-42AB-AD76-BC486EF14CB3}"/>
              </a:ext>
            </a:extLst>
          </p:cNvPr>
          <p:cNvSpPr/>
          <p:nvPr/>
        </p:nvSpPr>
        <p:spPr>
          <a:xfrm>
            <a:off x="98903" y="3002226"/>
            <a:ext cx="5169834" cy="64633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4">
                    <a:lumMod val="60000"/>
                    <a:lumOff val="40000"/>
                  </a:schemeClr>
                </a:solidFill>
                <a:highlight>
                  <a:srgbClr val="C0C0C0"/>
                </a:highlight>
              </a:rPr>
              <a:t>PURPLE THREAD</a:t>
            </a:r>
            <a:endParaRPr lang="en-US" sz="3600" b="1" cap="none" spc="0" dirty="0">
              <a:ln/>
              <a:solidFill>
                <a:schemeClr val="accent4">
                  <a:lumMod val="60000"/>
                  <a:lumOff val="40000"/>
                </a:schemeClr>
              </a:solidFill>
              <a:effectLst/>
              <a:highlight>
                <a:srgbClr val="C0C0C0"/>
              </a:highlight>
            </a:endParaRPr>
          </a:p>
        </p:txBody>
      </p:sp>
      <p:sp>
        <p:nvSpPr>
          <p:cNvPr id="11" name="Rectangle 10">
            <a:extLst>
              <a:ext uri="{FF2B5EF4-FFF2-40B4-BE49-F238E27FC236}">
                <a16:creationId xmlns:a16="http://schemas.microsoft.com/office/drawing/2014/main" id="{9018527C-6EB1-F616-7A53-862E876939FF}"/>
              </a:ext>
            </a:extLst>
          </p:cNvPr>
          <p:cNvSpPr/>
          <p:nvPr/>
        </p:nvSpPr>
        <p:spPr>
          <a:xfrm>
            <a:off x="7945559" y="3120126"/>
            <a:ext cx="4556759"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4">
                    <a:lumMod val="25000"/>
                  </a:schemeClr>
                </a:solidFill>
                <a:effectLst>
                  <a:outerShdw blurRad="38100" dist="38100" dir="2700000" algn="tl">
                    <a:srgbClr val="000000">
                      <a:alpha val="43137"/>
                    </a:srgbClr>
                  </a:outerShdw>
                </a:effectLst>
                <a:highlight>
                  <a:srgbClr val="C0C0C0"/>
                </a:highlight>
              </a:rPr>
              <a:t>BADGER SKINS</a:t>
            </a:r>
          </a:p>
        </p:txBody>
      </p:sp>
      <p:sp>
        <p:nvSpPr>
          <p:cNvPr id="12" name="Rectangle 11">
            <a:extLst>
              <a:ext uri="{FF2B5EF4-FFF2-40B4-BE49-F238E27FC236}">
                <a16:creationId xmlns:a16="http://schemas.microsoft.com/office/drawing/2014/main" id="{11128B6D-D487-45E4-4A50-57ACAFC6AE79}"/>
              </a:ext>
            </a:extLst>
          </p:cNvPr>
          <p:cNvSpPr/>
          <p:nvPr/>
        </p:nvSpPr>
        <p:spPr>
          <a:xfrm>
            <a:off x="-311352" y="4087392"/>
            <a:ext cx="4389239"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6">
                    <a:lumMod val="75000"/>
                  </a:schemeClr>
                </a:solidFill>
                <a:effectLst>
                  <a:outerShdw blurRad="38100" dist="38100" dir="2700000" algn="tl">
                    <a:srgbClr val="000000">
                      <a:alpha val="43137"/>
                    </a:srgbClr>
                  </a:outerShdw>
                </a:effectLst>
                <a:highlight>
                  <a:srgbClr val="C0C0C0"/>
                </a:highlight>
              </a:rPr>
              <a:t>ACACIA WOOD</a:t>
            </a:r>
            <a:endParaRPr lang="en-US" sz="3600" b="1" cap="none" spc="0" dirty="0">
              <a:ln/>
              <a:solidFill>
                <a:schemeClr val="accent6">
                  <a:lumMod val="75000"/>
                </a:schemeClr>
              </a:solidFill>
              <a:effectLst>
                <a:outerShdw blurRad="38100" dist="38100" dir="2700000" algn="tl">
                  <a:srgbClr val="000000">
                    <a:alpha val="43137"/>
                  </a:srgbClr>
                </a:outerShdw>
              </a:effectLst>
              <a:highlight>
                <a:srgbClr val="C0C0C0"/>
              </a:highlight>
            </a:endParaRPr>
          </a:p>
        </p:txBody>
      </p:sp>
      <p:sp>
        <p:nvSpPr>
          <p:cNvPr id="13" name="Rectangle 12">
            <a:extLst>
              <a:ext uri="{FF2B5EF4-FFF2-40B4-BE49-F238E27FC236}">
                <a16:creationId xmlns:a16="http://schemas.microsoft.com/office/drawing/2014/main" id="{66CFFB41-FEE5-AED5-A76D-0A1D3ED2AE65}"/>
              </a:ext>
            </a:extLst>
          </p:cNvPr>
          <p:cNvSpPr/>
          <p:nvPr/>
        </p:nvSpPr>
        <p:spPr>
          <a:xfrm>
            <a:off x="4434810" y="3951050"/>
            <a:ext cx="3671133"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4">
                    <a:lumMod val="25000"/>
                  </a:schemeClr>
                </a:solidFill>
                <a:effectLst/>
                <a:highlight>
                  <a:srgbClr val="C0C0C0"/>
                </a:highlight>
              </a:rPr>
              <a:t>GOAT HAIR</a:t>
            </a:r>
          </a:p>
        </p:txBody>
      </p:sp>
      <p:sp>
        <p:nvSpPr>
          <p:cNvPr id="14" name="Rectangle 13">
            <a:extLst>
              <a:ext uri="{FF2B5EF4-FFF2-40B4-BE49-F238E27FC236}">
                <a16:creationId xmlns:a16="http://schemas.microsoft.com/office/drawing/2014/main" id="{4D49374D-23F8-70FE-D50D-9700E79DB6CF}"/>
              </a:ext>
            </a:extLst>
          </p:cNvPr>
          <p:cNvSpPr/>
          <p:nvPr/>
        </p:nvSpPr>
        <p:spPr>
          <a:xfrm>
            <a:off x="8328818" y="4360813"/>
            <a:ext cx="3931920"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rgbClr val="FF0000"/>
                </a:solidFill>
                <a:effectLst>
                  <a:outerShdw blurRad="38100" dist="38100" dir="2700000" algn="tl">
                    <a:srgbClr val="000000">
                      <a:alpha val="43137"/>
                    </a:srgbClr>
                  </a:outerShdw>
                </a:effectLst>
                <a:highlight>
                  <a:srgbClr val="C0C0C0"/>
                </a:highlight>
              </a:rPr>
              <a:t>RAM SKINS</a:t>
            </a:r>
          </a:p>
        </p:txBody>
      </p:sp>
      <p:sp>
        <p:nvSpPr>
          <p:cNvPr id="15" name="Rectangle 14">
            <a:extLst>
              <a:ext uri="{FF2B5EF4-FFF2-40B4-BE49-F238E27FC236}">
                <a16:creationId xmlns:a16="http://schemas.microsoft.com/office/drawing/2014/main" id="{05E27F51-C8C9-C4FF-4887-1F7501D4A214}"/>
              </a:ext>
            </a:extLst>
          </p:cNvPr>
          <p:cNvSpPr/>
          <p:nvPr/>
        </p:nvSpPr>
        <p:spPr>
          <a:xfrm>
            <a:off x="6826530" y="5280567"/>
            <a:ext cx="461344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rgbClr val="FFC000"/>
                </a:solidFill>
                <a:highlight>
                  <a:srgbClr val="C0C0C0"/>
                </a:highlight>
              </a:rPr>
              <a:t>PRECIOUS STONES</a:t>
            </a:r>
            <a:endParaRPr lang="en-US" sz="3600" b="1" cap="none" spc="0" dirty="0">
              <a:ln/>
              <a:solidFill>
                <a:srgbClr val="FFC000"/>
              </a:solidFill>
              <a:effectLst/>
              <a:highlight>
                <a:srgbClr val="C0C0C0"/>
              </a:highlight>
            </a:endParaRPr>
          </a:p>
        </p:txBody>
      </p:sp>
      <p:sp>
        <p:nvSpPr>
          <p:cNvPr id="16" name="Rectangle 15">
            <a:extLst>
              <a:ext uri="{FF2B5EF4-FFF2-40B4-BE49-F238E27FC236}">
                <a16:creationId xmlns:a16="http://schemas.microsoft.com/office/drawing/2014/main" id="{6AAA7E0E-AE98-90A5-8D33-6E4CF5222CB4}"/>
              </a:ext>
            </a:extLst>
          </p:cNvPr>
          <p:cNvSpPr/>
          <p:nvPr/>
        </p:nvSpPr>
        <p:spPr>
          <a:xfrm>
            <a:off x="1326036" y="5261572"/>
            <a:ext cx="1128729"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bg2">
                    <a:lumMod val="90000"/>
                    <a:lumOff val="10000"/>
                  </a:schemeClr>
                </a:solidFill>
                <a:effectLst>
                  <a:outerShdw blurRad="38100" dist="38100" dir="2700000" algn="tl">
                    <a:srgbClr val="000000">
                      <a:alpha val="43137"/>
                    </a:srgbClr>
                  </a:outerShdw>
                </a:effectLst>
                <a:highlight>
                  <a:srgbClr val="C0C0C0"/>
                </a:highlight>
              </a:rPr>
              <a:t>OIL</a:t>
            </a:r>
          </a:p>
        </p:txBody>
      </p:sp>
      <p:sp>
        <p:nvSpPr>
          <p:cNvPr id="17" name="Rectangle 16">
            <a:extLst>
              <a:ext uri="{FF2B5EF4-FFF2-40B4-BE49-F238E27FC236}">
                <a16:creationId xmlns:a16="http://schemas.microsoft.com/office/drawing/2014/main" id="{BE4034C7-ECC0-1D2E-B57D-B68C2C0BE1FD}"/>
              </a:ext>
            </a:extLst>
          </p:cNvPr>
          <p:cNvSpPr/>
          <p:nvPr/>
        </p:nvSpPr>
        <p:spPr>
          <a:xfrm>
            <a:off x="3416853" y="5022983"/>
            <a:ext cx="2806345"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bg2">
                    <a:lumMod val="75000"/>
                    <a:lumOff val="25000"/>
                  </a:schemeClr>
                </a:solidFill>
                <a:effectLst>
                  <a:outerShdw blurRad="38100" dist="38100" dir="2700000" algn="tl">
                    <a:srgbClr val="000000">
                      <a:alpha val="43137"/>
                    </a:srgbClr>
                  </a:outerShdw>
                </a:effectLst>
                <a:highlight>
                  <a:srgbClr val="C0C0C0"/>
                </a:highlight>
              </a:rPr>
              <a:t>SPICES</a:t>
            </a:r>
            <a:endParaRPr lang="en-US" sz="3600" b="1" cap="none" spc="0" dirty="0">
              <a:ln/>
              <a:solidFill>
                <a:schemeClr val="bg2">
                  <a:lumMod val="75000"/>
                  <a:lumOff val="25000"/>
                </a:schemeClr>
              </a:solidFill>
              <a:effectLst>
                <a:outerShdw blurRad="38100" dist="38100" dir="2700000" algn="tl">
                  <a:srgbClr val="000000">
                    <a:alpha val="43137"/>
                  </a:srgbClr>
                </a:outerShdw>
              </a:effectLst>
              <a:highlight>
                <a:srgbClr val="C0C0C0"/>
              </a:highlight>
            </a:endParaRPr>
          </a:p>
        </p:txBody>
      </p:sp>
      <p:sp>
        <p:nvSpPr>
          <p:cNvPr id="18" name="TextBox 17">
            <a:extLst>
              <a:ext uri="{FF2B5EF4-FFF2-40B4-BE49-F238E27FC236}">
                <a16:creationId xmlns:a16="http://schemas.microsoft.com/office/drawing/2014/main" id="{BD3AB98D-C40E-049D-70EE-5CC7758EF963}"/>
              </a:ext>
            </a:extLst>
          </p:cNvPr>
          <p:cNvSpPr txBox="1"/>
          <p:nvPr/>
        </p:nvSpPr>
        <p:spPr>
          <a:xfrm>
            <a:off x="11566376" y="6384941"/>
            <a:ext cx="382790" cy="338554"/>
          </a:xfrm>
          <a:prstGeom prst="rect">
            <a:avLst/>
          </a:prstGeom>
          <a:solidFill>
            <a:srgbClr val="FF0000"/>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dirty="0">
                <a:effectLst>
                  <a:outerShdw blurRad="38100" dist="38100" dir="2700000" algn="tl">
                    <a:srgbClr val="000000">
                      <a:alpha val="43137"/>
                    </a:srgbClr>
                  </a:outerShdw>
                </a:effectLst>
                <a:latin typeface="Arial Black" panose="020B0A04020102020204" pitchFamily="34" charset="0"/>
              </a:rPr>
              <a:t>9</a:t>
            </a:r>
          </a:p>
        </p:txBody>
      </p:sp>
    </p:spTree>
    <p:extLst>
      <p:ext uri="{BB962C8B-B14F-4D97-AF65-F5344CB8AC3E}">
        <p14:creationId xmlns:p14="http://schemas.microsoft.com/office/powerpoint/2010/main" val="2943864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0-#ppt_w/2"/>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000" fill="hold"/>
                                        <p:tgtEl>
                                          <p:spTgt spid="6"/>
                                        </p:tgtEl>
                                        <p:attrNameLst>
                                          <p:attrName>ppt_x</p:attrName>
                                        </p:attrNameLst>
                                      </p:cBhvr>
                                      <p:tavLst>
                                        <p:tav tm="0">
                                          <p:val>
                                            <p:strVal val="1+#ppt_w/2"/>
                                          </p:val>
                                        </p:tav>
                                        <p:tav tm="100000">
                                          <p:val>
                                            <p:strVal val="#ppt_x"/>
                                          </p:val>
                                        </p:tav>
                                      </p:tavLst>
                                    </p:anim>
                                    <p:anim calcmode="lin" valueType="num">
                                      <p:cBhvr additive="base">
                                        <p:cTn id="23" dur="20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ppt_x"/>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8000"/>
                            </p:stCondLst>
                            <p:childTnLst>
                              <p:par>
                                <p:cTn id="30" presetID="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000" fill="hold"/>
                                        <p:tgtEl>
                                          <p:spTgt spid="8"/>
                                        </p:tgtEl>
                                        <p:attrNameLst>
                                          <p:attrName>ppt_x</p:attrName>
                                        </p:attrNameLst>
                                      </p:cBhvr>
                                      <p:tavLst>
                                        <p:tav tm="0">
                                          <p:val>
                                            <p:strVal val="0-#ppt_w/2"/>
                                          </p:val>
                                        </p:tav>
                                        <p:tav tm="100000">
                                          <p:val>
                                            <p:strVal val="#ppt_x"/>
                                          </p:val>
                                        </p:tav>
                                      </p:tavLst>
                                    </p:anim>
                                    <p:anim calcmode="lin" valueType="num">
                                      <p:cBhvr additive="base">
                                        <p:cTn id="33" dur="20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10000"/>
                            </p:stCondLst>
                            <p:childTnLst>
                              <p:par>
                                <p:cTn id="35" presetID="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1+#ppt_w/2"/>
                                          </p:val>
                                        </p:tav>
                                        <p:tav tm="100000">
                                          <p:val>
                                            <p:strVal val="#ppt_x"/>
                                          </p:val>
                                        </p:tav>
                                      </p:tavLst>
                                    </p:anim>
                                    <p:anim calcmode="lin" valueType="num">
                                      <p:cBhvr additive="base">
                                        <p:cTn id="38" dur="20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12000"/>
                            </p:stCondLst>
                            <p:childTnLst>
                              <p:par>
                                <p:cTn id="40" presetID="2" presetClass="entr" presetSubtype="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0" fill="hold"/>
                                        <p:tgtEl>
                                          <p:spTgt spid="10"/>
                                        </p:tgtEl>
                                        <p:attrNameLst>
                                          <p:attrName>ppt_x</p:attrName>
                                        </p:attrNameLst>
                                      </p:cBhvr>
                                      <p:tavLst>
                                        <p:tav tm="0">
                                          <p:val>
                                            <p:strVal val="1+#ppt_w/2"/>
                                          </p:val>
                                        </p:tav>
                                        <p:tav tm="100000">
                                          <p:val>
                                            <p:strVal val="#ppt_x"/>
                                          </p:val>
                                        </p:tav>
                                      </p:tavLst>
                                    </p:anim>
                                    <p:anim calcmode="lin" valueType="num">
                                      <p:cBhvr additive="base">
                                        <p:cTn id="43" dur="20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140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2000" fill="hold"/>
                                        <p:tgtEl>
                                          <p:spTgt spid="11"/>
                                        </p:tgtEl>
                                        <p:attrNameLst>
                                          <p:attrName>ppt_x</p:attrName>
                                        </p:attrNameLst>
                                      </p:cBhvr>
                                      <p:tavLst>
                                        <p:tav tm="0">
                                          <p:val>
                                            <p:strVal val="#ppt_x"/>
                                          </p:val>
                                        </p:tav>
                                        <p:tav tm="100000">
                                          <p:val>
                                            <p:strVal val="#ppt_x"/>
                                          </p:val>
                                        </p:tav>
                                      </p:tavLst>
                                    </p:anim>
                                    <p:anim calcmode="lin" valueType="num">
                                      <p:cBhvr additive="base">
                                        <p:cTn id="48" dur="20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160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2000" fill="hold"/>
                                        <p:tgtEl>
                                          <p:spTgt spid="12"/>
                                        </p:tgtEl>
                                        <p:attrNameLst>
                                          <p:attrName>ppt_x</p:attrName>
                                        </p:attrNameLst>
                                      </p:cBhvr>
                                      <p:tavLst>
                                        <p:tav tm="0">
                                          <p:val>
                                            <p:strVal val="#ppt_x"/>
                                          </p:val>
                                        </p:tav>
                                        <p:tav tm="100000">
                                          <p:val>
                                            <p:strVal val="#ppt_x"/>
                                          </p:val>
                                        </p:tav>
                                      </p:tavLst>
                                    </p:anim>
                                    <p:anim calcmode="lin" valueType="num">
                                      <p:cBhvr additive="base">
                                        <p:cTn id="53" dur="20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18000"/>
                            </p:stCondLst>
                            <p:childTnLst>
                              <p:par>
                                <p:cTn id="55" presetID="2" presetClass="entr" presetSubtype="3"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000" fill="hold"/>
                                        <p:tgtEl>
                                          <p:spTgt spid="13"/>
                                        </p:tgtEl>
                                        <p:attrNameLst>
                                          <p:attrName>ppt_x</p:attrName>
                                        </p:attrNameLst>
                                      </p:cBhvr>
                                      <p:tavLst>
                                        <p:tav tm="0">
                                          <p:val>
                                            <p:strVal val="1+#ppt_w/2"/>
                                          </p:val>
                                        </p:tav>
                                        <p:tav tm="100000">
                                          <p:val>
                                            <p:strVal val="#ppt_x"/>
                                          </p:val>
                                        </p:tav>
                                      </p:tavLst>
                                    </p:anim>
                                    <p:anim calcmode="lin" valueType="num">
                                      <p:cBhvr additive="base">
                                        <p:cTn id="58" dur="2000" fill="hold"/>
                                        <p:tgtEl>
                                          <p:spTgt spid="13"/>
                                        </p:tgtEl>
                                        <p:attrNameLst>
                                          <p:attrName>ppt_y</p:attrName>
                                        </p:attrNameLst>
                                      </p:cBhvr>
                                      <p:tavLst>
                                        <p:tav tm="0">
                                          <p:val>
                                            <p:strVal val="0-#ppt_h/2"/>
                                          </p:val>
                                        </p:tav>
                                        <p:tav tm="100000">
                                          <p:val>
                                            <p:strVal val="#ppt_y"/>
                                          </p:val>
                                        </p:tav>
                                      </p:tavLst>
                                    </p:anim>
                                  </p:childTnLst>
                                </p:cTn>
                              </p:par>
                            </p:childTnLst>
                          </p:cTn>
                        </p:par>
                        <p:par>
                          <p:cTn id="59" fill="hold">
                            <p:stCondLst>
                              <p:cond delay="20000"/>
                            </p:stCondLst>
                            <p:childTnLst>
                              <p:par>
                                <p:cTn id="60" presetID="2" presetClass="entr" presetSubtype="12"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000" fill="hold"/>
                                        <p:tgtEl>
                                          <p:spTgt spid="14"/>
                                        </p:tgtEl>
                                        <p:attrNameLst>
                                          <p:attrName>ppt_x</p:attrName>
                                        </p:attrNameLst>
                                      </p:cBhvr>
                                      <p:tavLst>
                                        <p:tav tm="0">
                                          <p:val>
                                            <p:strVal val="0-#ppt_w/2"/>
                                          </p:val>
                                        </p:tav>
                                        <p:tav tm="100000">
                                          <p:val>
                                            <p:strVal val="#ppt_x"/>
                                          </p:val>
                                        </p:tav>
                                      </p:tavLst>
                                    </p:anim>
                                    <p:anim calcmode="lin" valueType="num">
                                      <p:cBhvr additive="base">
                                        <p:cTn id="63" dur="20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22000"/>
                            </p:stCondLst>
                            <p:childTnLst>
                              <p:par>
                                <p:cTn id="65" presetID="2" presetClass="entr" presetSubtype="9"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2000" fill="hold"/>
                                        <p:tgtEl>
                                          <p:spTgt spid="15"/>
                                        </p:tgtEl>
                                        <p:attrNameLst>
                                          <p:attrName>ppt_x</p:attrName>
                                        </p:attrNameLst>
                                      </p:cBhvr>
                                      <p:tavLst>
                                        <p:tav tm="0">
                                          <p:val>
                                            <p:strVal val="0-#ppt_w/2"/>
                                          </p:val>
                                        </p:tav>
                                        <p:tav tm="100000">
                                          <p:val>
                                            <p:strVal val="#ppt_x"/>
                                          </p:val>
                                        </p:tav>
                                      </p:tavLst>
                                    </p:anim>
                                    <p:anim calcmode="lin" valueType="num">
                                      <p:cBhvr additive="base">
                                        <p:cTn id="68" dur="2000" fill="hold"/>
                                        <p:tgtEl>
                                          <p:spTgt spid="15"/>
                                        </p:tgtEl>
                                        <p:attrNameLst>
                                          <p:attrName>ppt_y</p:attrName>
                                        </p:attrNameLst>
                                      </p:cBhvr>
                                      <p:tavLst>
                                        <p:tav tm="0">
                                          <p:val>
                                            <p:strVal val="0-#ppt_h/2"/>
                                          </p:val>
                                        </p:tav>
                                        <p:tav tm="100000">
                                          <p:val>
                                            <p:strVal val="#ppt_y"/>
                                          </p:val>
                                        </p:tav>
                                      </p:tavLst>
                                    </p:anim>
                                  </p:childTnLst>
                                </p:cTn>
                              </p:par>
                            </p:childTnLst>
                          </p:cTn>
                        </p:par>
                        <p:par>
                          <p:cTn id="69" fill="hold">
                            <p:stCondLst>
                              <p:cond delay="24000"/>
                            </p:stCondLst>
                            <p:childTnLst>
                              <p:par>
                                <p:cTn id="70" presetID="2" presetClass="entr" presetSubtype="3"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2000" fill="hold"/>
                                        <p:tgtEl>
                                          <p:spTgt spid="16"/>
                                        </p:tgtEl>
                                        <p:attrNameLst>
                                          <p:attrName>ppt_x</p:attrName>
                                        </p:attrNameLst>
                                      </p:cBhvr>
                                      <p:tavLst>
                                        <p:tav tm="0">
                                          <p:val>
                                            <p:strVal val="1+#ppt_w/2"/>
                                          </p:val>
                                        </p:tav>
                                        <p:tav tm="100000">
                                          <p:val>
                                            <p:strVal val="#ppt_x"/>
                                          </p:val>
                                        </p:tav>
                                      </p:tavLst>
                                    </p:anim>
                                    <p:anim calcmode="lin" valueType="num">
                                      <p:cBhvr additive="base">
                                        <p:cTn id="73" dur="2000" fill="hold"/>
                                        <p:tgtEl>
                                          <p:spTgt spid="16"/>
                                        </p:tgtEl>
                                        <p:attrNameLst>
                                          <p:attrName>ppt_y</p:attrName>
                                        </p:attrNameLst>
                                      </p:cBhvr>
                                      <p:tavLst>
                                        <p:tav tm="0">
                                          <p:val>
                                            <p:strVal val="0-#ppt_h/2"/>
                                          </p:val>
                                        </p:tav>
                                        <p:tav tm="100000">
                                          <p:val>
                                            <p:strVal val="#ppt_y"/>
                                          </p:val>
                                        </p:tav>
                                      </p:tavLst>
                                    </p:anim>
                                  </p:childTnLst>
                                </p:cTn>
                              </p:par>
                            </p:childTnLst>
                          </p:cTn>
                        </p:par>
                        <p:par>
                          <p:cTn id="74" fill="hold">
                            <p:stCondLst>
                              <p:cond delay="26000"/>
                            </p:stCondLst>
                            <p:childTnLst>
                              <p:par>
                                <p:cTn id="75" presetID="2" presetClass="entr" presetSubtype="4"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2000" fill="hold"/>
                                        <p:tgtEl>
                                          <p:spTgt spid="17"/>
                                        </p:tgtEl>
                                        <p:attrNameLst>
                                          <p:attrName>ppt_x</p:attrName>
                                        </p:attrNameLst>
                                      </p:cBhvr>
                                      <p:tavLst>
                                        <p:tav tm="0">
                                          <p:val>
                                            <p:strVal val="#ppt_x"/>
                                          </p:val>
                                        </p:tav>
                                        <p:tav tm="100000">
                                          <p:val>
                                            <p:strVal val="#ppt_x"/>
                                          </p:val>
                                        </p:tav>
                                      </p:tavLst>
                                    </p:anim>
                                    <p:anim calcmode="lin" valueType="num">
                                      <p:cBhvr additive="base">
                                        <p:cTn id="78"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4445</TotalTime>
  <Words>1078</Words>
  <Application>Microsoft Office PowerPoint</Application>
  <PresentationFormat>Widescreen</PresentationFormat>
  <Paragraphs>190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Bookman Old Style</vt:lpstr>
      <vt:lpstr>Calibri</vt:lpstr>
      <vt:lpstr>MV Boli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Silver Offering </vt:lpstr>
      <vt:lpstr>PowerPoint Presentation</vt:lpstr>
      <vt:lpstr>PowerPoint Presentation</vt:lpstr>
      <vt:lpstr>God’s appointed workers</vt:lpstr>
      <vt:lpstr>God’s appointed workers</vt:lpstr>
      <vt:lpstr>GIVING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Mark</dc:creator>
  <cp:lastModifiedBy>Mark Stapleton</cp:lastModifiedBy>
  <cp:revision>114</cp:revision>
  <dcterms:created xsi:type="dcterms:W3CDTF">2021-08-20T18:11:02Z</dcterms:created>
  <dcterms:modified xsi:type="dcterms:W3CDTF">2024-05-09T15:33:32Z</dcterms:modified>
</cp:coreProperties>
</file>