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2" r:id="rId3"/>
    <p:sldId id="270" r:id="rId4"/>
    <p:sldId id="283" r:id="rId5"/>
    <p:sldId id="284" r:id="rId6"/>
    <p:sldId id="288" r:id="rId7"/>
    <p:sldId id="289" r:id="rId8"/>
    <p:sldId id="285" r:id="rId9"/>
    <p:sldId id="276" r:id="rId10"/>
    <p:sldId id="282"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99"/>
    <a:srgbClr val="0033CC"/>
    <a:srgbClr val="FF00FF"/>
    <a:srgbClr val="FF0066"/>
    <a:srgbClr val="0000FF"/>
    <a:srgbClr val="FF3300"/>
    <a:srgbClr val="33CC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showGuides="1">
      <p:cViewPr varScale="1">
        <p:scale>
          <a:sx n="73" d="100"/>
          <a:sy n="73" d="100"/>
        </p:scale>
        <p:origin x="635"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6D40-FFE7-400F-97E7-8C78C17D58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8ED065-C905-4ED3-827E-4FF850A4A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AB0BC3-1708-4A72-8B96-911B53FAFB54}"/>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5" name="Footer Placeholder 4">
            <a:extLst>
              <a:ext uri="{FF2B5EF4-FFF2-40B4-BE49-F238E27FC236}">
                <a16:creationId xmlns:a16="http://schemas.microsoft.com/office/drawing/2014/main" id="{50F09D4F-7FF8-4211-98B4-4523BD93FB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75CB8-E678-423E-A8EC-CA7C8FADBE7A}"/>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181887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CD65-A37C-46B7-A130-89CF72846E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9EE1CC-AF72-47FE-8241-4D0FF12302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5D7CB2-1BEF-42D1-AC8B-D23A7BB680DA}"/>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5" name="Footer Placeholder 4">
            <a:extLst>
              <a:ext uri="{FF2B5EF4-FFF2-40B4-BE49-F238E27FC236}">
                <a16:creationId xmlns:a16="http://schemas.microsoft.com/office/drawing/2014/main" id="{987DCE3F-4F4D-4F6E-BFF9-2A926C1D33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2D0E3D-B685-4AA6-A865-DC93C33672E5}"/>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14769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3CBCD-945F-4159-90AA-0A3A345981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580306-D390-4DB4-AEF3-D8AEDE13C1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F0BDA0-1067-4C99-BD03-04B713D2BE1F}"/>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5" name="Footer Placeholder 4">
            <a:extLst>
              <a:ext uri="{FF2B5EF4-FFF2-40B4-BE49-F238E27FC236}">
                <a16:creationId xmlns:a16="http://schemas.microsoft.com/office/drawing/2014/main" id="{5D3F5872-1077-4C0B-A80F-59F883808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4EB8B1-FEC0-48D4-9058-285BC8C639EE}"/>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421058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D011-4B6C-456B-AED8-4DA1B37923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B92D79-92FC-461B-B32B-81B4B6BF55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642C5-FEF4-4B86-9533-7A3071DAE00C}"/>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5" name="Footer Placeholder 4">
            <a:extLst>
              <a:ext uri="{FF2B5EF4-FFF2-40B4-BE49-F238E27FC236}">
                <a16:creationId xmlns:a16="http://schemas.microsoft.com/office/drawing/2014/main" id="{C6FC0666-8151-4FED-AAFC-4ED900C161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D25AD-25FF-4BFC-B8A5-183CE9EC7917}"/>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427391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4AF8-3930-4C3B-94A0-6096336E3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9B64C7-E25D-4F04-ADA8-9353CD9B4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1DB280-B4EC-4068-9B24-75A95F7C4FBE}"/>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5" name="Footer Placeholder 4">
            <a:extLst>
              <a:ext uri="{FF2B5EF4-FFF2-40B4-BE49-F238E27FC236}">
                <a16:creationId xmlns:a16="http://schemas.microsoft.com/office/drawing/2014/main" id="{C9B684F0-0A02-4C42-8484-2875161714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E672D3-C1BA-439B-9E42-F68A8D6B7832}"/>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406584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6B48-820F-44B9-BA65-94949B4E37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17F123-C187-4678-8E78-5BC9F8FB1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0556006-0D43-4E79-9F3B-099F8E510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019C9-A0AA-4326-971F-862F92968DBB}"/>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6" name="Footer Placeholder 5">
            <a:extLst>
              <a:ext uri="{FF2B5EF4-FFF2-40B4-BE49-F238E27FC236}">
                <a16:creationId xmlns:a16="http://schemas.microsoft.com/office/drawing/2014/main" id="{8495A354-A314-488D-A95E-5E05D87BB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0C01D3-558F-4529-AAA4-BD33F62F2A43}"/>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311785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1F1A-95F8-4F03-A0C8-2A577D2BA2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851EC5-AC5B-4204-A742-1C00A2414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0C1AEB-E2A1-43C2-992A-BFDFCF6E73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33A375-7F66-40CC-8A79-1698C6EC8A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8E1843-5253-408F-BDD0-6223C36D6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2506C8-0DA5-499C-8DAA-B0D4BFAD29F7}"/>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8" name="Footer Placeholder 7">
            <a:extLst>
              <a:ext uri="{FF2B5EF4-FFF2-40B4-BE49-F238E27FC236}">
                <a16:creationId xmlns:a16="http://schemas.microsoft.com/office/drawing/2014/main" id="{8BF9A536-F212-4CDB-9639-8124C9E280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43E7B4-FF95-4C18-A5E1-9922BDE5B3B1}"/>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202077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E0EA-F290-4983-97A5-A5EAAF58D1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C99AA7-2C86-4AD1-9199-74F3F9A4C6DE}"/>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4" name="Footer Placeholder 3">
            <a:extLst>
              <a:ext uri="{FF2B5EF4-FFF2-40B4-BE49-F238E27FC236}">
                <a16:creationId xmlns:a16="http://schemas.microsoft.com/office/drawing/2014/main" id="{84416CE9-D594-47DA-9835-43A5C4904A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A73C71-D9D7-495C-BCC8-602C663144C7}"/>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51231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35844-A912-4388-B1AC-DC16052BCCA9}"/>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3" name="Footer Placeholder 2">
            <a:extLst>
              <a:ext uri="{FF2B5EF4-FFF2-40B4-BE49-F238E27FC236}">
                <a16:creationId xmlns:a16="http://schemas.microsoft.com/office/drawing/2014/main" id="{186F2677-A70D-466B-9F5D-538BB6E713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9B349F-97C4-4768-9E10-CFB95885CEA1}"/>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399150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4E55-3A3F-4849-92E5-0390183C1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5565FF-D529-4A89-9CAE-1E957BADB3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8565FE-DD89-44A1-9DC1-AAAE723EE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2AB6F-1CD7-473A-9D02-5D4FD921A49E}"/>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6" name="Footer Placeholder 5">
            <a:extLst>
              <a:ext uri="{FF2B5EF4-FFF2-40B4-BE49-F238E27FC236}">
                <a16:creationId xmlns:a16="http://schemas.microsoft.com/office/drawing/2014/main" id="{9DDCA88D-1A6F-43F6-990D-E0D60EBABC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72B60-5B87-41A6-807B-BD224274C623}"/>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415994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14A8-9079-4EF7-B717-368A54F8E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46174C-CD3F-4F4D-AAA5-26DFEBAB0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EEBA80F-47ED-4EDE-B2FF-AA1327805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630D0-62E2-4F14-A12C-74D87A2B1E4F}"/>
              </a:ext>
            </a:extLst>
          </p:cNvPr>
          <p:cNvSpPr>
            <a:spLocks noGrp="1"/>
          </p:cNvSpPr>
          <p:nvPr>
            <p:ph type="dt" sz="half" idx="10"/>
          </p:nvPr>
        </p:nvSpPr>
        <p:spPr/>
        <p:txBody>
          <a:bodyPr/>
          <a:lstStyle/>
          <a:p>
            <a:fld id="{005A3522-DDAB-4E9A-BE39-AFFE54B66A82}" type="datetimeFigureOut">
              <a:rPr lang="en-GB" smtClean="0"/>
              <a:t>07/05/2024</a:t>
            </a:fld>
            <a:endParaRPr lang="en-GB"/>
          </a:p>
        </p:txBody>
      </p:sp>
      <p:sp>
        <p:nvSpPr>
          <p:cNvPr id="6" name="Footer Placeholder 5">
            <a:extLst>
              <a:ext uri="{FF2B5EF4-FFF2-40B4-BE49-F238E27FC236}">
                <a16:creationId xmlns:a16="http://schemas.microsoft.com/office/drawing/2014/main" id="{1AAD26BF-ABDD-4F1E-A781-C6C250B99F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37322B-B8A0-4596-A565-718FB9480B66}"/>
              </a:ext>
            </a:extLst>
          </p:cNvPr>
          <p:cNvSpPr>
            <a:spLocks noGrp="1"/>
          </p:cNvSpPr>
          <p:nvPr>
            <p:ph type="sldNum" sz="quarter" idx="12"/>
          </p:nvPr>
        </p:nvSpPr>
        <p:spPr/>
        <p:txBody>
          <a:bodyPr/>
          <a:lstStyle/>
          <a:p>
            <a:fld id="{3C1474E2-1DA8-449D-B22B-1B5BAEBDF0E2}" type="slidenum">
              <a:rPr lang="en-GB" smtClean="0"/>
              <a:t>‹#›</a:t>
            </a:fld>
            <a:endParaRPr lang="en-GB"/>
          </a:p>
        </p:txBody>
      </p:sp>
    </p:spTree>
    <p:extLst>
      <p:ext uri="{BB962C8B-B14F-4D97-AF65-F5344CB8AC3E}">
        <p14:creationId xmlns:p14="http://schemas.microsoft.com/office/powerpoint/2010/main" val="78645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03511A-65FB-4EF0-94B0-D31D2C599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469F33-A477-440E-A01B-580BAC7DC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D3B93-9DBD-4A08-873A-AB6AB833E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522-DDAB-4E9A-BE39-AFFE54B66A82}" type="datetimeFigureOut">
              <a:rPr lang="en-GB" smtClean="0"/>
              <a:t>07/05/2024</a:t>
            </a:fld>
            <a:endParaRPr lang="en-GB"/>
          </a:p>
        </p:txBody>
      </p:sp>
      <p:sp>
        <p:nvSpPr>
          <p:cNvPr id="5" name="Footer Placeholder 4">
            <a:extLst>
              <a:ext uri="{FF2B5EF4-FFF2-40B4-BE49-F238E27FC236}">
                <a16:creationId xmlns:a16="http://schemas.microsoft.com/office/drawing/2014/main" id="{246B95FB-6B97-4E97-8BE8-A34E6AD87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839640-A19D-40BB-B4C7-9651D4788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474E2-1DA8-449D-B22B-1B5BAEBDF0E2}" type="slidenum">
              <a:rPr lang="en-GB" smtClean="0"/>
              <a:t>‹#›</a:t>
            </a:fld>
            <a:endParaRPr lang="en-GB"/>
          </a:p>
        </p:txBody>
      </p:sp>
    </p:spTree>
    <p:extLst>
      <p:ext uri="{BB962C8B-B14F-4D97-AF65-F5344CB8AC3E}">
        <p14:creationId xmlns:p14="http://schemas.microsoft.com/office/powerpoint/2010/main" val="3569922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6258" name="Rectangle 2"/>
          <p:cNvSpPr>
            <a:spLocks noGrp="1" noRot="1" noChangeArrowheads="1"/>
          </p:cNvSpPr>
          <p:nvPr>
            <p:ph type="ctrTitle"/>
          </p:nvPr>
        </p:nvSpPr>
        <p:spPr>
          <a:xfrm>
            <a:off x="2209800" y="260648"/>
            <a:ext cx="7772400" cy="5913140"/>
          </a:xfrm>
        </p:spPr>
        <p:txBody>
          <a:bodyPr/>
          <a:lstStyle/>
          <a:p>
            <a:pPr eaLnBrk="1" hangingPunct="1">
              <a:defRPr/>
            </a:pPr>
            <a:r>
              <a:rPr lang="en-GB" altLang="en-US" sz="3600" b="1" dirty="0">
                <a:solidFill>
                  <a:schemeClr val="bg1"/>
                </a:solidFill>
                <a:latin typeface="Freestyle Script" panose="030804020302050B0404" pitchFamily="66" charset="0"/>
              </a:rPr>
              <a:t> </a:t>
            </a:r>
            <a:endParaRPr lang="en-US" altLang="en-US" sz="2800" b="1" dirty="0">
              <a:solidFill>
                <a:schemeClr val="bg1"/>
              </a:solidFill>
              <a:effectLst>
                <a:outerShdw blurRad="38100" dist="38100" dir="2700000" algn="tl">
                  <a:srgbClr val="FFFFFF"/>
                </a:outerShdw>
              </a:effectLst>
              <a:latin typeface="Freestyle Script" panose="030804020302050B0404" pitchFamily="66" charset="0"/>
            </a:endParaRPr>
          </a:p>
        </p:txBody>
      </p:sp>
      <p:sp>
        <p:nvSpPr>
          <p:cNvPr id="4" name="TextBox 3"/>
          <p:cNvSpPr txBox="1"/>
          <p:nvPr/>
        </p:nvSpPr>
        <p:spPr>
          <a:xfrm>
            <a:off x="9840914" y="6173789"/>
            <a:ext cx="358775" cy="338137"/>
          </a:xfrm>
          <a:prstGeom prst="rect">
            <a:avLst/>
          </a:prstGeom>
          <a:solidFill>
            <a:srgbClr val="FF0000"/>
          </a:solidFill>
        </p:spPr>
        <p:txBody>
          <a:bodyPr>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1</a:t>
            </a:r>
          </a:p>
        </p:txBody>
      </p:sp>
      <p:sp>
        <p:nvSpPr>
          <p:cNvPr id="12" name="TextBox 11"/>
          <p:cNvSpPr txBox="1"/>
          <p:nvPr/>
        </p:nvSpPr>
        <p:spPr>
          <a:xfrm>
            <a:off x="1" y="315243"/>
            <a:ext cx="12192000" cy="6340197"/>
          </a:xfrm>
          <a:prstGeom prst="rect">
            <a:avLst/>
          </a:prstGeom>
          <a:noFill/>
        </p:spPr>
        <p:txBody>
          <a:bodyPr wrap="square">
            <a:spAutoFit/>
          </a:bodyPr>
          <a:lstStyle/>
          <a:p>
            <a:pPr algn="ctr">
              <a:defRPr/>
            </a:pPr>
            <a:r>
              <a:rPr lang="en-GB" sz="2800" b="1"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 following series of PowerPoint Bible presentations includes notes and illustrations by the Rev L G Stapleton</a:t>
            </a:r>
          </a:p>
          <a:p>
            <a:pPr lvl="0" algn="ctr" defTabSz="457200">
              <a:defRPr/>
            </a:pPr>
            <a:r>
              <a:rPr lang="en-GB" b="1" dirty="0" err="1">
                <a:effectLst>
                  <a:outerShdw blurRad="38100" dist="38100" dir="2700000" algn="tl">
                    <a:srgbClr val="000000">
                      <a:alpha val="43137"/>
                    </a:srgbClr>
                  </a:outerShdw>
                </a:effectLst>
                <a:latin typeface="MV Boli" panose="02000500030200090000" pitchFamily="2" charset="0"/>
                <a:cs typeface="MV Boli" panose="02000500030200090000" pitchFamily="2" charset="0"/>
              </a:rPr>
              <a:t>ferences</a:t>
            </a:r>
            <a:r>
              <a:rPr lang="en-GB" sz="28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to dates from </a:t>
            </a:r>
            <a:endParaRPr lang="en-GB" sz="28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lvl="0" algn="ctr" defTabSz="457200">
              <a:defRPr/>
            </a:pPr>
            <a:r>
              <a:rPr lang="en-GB" sz="20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References to dates are taken from THE ANNALS OF THE WORLD, James Ussher, </a:t>
            </a:r>
          </a:p>
          <a:p>
            <a:pPr lvl="0" algn="ctr" defTabSz="457200">
              <a:defRPr/>
            </a:pPr>
            <a:r>
              <a:rPr lang="en-GB" sz="20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Archbishop of Armagh</a:t>
            </a:r>
          </a:p>
          <a:p>
            <a:pPr lvl="0" algn="ctr" defTabSz="457200">
              <a:defRPr/>
            </a:pPr>
            <a:endParaRPr lang="en-GB"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defRPr/>
            </a:pPr>
            <a:r>
              <a:rPr lang="en-GB" sz="2000" b="1"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Includes illustrations from the book ‘Christ in the Tabernacle’ (1877) by Frank H White</a:t>
            </a:r>
          </a:p>
          <a:p>
            <a:pPr lvl="0" algn="ctr" defTabSz="457200">
              <a:defRPr/>
            </a:pPr>
            <a:endParaRPr lang="en-GB"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lvl="0" algn="ctr" defTabSz="457200">
              <a:defRPr/>
            </a:pPr>
            <a:r>
              <a:rPr lang="en-GB" sz="20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Scripture taken from the New King James Version Copyright © 1979 1980 1982 by Thomas Nelson, </a:t>
            </a:r>
            <a:r>
              <a:rPr lang="en-GB" sz="2000" b="1">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Inc. Used </a:t>
            </a:r>
            <a:r>
              <a:rPr lang="en-GB" sz="20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by permission. All rights reserved.</a:t>
            </a:r>
          </a:p>
          <a:p>
            <a:pPr lvl="0" algn="ctr" defTabSz="457200">
              <a:defRPr/>
            </a:pPr>
            <a:endParaRPr lang="en-GB" sz="20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defTabSz="457200">
              <a:defRPr/>
            </a:pPr>
            <a:r>
              <a:rPr lang="en-GB" sz="2000" b="1" dirty="0">
                <a:solidFill>
                  <a:srgbClr val="FFFFFF"/>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The picture of the Tabernacle is taken from the CANDLE BOOKS – ‘Essential Bible Reference Series’ – ‘The Tabernacle’ by Tim </a:t>
            </a:r>
            <a:r>
              <a:rPr lang="en-GB" sz="2000" b="1" dirty="0" err="1">
                <a:solidFill>
                  <a:srgbClr val="FFFFFF"/>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Dowley</a:t>
            </a:r>
            <a:r>
              <a:rPr lang="en-GB" sz="2000" b="1" dirty="0">
                <a:solidFill>
                  <a:srgbClr val="FFFFFF"/>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 - permission applied for.</a:t>
            </a:r>
          </a:p>
          <a:p>
            <a:pPr lvl="0" algn="ctr" defTabSz="457200">
              <a:defRPr/>
            </a:pPr>
            <a:endParaRPr lang="en-GB" sz="20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lvl="0" algn="ctr" defTabSz="457200">
              <a:defRPr/>
            </a:pPr>
            <a:endParaRPr lang="en-GB" sz="20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lvl="0" algn="ctr" defTabSz="457200">
              <a:defRPr/>
            </a:pPr>
            <a:endParaRPr lang="en-GB" sz="2000" b="1" dirty="0">
              <a:solidFill>
                <a:prstClr val="white"/>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lvl="0" algn="ctr" defTabSz="457200">
              <a:defRPr/>
            </a:pPr>
            <a:endParaRPr lang="en-GB" b="1"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defRPr/>
            </a:pPr>
            <a:r>
              <a:rPr lang="en-GB" sz="2400" b="1"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Compiled by</a:t>
            </a:r>
          </a:p>
          <a:p>
            <a:pPr algn="ctr">
              <a:defRPr/>
            </a:pPr>
            <a:r>
              <a:rPr lang="en-GB" sz="2400" b="1" dirty="0">
                <a:solidFill>
                  <a:schemeClr val="bg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Mark Stapleton © 2024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1500" fill="hold"/>
                                        <p:tgtEl>
                                          <p:spTgt spid="12"/>
                                        </p:tgtEl>
                                        <p:attrNameLst>
                                          <p:attrName>ppt_x</p:attrName>
                                        </p:attrNameLst>
                                      </p:cBhvr>
                                      <p:tavLst>
                                        <p:tav tm="0">
                                          <p:val>
                                            <p:strVal val="#ppt_x"/>
                                          </p:val>
                                        </p:tav>
                                        <p:tav tm="100000">
                                          <p:val>
                                            <p:strVal val="#ppt_x"/>
                                          </p:val>
                                        </p:tav>
                                      </p:tavLst>
                                    </p:anim>
                                    <p:anim calcmode="lin" valueType="num">
                                      <p:cBhvr>
                                        <p:cTn id="8" dur="11500" fill="hold"/>
                                        <p:tgtEl>
                                          <p:spTgt spid="1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bg1"/>
            </a:gs>
          </a:gsLst>
          <a:lin ang="5400000" scaled="1"/>
        </a:gradFill>
        <a:effectLst/>
      </p:bgPr>
    </p:bg>
    <p:spTree>
      <p:nvGrpSpPr>
        <p:cNvPr id="1" name=""/>
        <p:cNvGrpSpPr/>
        <p:nvPr/>
      </p:nvGrpSpPr>
      <p:grpSpPr>
        <a:xfrm>
          <a:off x="0" y="0"/>
          <a:ext cx="0" cy="0"/>
          <a:chOff x="0" y="0"/>
          <a:chExt cx="0" cy="0"/>
        </a:xfrm>
      </p:grpSpPr>
      <p:pic>
        <p:nvPicPr>
          <p:cNvPr id="6" name="Content Placeholder 5" descr="Graphical user interface, application, map&#10;&#10;Description automatically generated">
            <a:extLst>
              <a:ext uri="{FF2B5EF4-FFF2-40B4-BE49-F238E27FC236}">
                <a16:creationId xmlns:a16="http://schemas.microsoft.com/office/drawing/2014/main" id="{492918C7-EBD5-4660-AF06-25A977268F46}"/>
              </a:ext>
            </a:extLst>
          </p:cNvPr>
          <p:cNvPicPr>
            <a:picLocks noGrp="1"/>
          </p:cNvPicPr>
          <p:nvPr>
            <p:ph idx="1"/>
          </p:nvPr>
        </p:nvPicPr>
        <p:blipFill rotWithShape="1">
          <a:blip r:embed="rId2"/>
          <a:srcRect l="33575" t="33997" r="29619" b="17326"/>
          <a:stretch/>
        </p:blipFill>
        <p:spPr bwMode="auto">
          <a:xfrm>
            <a:off x="2130634" y="1094109"/>
            <a:ext cx="8031480" cy="5334000"/>
          </a:xfrm>
          <a:prstGeom prst="rect">
            <a:avLst/>
          </a:prstGeom>
          <a:ln w="38100">
            <a:solidFill>
              <a:srgbClr val="FF0066"/>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A09B2C8-E52A-475B-BC49-285E45B0E41A}"/>
              </a:ext>
            </a:extLst>
          </p:cNvPr>
          <p:cNvSpPr txBox="1"/>
          <p:nvPr/>
        </p:nvSpPr>
        <p:spPr>
          <a:xfrm>
            <a:off x="1676400" y="198120"/>
            <a:ext cx="8869680" cy="646331"/>
          </a:xfrm>
          <a:prstGeom prst="rect">
            <a:avLst/>
          </a:prstGeom>
          <a:noFill/>
        </p:spPr>
        <p:txBody>
          <a:bodyPr wrap="square" rtlCol="0">
            <a:spAutoFit/>
          </a:bodyPr>
          <a:lstStyle/>
          <a:p>
            <a:pPr algn="ctr"/>
            <a:r>
              <a:rPr lang="en-GB" sz="36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journey through the wilderness</a:t>
            </a:r>
          </a:p>
        </p:txBody>
      </p:sp>
      <p:sp>
        <p:nvSpPr>
          <p:cNvPr id="8" name="TextBox 7">
            <a:extLst>
              <a:ext uri="{FF2B5EF4-FFF2-40B4-BE49-F238E27FC236}">
                <a16:creationId xmlns:a16="http://schemas.microsoft.com/office/drawing/2014/main" id="{49E175AD-D18D-4D55-9750-D18E1FFC241B}"/>
              </a:ext>
            </a:extLst>
          </p:cNvPr>
          <p:cNvSpPr txBox="1"/>
          <p:nvPr/>
        </p:nvSpPr>
        <p:spPr>
          <a:xfrm>
            <a:off x="0" y="3048000"/>
            <a:ext cx="2026920" cy="3108543"/>
          </a:xfrm>
          <a:prstGeom prst="rect">
            <a:avLst/>
          </a:prstGeom>
          <a:noFill/>
        </p:spPr>
        <p:txBody>
          <a:bodyPr wrap="square" rtlCol="0">
            <a:spAutoFit/>
          </a:bodyPr>
          <a:lstStyle/>
          <a:p>
            <a:pPr algn="ctr"/>
            <a:r>
              <a:rPr lang="en-GB" sz="28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 Years</a:t>
            </a:r>
          </a:p>
          <a:p>
            <a:pPr algn="ctr"/>
            <a:r>
              <a:rPr lang="en-GB" sz="28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wandering because of unbelief</a:t>
            </a:r>
          </a:p>
          <a:p>
            <a:pPr algn="ctr"/>
            <a:r>
              <a:rPr lang="en-GB" sz="28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Numbers 14:33</a:t>
            </a:r>
          </a:p>
          <a:p>
            <a:pPr algn="ctr"/>
            <a:endPar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123B836-D8F6-4473-92AE-FFF0D832E524}"/>
              </a:ext>
            </a:extLst>
          </p:cNvPr>
          <p:cNvSpPr txBox="1"/>
          <p:nvPr/>
        </p:nvSpPr>
        <p:spPr>
          <a:xfrm>
            <a:off x="10241280" y="3041749"/>
            <a:ext cx="1844040" cy="1338828"/>
          </a:xfrm>
          <a:prstGeom prst="rect">
            <a:avLst/>
          </a:prstGeom>
          <a:noFill/>
        </p:spPr>
        <p:txBody>
          <a:bodyPr wrap="square" rtlCol="0">
            <a:spAutoFit/>
          </a:bodyPr>
          <a:lstStyle/>
          <a:p>
            <a:pPr algn="ctr"/>
            <a:r>
              <a:rPr lang="en-GB" sz="27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c1492 BC</a:t>
            </a:r>
          </a:p>
          <a:p>
            <a:pPr algn="ctr"/>
            <a:r>
              <a:rPr lang="en-GB" sz="27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a:t>
            </a:r>
          </a:p>
          <a:p>
            <a:pPr algn="ctr"/>
            <a:r>
              <a:rPr lang="en-GB" sz="27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c1452 BC </a:t>
            </a:r>
          </a:p>
        </p:txBody>
      </p:sp>
      <p:sp>
        <p:nvSpPr>
          <p:cNvPr id="2" name="TextBox 1">
            <a:extLst>
              <a:ext uri="{FF2B5EF4-FFF2-40B4-BE49-F238E27FC236}">
                <a16:creationId xmlns:a16="http://schemas.microsoft.com/office/drawing/2014/main" id="{551D5A01-88EE-CA30-A898-A4648A6BEF5C}"/>
              </a:ext>
            </a:extLst>
          </p:cNvPr>
          <p:cNvSpPr txBox="1"/>
          <p:nvPr/>
        </p:nvSpPr>
        <p:spPr>
          <a:xfrm>
            <a:off x="11334879" y="6308802"/>
            <a:ext cx="478820" cy="338554"/>
          </a:xfrm>
          <a:prstGeom prst="rect">
            <a:avLst/>
          </a:prstGeom>
          <a:solidFill>
            <a:srgbClr val="FF0000"/>
          </a:solidFill>
        </p:spPr>
        <p:txBody>
          <a:bodyPr wrap="square">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10</a:t>
            </a:r>
          </a:p>
        </p:txBody>
      </p:sp>
    </p:spTree>
    <p:extLst>
      <p:ext uri="{BB962C8B-B14F-4D97-AF65-F5344CB8AC3E}">
        <p14:creationId xmlns:p14="http://schemas.microsoft.com/office/powerpoint/2010/main" val="3254196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AE8C423-11A9-42E8-8C03-EE9CF8B03CD9}"/>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brightnessContrast bright="8000" contrast="-1000"/>
                    </a14:imgEffect>
                  </a14:imgLayer>
                </a14:imgProps>
              </a:ext>
              <a:ext uri="{28A0092B-C50C-407E-A947-70E740481C1C}">
                <a14:useLocalDpi xmlns:a14="http://schemas.microsoft.com/office/drawing/2010/main" val="0"/>
              </a:ext>
            </a:extLst>
          </a:blip>
          <a:srcRect l="2266" t="1617" r="961" b="2890"/>
          <a:stretch>
            <a:fillRect/>
          </a:stretch>
        </p:blipFill>
        <p:spPr bwMode="auto">
          <a:xfrm>
            <a:off x="4974273" y="833755"/>
            <a:ext cx="2161655" cy="2991486"/>
          </a:xfrm>
          <a:prstGeom prst="rect">
            <a:avLst/>
          </a:prstGeom>
          <a:noFill/>
          <a:ln>
            <a:noFill/>
          </a:ln>
        </p:spPr>
      </p:pic>
      <p:sp>
        <p:nvSpPr>
          <p:cNvPr id="2" name="TextBox 1">
            <a:extLst>
              <a:ext uri="{FF2B5EF4-FFF2-40B4-BE49-F238E27FC236}">
                <a16:creationId xmlns:a16="http://schemas.microsoft.com/office/drawing/2014/main" id="{0BF3A5F0-39D6-4F99-A8D5-E47444257329}"/>
              </a:ext>
            </a:extLst>
          </p:cNvPr>
          <p:cNvSpPr txBox="1"/>
          <p:nvPr/>
        </p:nvSpPr>
        <p:spPr>
          <a:xfrm>
            <a:off x="1630680" y="106680"/>
            <a:ext cx="8915400" cy="646331"/>
          </a:xfrm>
          <a:prstGeom prst="rect">
            <a:avLst/>
          </a:prstGeom>
          <a:noFill/>
        </p:spPr>
        <p:txBody>
          <a:bodyPr wrap="square" rtlCol="0">
            <a:spAutoFit/>
          </a:bodyPr>
          <a:lstStyle/>
          <a:p>
            <a:pPr algn="ctr"/>
            <a:r>
              <a:rPr lang="en-GB"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Leaving Egypt</a:t>
            </a:r>
          </a:p>
        </p:txBody>
      </p:sp>
      <p:sp>
        <p:nvSpPr>
          <p:cNvPr id="3" name="TextBox 2">
            <a:extLst>
              <a:ext uri="{FF2B5EF4-FFF2-40B4-BE49-F238E27FC236}">
                <a16:creationId xmlns:a16="http://schemas.microsoft.com/office/drawing/2014/main" id="{0F9FA894-ABDF-41D8-98F1-65A72655E369}"/>
              </a:ext>
            </a:extLst>
          </p:cNvPr>
          <p:cNvSpPr txBox="1"/>
          <p:nvPr/>
        </p:nvSpPr>
        <p:spPr>
          <a:xfrm>
            <a:off x="2258" y="1086029"/>
            <a:ext cx="12192000" cy="5478423"/>
          </a:xfrm>
          <a:prstGeom prst="rect">
            <a:avLst/>
          </a:prstGeom>
          <a:noFill/>
        </p:spPr>
        <p:txBody>
          <a:bodyPr wrap="square" rtlCol="0">
            <a:spAutoFit/>
          </a:bodyPr>
          <a:lstStyle/>
          <a:p>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children of Israel were a Redeemed people –</a:t>
            </a:r>
            <a:r>
              <a:rPr lang="en-GB"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endParaRPr lang="en-GB"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Clr>
                <a:schemeClr val="tx1"/>
              </a:buClr>
              <a:buSzPct val="100000"/>
              <a:buFont typeface="Wingdings" panose="05000000000000000000" pitchFamily="2" charset="2"/>
              <a:buChar char="§"/>
            </a:pP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had to pass through the door on which the blood of a substitutional sacrificial lamb had been put (Exodus 12: 7)</a:t>
            </a:r>
          </a:p>
          <a:p>
            <a:pPr marL="457200" indent="-457200">
              <a:buFont typeface="Wingdings" panose="05000000000000000000" pitchFamily="2" charset="2"/>
              <a:buChar char="§"/>
            </a:pP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passed through the waters of the Red Sea (Exodus 14: 22)</a:t>
            </a:r>
          </a:p>
          <a:p>
            <a:pPr marL="457200" indent="-457200">
              <a:buFont typeface="Wingdings" panose="05000000000000000000" pitchFamily="2" charset="2"/>
              <a:buChar char="§"/>
            </a:pP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were brought out of a place of sin and slavery by God’s Mighty Arm (Exodus 14: 30)</a:t>
            </a:r>
          </a:p>
          <a:p>
            <a:pPr algn="ctr"/>
            <a:r>
              <a:rPr lang="en-GB"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(summed up in the words of Deuteronomy 6:23)</a:t>
            </a:r>
          </a:p>
          <a:p>
            <a:pPr marL="457200" indent="-457200" algn="ctr">
              <a:buFont typeface="Wingdings" panose="05000000000000000000" pitchFamily="2" charset="2"/>
              <a:buChar char="§"/>
            </a:pPr>
            <a:r>
              <a:rPr lang="en-GB"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Redeemed through the blood of our Saviour – the Lord Jesus Christ – the only way – John 14: 6</a:t>
            </a:r>
          </a:p>
        </p:txBody>
      </p:sp>
      <p:sp>
        <p:nvSpPr>
          <p:cNvPr id="5" name="TextBox 4">
            <a:extLst>
              <a:ext uri="{FF2B5EF4-FFF2-40B4-BE49-F238E27FC236}">
                <a16:creationId xmlns:a16="http://schemas.microsoft.com/office/drawing/2014/main" id="{BA6E41A5-DC60-A8C9-E90E-FAF854ED80DB}"/>
              </a:ext>
            </a:extLst>
          </p:cNvPr>
          <p:cNvSpPr txBox="1"/>
          <p:nvPr/>
        </p:nvSpPr>
        <p:spPr>
          <a:xfrm>
            <a:off x="4556545" y="-246832"/>
            <a:ext cx="1412842" cy="5386090"/>
          </a:xfrm>
          <a:prstGeom prst="rect">
            <a:avLst/>
          </a:prstGeom>
          <a:noFill/>
        </p:spPr>
        <p:txBody>
          <a:bodyPr wrap="square">
            <a:spAutoFit/>
          </a:bodyPr>
          <a:lstStyle/>
          <a:p>
            <a:pPr fontAlgn="auto">
              <a:spcBef>
                <a:spcPts val="0"/>
              </a:spcBef>
              <a:spcAft>
                <a:spcPts val="0"/>
              </a:spcAft>
              <a:defRPr/>
            </a:pPr>
            <a:r>
              <a:rPr lang="en-GB" sz="34400" b="1" dirty="0">
                <a:solidFill>
                  <a:srgbClr val="C00000"/>
                </a:solidFill>
                <a:effectLst>
                  <a:outerShdw blurRad="38100" dist="38100" dir="2700000" algn="tl">
                    <a:srgbClr val="000000">
                      <a:alpha val="43137"/>
                    </a:srgbClr>
                  </a:outerShdw>
                </a:effectLst>
                <a:latin typeface="Arial Black"/>
                <a:cs typeface="+mn-cs"/>
                <a:sym typeface="Wingdings"/>
              </a:rPr>
              <a:t>†</a:t>
            </a:r>
            <a:endParaRPr lang="en-GB" sz="34400" b="1" dirty="0">
              <a:solidFill>
                <a:srgbClr val="C00000"/>
              </a:solidFill>
              <a:effectLst>
                <a:outerShdw blurRad="38100" dist="38100" dir="2700000" algn="tl">
                  <a:srgbClr val="000000">
                    <a:alpha val="43137"/>
                  </a:srgbClr>
                </a:outerShdw>
              </a:effectLst>
              <a:cs typeface="+mn-cs"/>
            </a:endParaRPr>
          </a:p>
        </p:txBody>
      </p:sp>
      <p:sp>
        <p:nvSpPr>
          <p:cNvPr id="6" name="TextBox 5">
            <a:extLst>
              <a:ext uri="{FF2B5EF4-FFF2-40B4-BE49-F238E27FC236}">
                <a16:creationId xmlns:a16="http://schemas.microsoft.com/office/drawing/2014/main" id="{2E827055-8F68-BD85-71A7-5D8FD076A594}"/>
              </a:ext>
            </a:extLst>
          </p:cNvPr>
          <p:cNvSpPr txBox="1"/>
          <p:nvPr/>
        </p:nvSpPr>
        <p:spPr>
          <a:xfrm>
            <a:off x="11420795" y="6327212"/>
            <a:ext cx="478819" cy="338554"/>
          </a:xfrm>
          <a:prstGeom prst="rect">
            <a:avLst/>
          </a:prstGeom>
          <a:solidFill>
            <a:srgbClr val="FF0000"/>
          </a:solidFill>
        </p:spPr>
        <p:txBody>
          <a:bodyPr wrap="square">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11</a:t>
            </a:r>
          </a:p>
        </p:txBody>
      </p:sp>
    </p:spTree>
    <p:extLst>
      <p:ext uri="{BB962C8B-B14F-4D97-AF65-F5344CB8AC3E}">
        <p14:creationId xmlns:p14="http://schemas.microsoft.com/office/powerpoint/2010/main" val="327551106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par>
                                <p:cTn id="36" presetID="10" presetClass="exit" presetSubtype="0" fill="hold" nodeType="withEffect">
                                  <p:stCondLst>
                                    <p:cond delay="0"/>
                                  </p:stCondLst>
                                  <p:childTnLst>
                                    <p:animEffect transition="out" filter="fade">
                                      <p:cBhvr>
                                        <p:cTn id="37" dur="2000"/>
                                        <p:tgtEl>
                                          <p:spTgt spid="4"/>
                                        </p:tgtEl>
                                      </p:cBhvr>
                                    </p:animEffect>
                                    <p:set>
                                      <p:cBhvr>
                                        <p:cTn id="38" dur="1" fill="hold">
                                          <p:stCondLst>
                                            <p:cond delay="1999"/>
                                          </p:stCondLst>
                                        </p:cTn>
                                        <p:tgtEl>
                                          <p:spTgt spid="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FE41F0-D8FF-4672-AC53-86F108E70185}"/>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49" t="31773" r="26531" b="21645"/>
          <a:stretch/>
        </p:blipFill>
        <p:spPr bwMode="auto">
          <a:xfrm>
            <a:off x="4754880" y="2827020"/>
            <a:ext cx="701040" cy="434340"/>
          </a:xfrm>
          <a:prstGeom prst="rect">
            <a:avLst/>
          </a:prstGeom>
          <a:noFill/>
          <a:ln>
            <a:noFill/>
          </a:ln>
        </p:spPr>
      </p:pic>
      <p:pic>
        <p:nvPicPr>
          <p:cNvPr id="9" name="Picture 8">
            <a:extLst>
              <a:ext uri="{FF2B5EF4-FFF2-40B4-BE49-F238E27FC236}">
                <a16:creationId xmlns:a16="http://schemas.microsoft.com/office/drawing/2014/main" id="{B56C436C-ABC9-4FB4-9343-68F4E81F5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 y="13206"/>
            <a:ext cx="12159915" cy="6858000"/>
          </a:xfrm>
          <a:prstGeom prst="rect">
            <a:avLst/>
          </a:prstGeom>
          <a:ln>
            <a:noFill/>
          </a:ln>
        </p:spPr>
      </p:pic>
      <p:pic>
        <p:nvPicPr>
          <p:cNvPr id="6" name="Picture 5">
            <a:extLst>
              <a:ext uri="{FF2B5EF4-FFF2-40B4-BE49-F238E27FC236}">
                <a16:creationId xmlns:a16="http://schemas.microsoft.com/office/drawing/2014/main" id="{4483EC29-8274-4175-8266-FA9DC75D9532}"/>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49" t="31773" r="26531" b="21645"/>
          <a:stretch/>
        </p:blipFill>
        <p:spPr bwMode="auto">
          <a:xfrm>
            <a:off x="6705600" y="2826960"/>
            <a:ext cx="762000" cy="449580"/>
          </a:xfrm>
          <a:prstGeom prst="rect">
            <a:avLst/>
          </a:prstGeom>
          <a:noFill/>
          <a:ln>
            <a:noFill/>
          </a:ln>
        </p:spPr>
      </p:pic>
      <p:sp>
        <p:nvSpPr>
          <p:cNvPr id="2" name="TextBox 1">
            <a:extLst>
              <a:ext uri="{FF2B5EF4-FFF2-40B4-BE49-F238E27FC236}">
                <a16:creationId xmlns:a16="http://schemas.microsoft.com/office/drawing/2014/main" id="{29474818-486F-1B1D-9BC3-E717A815CDB2}"/>
              </a:ext>
            </a:extLst>
          </p:cNvPr>
          <p:cNvSpPr txBox="1"/>
          <p:nvPr/>
        </p:nvSpPr>
        <p:spPr>
          <a:xfrm>
            <a:off x="9840914" y="6173789"/>
            <a:ext cx="358775" cy="338137"/>
          </a:xfrm>
          <a:prstGeom prst="rect">
            <a:avLst/>
          </a:prstGeom>
          <a:solidFill>
            <a:srgbClr val="FF0000"/>
          </a:solidFill>
        </p:spPr>
        <p:txBody>
          <a:bodyPr>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2</a:t>
            </a:r>
          </a:p>
        </p:txBody>
      </p:sp>
      <p:sp>
        <p:nvSpPr>
          <p:cNvPr id="5" name="TextBox 4">
            <a:extLst>
              <a:ext uri="{FF2B5EF4-FFF2-40B4-BE49-F238E27FC236}">
                <a16:creationId xmlns:a16="http://schemas.microsoft.com/office/drawing/2014/main" id="{C53E4329-1799-7511-F17F-09CF59439C40}"/>
              </a:ext>
            </a:extLst>
          </p:cNvPr>
          <p:cNvSpPr txBox="1"/>
          <p:nvPr/>
        </p:nvSpPr>
        <p:spPr>
          <a:xfrm>
            <a:off x="-143219" y="1071718"/>
            <a:ext cx="12335219" cy="7534691"/>
          </a:xfrm>
          <a:prstGeom prst="rect">
            <a:avLst/>
          </a:prstGeom>
          <a:noFill/>
        </p:spPr>
        <p:txBody>
          <a:bodyPr wrap="square">
            <a:spAutoFit/>
          </a:bodyPr>
          <a:lstStyle/>
          <a:p>
            <a:pPr marL="0" marR="0" indent="0" algn="ctr">
              <a:lnSpc>
                <a:spcPct val="119000"/>
              </a:lnSpc>
              <a:spcBef>
                <a:spcPts val="0"/>
              </a:spcBef>
              <a:spcAft>
                <a:spcPts val="600"/>
              </a:spcAft>
            </a:pPr>
            <a:r>
              <a:rPr lang="en-US" sz="8800" b="1" kern="1400" dirty="0">
                <a:ln w="10160" cap="flat" cmpd="sng">
                  <a:solidFill>
                    <a:srgbClr val="FF0000"/>
                  </a:solidFill>
                  <a:prstDash val="solid"/>
                  <a:round/>
                </a:ln>
                <a:solidFill>
                  <a:srgbClr val="FEFEFE"/>
                </a:solidFill>
                <a:effectLst>
                  <a:glow rad="228600">
                    <a:srgbClr val="ED7D31">
                      <a:alpha val="60000"/>
                    </a:srgbClr>
                  </a:glow>
                  <a:outerShdw blurRad="38100" dist="22860" dir="5400000" algn="tl">
                    <a:srgbClr val="010101">
                      <a:alpha val="30000"/>
                    </a:srgbClr>
                  </a:outerShdw>
                </a:effectLst>
                <a:latin typeface="Arial" panose="020B0604020202020204" pitchFamily="34" charset="0"/>
              </a:rPr>
              <a:t>THE TABERNACLE </a:t>
            </a:r>
          </a:p>
          <a:p>
            <a:pPr marL="0" marR="0" indent="0" algn="ctr">
              <a:lnSpc>
                <a:spcPct val="119000"/>
              </a:lnSpc>
              <a:spcBef>
                <a:spcPts val="0"/>
              </a:spcBef>
              <a:spcAft>
                <a:spcPts val="600"/>
              </a:spcAft>
            </a:pPr>
            <a:r>
              <a:rPr lang="en-US" sz="8800" b="1" kern="1400" dirty="0">
                <a:ln w="10160" cap="flat" cmpd="sng">
                  <a:solidFill>
                    <a:srgbClr val="FF0000"/>
                  </a:solidFill>
                  <a:prstDash val="solid"/>
                  <a:round/>
                </a:ln>
                <a:solidFill>
                  <a:srgbClr val="FEFEFE"/>
                </a:solidFill>
                <a:effectLst>
                  <a:glow rad="228600">
                    <a:srgbClr val="ED7D31">
                      <a:alpha val="60000"/>
                    </a:srgbClr>
                  </a:glow>
                  <a:outerShdw blurRad="38100" dist="22860" dir="5400000" algn="tl">
                    <a:srgbClr val="010101">
                      <a:alpha val="30000"/>
                    </a:srgbClr>
                  </a:outerShdw>
                </a:effectLst>
                <a:latin typeface="Arial" panose="020B0604020202020204" pitchFamily="34" charset="0"/>
              </a:rPr>
              <a:t>Part 1 </a:t>
            </a:r>
          </a:p>
          <a:p>
            <a:pPr marL="0" marR="0" indent="0" algn="ctr">
              <a:lnSpc>
                <a:spcPct val="119000"/>
              </a:lnSpc>
              <a:spcBef>
                <a:spcPts val="0"/>
              </a:spcBef>
              <a:spcAft>
                <a:spcPts val="600"/>
              </a:spcAft>
            </a:pPr>
            <a:r>
              <a:rPr lang="en-US" sz="8800" b="1" kern="1400" dirty="0">
                <a:ln w="10160" cap="flat" cmpd="sng">
                  <a:solidFill>
                    <a:srgbClr val="FF0000"/>
                  </a:solidFill>
                  <a:prstDash val="solid"/>
                  <a:round/>
                </a:ln>
                <a:solidFill>
                  <a:srgbClr val="FEFEFE"/>
                </a:solidFill>
                <a:effectLst>
                  <a:glow rad="228600">
                    <a:srgbClr val="ED7D31">
                      <a:alpha val="60000"/>
                    </a:srgbClr>
                  </a:glow>
                  <a:outerShdw blurRad="38100" dist="22860" dir="5400000" algn="tl">
                    <a:srgbClr val="010101">
                      <a:alpha val="30000"/>
                    </a:srgbClr>
                  </a:outerShdw>
                </a:effectLst>
                <a:latin typeface="Arial" panose="020B0604020202020204" pitchFamily="34" charset="0"/>
              </a:rPr>
              <a:t>Background</a:t>
            </a:r>
          </a:p>
          <a:p>
            <a:pPr marL="0" marR="0" indent="0" algn="ctr">
              <a:lnSpc>
                <a:spcPct val="119000"/>
              </a:lnSpc>
              <a:spcBef>
                <a:spcPts val="0"/>
              </a:spcBef>
              <a:spcAft>
                <a:spcPts val="600"/>
              </a:spcAft>
            </a:pPr>
            <a:endParaRPr lang="en-US" sz="4400" b="1" kern="1400" dirty="0">
              <a:ln w="10160" cap="flat" cmpd="sng">
                <a:solidFill>
                  <a:srgbClr val="FF0000"/>
                </a:solidFill>
                <a:prstDash val="solid"/>
                <a:round/>
              </a:ln>
              <a:solidFill>
                <a:srgbClr val="FEFEFE"/>
              </a:solidFill>
              <a:effectLst>
                <a:glow rad="228600">
                  <a:srgbClr val="ED7D31">
                    <a:alpha val="60000"/>
                  </a:srgbClr>
                </a:glow>
                <a:outerShdw blurRad="38100" dist="22860" dir="5400000" algn="tl">
                  <a:srgbClr val="010101">
                    <a:alpha val="30000"/>
                  </a:srgbClr>
                </a:outerShdw>
              </a:effectLst>
              <a:latin typeface="Arial" panose="020B0604020202020204" pitchFamily="34" charset="0"/>
            </a:endParaRPr>
          </a:p>
          <a:p>
            <a:pPr marL="0" marR="0" indent="0" algn="ctr">
              <a:lnSpc>
                <a:spcPct val="119000"/>
              </a:lnSpc>
              <a:spcBef>
                <a:spcPts val="0"/>
              </a:spcBef>
              <a:spcAft>
                <a:spcPts val="600"/>
              </a:spcAft>
            </a:pPr>
            <a:endParaRPr lang="en-US" sz="4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US" sz="40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5838227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2E6657-4578-4956-8E00-4E350BA7173D}"/>
              </a:ext>
            </a:extLst>
          </p:cNvPr>
          <p:cNvSpPr txBox="1"/>
          <p:nvPr/>
        </p:nvSpPr>
        <p:spPr>
          <a:xfrm>
            <a:off x="0" y="2903738"/>
            <a:ext cx="12192000" cy="3847207"/>
          </a:xfrm>
          <a:prstGeom prst="rect">
            <a:avLst/>
          </a:prstGeom>
          <a:noFill/>
        </p:spPr>
        <p:txBody>
          <a:bodyPr wrap="square" rtlCol="0">
            <a:spAutoFit/>
          </a:bodyPr>
          <a:lstStyle/>
          <a:p>
            <a:pPr algn="ct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c1922BC</a:t>
            </a:r>
          </a:p>
          <a:p>
            <a:pPr algn="ctr"/>
            <a:r>
              <a:rPr lang="en-GB" sz="2800" b="1"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covenant promises given to Abram (Abraham) in Ur</a:t>
            </a:r>
          </a:p>
          <a:p>
            <a:pPr algn="ctr"/>
            <a:r>
              <a:rPr lang="en-GB" sz="2800" b="1"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12: 2-3; Acts 7: 2-3) </a:t>
            </a:r>
          </a:p>
          <a:p>
            <a:pPr algn="ctr"/>
            <a:endParaRPr lang="en-GB"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NEW LAND (Canaan)</a:t>
            </a:r>
          </a:p>
          <a:p>
            <a:pPr algn="ctr"/>
            <a:endParaRPr lang="en-GB"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 NEW NATION (Israel)</a:t>
            </a:r>
          </a:p>
          <a:p>
            <a:pPr algn="ctr"/>
            <a:endParaRPr lang="en-GB"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 BLESSING TO THE FAMILIES OF THE EARTH </a:t>
            </a:r>
          </a:p>
          <a:p>
            <a:pPr algn="ctr"/>
            <a:r>
              <a:rPr lang="en-GB"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(Salvation through the Lord Jesus Christ) </a:t>
            </a:r>
          </a:p>
        </p:txBody>
      </p:sp>
      <p:sp>
        <p:nvSpPr>
          <p:cNvPr id="6" name="TextBox 5">
            <a:extLst>
              <a:ext uri="{FF2B5EF4-FFF2-40B4-BE49-F238E27FC236}">
                <a16:creationId xmlns:a16="http://schemas.microsoft.com/office/drawing/2014/main" id="{A8F90B3C-E0F2-C559-D098-9E28B728FD7F}"/>
              </a:ext>
            </a:extLst>
          </p:cNvPr>
          <p:cNvSpPr txBox="1"/>
          <p:nvPr/>
        </p:nvSpPr>
        <p:spPr>
          <a:xfrm>
            <a:off x="0" y="30161"/>
            <a:ext cx="12192000" cy="3293209"/>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ABRAM changed to ABRAHAM</a:t>
            </a:r>
          </a:p>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17: 5)</a:t>
            </a:r>
          </a:p>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1996BC – 1821BC</a:t>
            </a:r>
          </a:p>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in Ur of the Chaldees, buried in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Mamre</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Canaan</a:t>
            </a:r>
          </a:p>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Lived 175 years</a:t>
            </a:r>
          </a:p>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15: 7; 25: 7, 9</a:t>
            </a:r>
          </a:p>
          <a:p>
            <a:pPr algn="ct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4F35BAD-2586-9D05-0CBC-97416559D8E4}"/>
              </a:ext>
            </a:extLst>
          </p:cNvPr>
          <p:cNvSpPr txBox="1"/>
          <p:nvPr/>
        </p:nvSpPr>
        <p:spPr>
          <a:xfrm>
            <a:off x="11086707" y="6376308"/>
            <a:ext cx="358775" cy="338137"/>
          </a:xfrm>
          <a:prstGeom prst="rect">
            <a:avLst/>
          </a:prstGeom>
          <a:solidFill>
            <a:srgbClr val="FF0000"/>
          </a:solidFill>
        </p:spPr>
        <p:txBody>
          <a:bodyPr>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3</a:t>
            </a:r>
          </a:p>
        </p:txBody>
      </p:sp>
      <p:cxnSp>
        <p:nvCxnSpPr>
          <p:cNvPr id="5" name="Straight Connector 4">
            <a:extLst>
              <a:ext uri="{FF2B5EF4-FFF2-40B4-BE49-F238E27FC236}">
                <a16:creationId xmlns:a16="http://schemas.microsoft.com/office/drawing/2014/main" id="{A059CE4D-C3C0-5F7D-A3AA-15A1105FA774}"/>
              </a:ext>
            </a:extLst>
          </p:cNvPr>
          <p:cNvCxnSpPr/>
          <p:nvPr/>
        </p:nvCxnSpPr>
        <p:spPr>
          <a:xfrm>
            <a:off x="0" y="2898904"/>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173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1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1500"/>
                                        <p:tgtEl>
                                          <p:spTgt spid="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wipe(left)">
                                      <p:cBhvr>
                                        <p:cTn id="14" dur="1500"/>
                                        <p:tgtEl>
                                          <p:spTgt spid="6">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125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left)">
                                      <p:cBhvr>
                                        <p:cTn id="24" dur="1500"/>
                                        <p:tgtEl>
                                          <p:spTgt spid="6">
                                            <p:txEl>
                                              <p:pRg st="5" end="5"/>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5" dur="1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1500"/>
                                        <p:tgtEl>
                                          <p:spTgt spid="3">
                                            <p:txEl>
                                              <p:pRg st="1" end="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left)">
                                      <p:cBhvr>
                                        <p:cTn id="43" dur="1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5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500"/>
                                        <p:tgtEl>
                                          <p:spTgt spid="3">
                                            <p:txEl>
                                              <p:pRg st="8" end="8"/>
                                            </p:txEl>
                                          </p:spTgt>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Graphical user interface, application, map&#10;&#10;Description automatically generated">
            <a:extLst>
              <a:ext uri="{FF2B5EF4-FFF2-40B4-BE49-F238E27FC236}">
                <a16:creationId xmlns:a16="http://schemas.microsoft.com/office/drawing/2014/main" id="{BCC4265A-8452-4D39-AB11-FC503243535E}"/>
              </a:ext>
            </a:extLst>
          </p:cNvPr>
          <p:cNvPicPr/>
          <p:nvPr/>
        </p:nvPicPr>
        <p:blipFill rotWithShape="1">
          <a:blip r:embed="rId2"/>
          <a:srcRect l="22621" t="41417" r="40112" b="9593"/>
          <a:stretch/>
        </p:blipFill>
        <p:spPr bwMode="auto">
          <a:xfrm>
            <a:off x="3263926" y="1257300"/>
            <a:ext cx="5678904" cy="4343400"/>
          </a:xfrm>
          <a:prstGeom prst="rect">
            <a:avLst/>
          </a:prstGeom>
          <a:ln w="69850">
            <a:solidFill>
              <a:srgbClr val="0000FF"/>
            </a:solid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610C09AD-59D0-4676-96BC-F15707C4CA8E}"/>
              </a:ext>
            </a:extLst>
          </p:cNvPr>
          <p:cNvSpPr txBox="1"/>
          <p:nvPr/>
        </p:nvSpPr>
        <p:spPr>
          <a:xfrm>
            <a:off x="0" y="-30480"/>
            <a:ext cx="12192000" cy="1200329"/>
          </a:xfrm>
          <a:prstGeom prst="rect">
            <a:avLst/>
          </a:prstGeom>
          <a:noFill/>
        </p:spPr>
        <p:txBody>
          <a:bodyPr wrap="square" rtlCol="0">
            <a:spAutoFit/>
          </a:bodyPr>
          <a:lstStyle/>
          <a:p>
            <a:pPr algn="ctr"/>
            <a:r>
              <a:rPr lang="en-GB" sz="3600" b="1" dirty="0">
                <a:solidFill>
                  <a:srgbClr val="C00000"/>
                </a:solidFill>
                <a:effectLst>
                  <a:outerShdw blurRad="38100" dist="38100" dir="2700000" algn="tl">
                    <a:srgbClr val="000000">
                      <a:alpha val="43137"/>
                    </a:srgbClr>
                  </a:outerShdw>
                </a:effectLst>
              </a:rPr>
              <a:t>The Abraham’s journey from Ur to Canaan</a:t>
            </a:r>
          </a:p>
          <a:p>
            <a:pPr algn="ctr"/>
            <a:r>
              <a:rPr lang="en-GB" sz="3600" b="1" dirty="0">
                <a:solidFill>
                  <a:srgbClr val="C00000"/>
                </a:solidFill>
                <a:effectLst>
                  <a:outerShdw blurRad="38100" dist="38100" dir="2700000" algn="tl">
                    <a:srgbClr val="000000">
                      <a:alpha val="43137"/>
                    </a:srgbClr>
                  </a:outerShdw>
                </a:effectLst>
              </a:rPr>
              <a:t>(Genesis 12:1) </a:t>
            </a:r>
          </a:p>
        </p:txBody>
      </p:sp>
      <p:sp>
        <p:nvSpPr>
          <p:cNvPr id="7" name="TextBox 6">
            <a:extLst>
              <a:ext uri="{FF2B5EF4-FFF2-40B4-BE49-F238E27FC236}">
                <a16:creationId xmlns:a16="http://schemas.microsoft.com/office/drawing/2014/main" id="{770C0ADC-0E84-438B-AFCD-B91BBC8B910C}"/>
              </a:ext>
            </a:extLst>
          </p:cNvPr>
          <p:cNvSpPr txBox="1"/>
          <p:nvPr/>
        </p:nvSpPr>
        <p:spPr>
          <a:xfrm>
            <a:off x="0" y="5800022"/>
            <a:ext cx="12192000" cy="954107"/>
          </a:xfrm>
          <a:prstGeom prst="rect">
            <a:avLst/>
          </a:prstGeom>
          <a:noFill/>
        </p:spPr>
        <p:txBody>
          <a:bodyPr wrap="square" rtlCol="0">
            <a:spAutoFit/>
          </a:bodyPr>
          <a:lstStyle/>
          <a:p>
            <a:pPr algn="ctr"/>
            <a:r>
              <a:rPr lang="en-GB" sz="2800" b="1" dirty="0">
                <a:solidFill>
                  <a:srgbClr val="C00000"/>
                </a:solidFill>
                <a:effectLst>
                  <a:outerShdw blurRad="38100" dist="38100" dir="2700000" algn="tl">
                    <a:srgbClr val="000000">
                      <a:alpha val="43137"/>
                    </a:srgbClr>
                  </a:outerShdw>
                </a:effectLst>
              </a:rPr>
              <a:t>The time in Egypt was only temporary, during a time of famine in Canaan </a:t>
            </a:r>
          </a:p>
          <a:p>
            <a:pPr algn="ctr"/>
            <a:r>
              <a:rPr lang="en-GB" sz="2800" b="1" dirty="0">
                <a:solidFill>
                  <a:srgbClr val="C00000"/>
                </a:solidFill>
                <a:effectLst>
                  <a:outerShdw blurRad="38100" dist="38100" dir="2700000" algn="tl">
                    <a:srgbClr val="000000">
                      <a:alpha val="43137"/>
                    </a:srgbClr>
                  </a:outerShdw>
                </a:effectLst>
              </a:rPr>
              <a:t>(Genesis 12: 10; 13: 3)</a:t>
            </a:r>
          </a:p>
        </p:txBody>
      </p:sp>
      <p:sp>
        <p:nvSpPr>
          <p:cNvPr id="11" name="Oval 10">
            <a:extLst>
              <a:ext uri="{FF2B5EF4-FFF2-40B4-BE49-F238E27FC236}">
                <a16:creationId xmlns:a16="http://schemas.microsoft.com/office/drawing/2014/main" id="{F435D1B5-B73D-4B19-BE5A-41918E2214EE}"/>
              </a:ext>
            </a:extLst>
          </p:cNvPr>
          <p:cNvSpPr/>
          <p:nvPr/>
        </p:nvSpPr>
        <p:spPr>
          <a:xfrm>
            <a:off x="7733578" y="3642459"/>
            <a:ext cx="402336" cy="4297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BC0D421-2201-4B43-9B5E-B4CE25A09D5F}"/>
              </a:ext>
            </a:extLst>
          </p:cNvPr>
          <p:cNvSpPr/>
          <p:nvPr/>
        </p:nvSpPr>
        <p:spPr>
          <a:xfrm>
            <a:off x="5894832" y="1718780"/>
            <a:ext cx="402336" cy="4297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6CC9AE4-D5A3-40CC-82D3-BB4C5BD6013C}"/>
              </a:ext>
            </a:extLst>
          </p:cNvPr>
          <p:cNvSpPr/>
          <p:nvPr/>
        </p:nvSpPr>
        <p:spPr>
          <a:xfrm>
            <a:off x="4858673" y="3262933"/>
            <a:ext cx="402336" cy="4297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34AFF0F-4142-4952-A0C5-FB0D7F850A5B}"/>
              </a:ext>
            </a:extLst>
          </p:cNvPr>
          <p:cNvSpPr/>
          <p:nvPr/>
        </p:nvSpPr>
        <p:spPr>
          <a:xfrm>
            <a:off x="3980047" y="3604729"/>
            <a:ext cx="402336" cy="4297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89638EF-B3DE-4DF9-B3CD-A0CCBD1484AD}"/>
              </a:ext>
            </a:extLst>
          </p:cNvPr>
          <p:cNvSpPr/>
          <p:nvPr/>
        </p:nvSpPr>
        <p:spPr>
          <a:xfrm flipV="1">
            <a:off x="4908964" y="3461904"/>
            <a:ext cx="393192" cy="4005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6A16B68-B80D-495C-812C-60B4A6013382}"/>
              </a:ext>
            </a:extLst>
          </p:cNvPr>
          <p:cNvSpPr txBox="1"/>
          <p:nvPr/>
        </p:nvSpPr>
        <p:spPr>
          <a:xfrm>
            <a:off x="11184898" y="6345622"/>
            <a:ext cx="358775" cy="338137"/>
          </a:xfrm>
          <a:prstGeom prst="rect">
            <a:avLst/>
          </a:prstGeom>
          <a:solidFill>
            <a:srgbClr val="FF0000"/>
          </a:solidFill>
        </p:spPr>
        <p:txBody>
          <a:bodyPr>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4</a:t>
            </a:r>
          </a:p>
        </p:txBody>
      </p:sp>
    </p:spTree>
    <p:extLst>
      <p:ext uri="{BB962C8B-B14F-4D97-AF65-F5344CB8AC3E}">
        <p14:creationId xmlns:p14="http://schemas.microsoft.com/office/powerpoint/2010/main" val="3604914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2" grpId="0" animBg="1"/>
      <p:bldP spid="14"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3784F6-690D-16D3-302B-4A1114FCE53F}"/>
              </a:ext>
            </a:extLst>
          </p:cNvPr>
          <p:cNvSpPr txBox="1"/>
          <p:nvPr/>
        </p:nvSpPr>
        <p:spPr>
          <a:xfrm>
            <a:off x="21267" y="56704"/>
            <a:ext cx="12192000" cy="6647974"/>
          </a:xfrm>
          <a:prstGeom prst="rect">
            <a:avLst/>
          </a:prstGeom>
          <a:noFill/>
        </p:spPr>
        <p:txBody>
          <a:bodyPr wrap="square" rtlCol="0">
            <a:spAutoFit/>
          </a:bodyPr>
          <a:lstStyle/>
          <a:p>
            <a:pPr algn="ctr"/>
            <a:r>
              <a:rPr lang="en-US"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ISAAC</a:t>
            </a:r>
          </a:p>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1896BC – 1716BC</a:t>
            </a:r>
          </a:p>
          <a:p>
            <a:pPr algn="ctr"/>
            <a:r>
              <a:rPr lang="en-US"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Lived 180 years (Genesis 35: 28)</a:t>
            </a:r>
          </a:p>
          <a:p>
            <a:pPr algn="ctr"/>
            <a:r>
              <a:rPr lang="en-GB"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when Abraham, his father was a 100 years old</a:t>
            </a:r>
          </a:p>
          <a:p>
            <a:pPr algn="ctr"/>
            <a:r>
              <a:rPr lang="en-GB"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21: 5</a:t>
            </a:r>
          </a:p>
          <a:p>
            <a:pPr algn="ctr"/>
            <a:r>
              <a:rPr lang="en-GB"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Isaac was 40 years old when he married Rebekah </a:t>
            </a:r>
          </a:p>
          <a:p>
            <a:pPr algn="ctr"/>
            <a:r>
              <a:rPr lang="en-GB"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25: 20</a:t>
            </a:r>
          </a:p>
          <a:p>
            <a:pPr algn="ctr"/>
            <a:endParaRPr lang="en-GB" sz="28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JACOB</a:t>
            </a:r>
          </a:p>
          <a:p>
            <a:pPr algn="ct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1837BC – 1688BC</a:t>
            </a:r>
          </a:p>
          <a:p>
            <a:pPr algn="ctr"/>
            <a:r>
              <a:rPr lang="en-GB"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Lived 147 years (Genesis 47: 28)</a:t>
            </a:r>
          </a:p>
          <a:p>
            <a:pPr algn="ctr"/>
            <a:r>
              <a:rPr lang="en-GB"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Born when Isaac, his father, was 60 years old (Genesis 25: 26)</a:t>
            </a:r>
          </a:p>
          <a:p>
            <a:pPr algn="ctr"/>
            <a:r>
              <a:rPr lang="en-GB" sz="3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changed Jacob’s name to Israel (Genesis 35: 10) He was 130 years old when he went to Egypt 1706BC (Genesis 47: 28)</a:t>
            </a:r>
          </a:p>
        </p:txBody>
      </p:sp>
      <p:sp>
        <p:nvSpPr>
          <p:cNvPr id="2" name="TextBox 1">
            <a:extLst>
              <a:ext uri="{FF2B5EF4-FFF2-40B4-BE49-F238E27FC236}">
                <a16:creationId xmlns:a16="http://schemas.microsoft.com/office/drawing/2014/main" id="{499661F9-0CA5-ABAD-248E-CC7D6AEF6424}"/>
              </a:ext>
            </a:extLst>
          </p:cNvPr>
          <p:cNvSpPr txBox="1"/>
          <p:nvPr/>
        </p:nvSpPr>
        <p:spPr>
          <a:xfrm>
            <a:off x="11577661" y="6370170"/>
            <a:ext cx="358775" cy="338137"/>
          </a:xfrm>
          <a:prstGeom prst="rect">
            <a:avLst/>
          </a:prstGeom>
          <a:solidFill>
            <a:srgbClr val="FF0000"/>
          </a:solidFill>
        </p:spPr>
        <p:txBody>
          <a:bodyPr>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5</a:t>
            </a:r>
          </a:p>
        </p:txBody>
      </p:sp>
      <p:cxnSp>
        <p:nvCxnSpPr>
          <p:cNvPr id="4" name="Straight Connector 3">
            <a:extLst>
              <a:ext uri="{FF2B5EF4-FFF2-40B4-BE49-F238E27FC236}">
                <a16:creationId xmlns:a16="http://schemas.microsoft.com/office/drawing/2014/main" id="{C19296C4-7FFA-7661-3D82-0DD24FCE792F}"/>
              </a:ext>
            </a:extLst>
          </p:cNvPr>
          <p:cNvCxnSpPr/>
          <p:nvPr/>
        </p:nvCxnSpPr>
        <p:spPr>
          <a:xfrm>
            <a:off x="0" y="3586248"/>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757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500"/>
                                        <p:tgtEl>
                                          <p:spTgt spid="3">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500"/>
                                        <p:tgtEl>
                                          <p:spTgt spid="3">
                                            <p:txEl>
                                              <p:pRg st="5" end="5"/>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500"/>
                                        <p:tgtEl>
                                          <p:spTgt spid="3">
                                            <p:txEl>
                                              <p:pRg st="6" end="6"/>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1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p:cTn id="44" dur="1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5" dur="1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6" dur="1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1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wipe(left)">
                                      <p:cBhvr>
                                        <p:cTn id="56" dur="1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wipe(left)">
                                      <p:cBhvr>
                                        <p:cTn id="61" dur="1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A5C65-1C0A-ED73-9496-0782A07FDD47}"/>
              </a:ext>
            </a:extLst>
          </p:cNvPr>
          <p:cNvSpPr txBox="1"/>
          <p:nvPr/>
        </p:nvSpPr>
        <p:spPr>
          <a:xfrm>
            <a:off x="1" y="32772"/>
            <a:ext cx="12191999" cy="6494085"/>
          </a:xfrm>
          <a:prstGeom prst="rect">
            <a:avLst/>
          </a:prstGeom>
          <a:noFill/>
        </p:spPr>
        <p:txBody>
          <a:bodyPr wrap="square">
            <a:spAutoFit/>
          </a:bodyPr>
          <a:lstStyle/>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LEVI</a:t>
            </a:r>
          </a:p>
          <a:p>
            <a:pPr algn="ct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1756BC – 1619BC</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Lived 137 years (Exodus 6: 16)</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Levi was the 3</a:t>
            </a:r>
            <a:r>
              <a:rPr lang="en-GB" sz="3200" b="1" baseline="30000"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rd</a:t>
            </a: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son of Israel (Jacob) </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29: 34; 35: 23b-26</a:t>
            </a:r>
          </a:p>
          <a:p>
            <a:pPr algn="ctr"/>
            <a:endPar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KOHATH</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was the son of Levi and died aged 133 years </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6: 18)</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Dates for his lifespan are unknown, but it is believed he was born in Canaan</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 brothers were Gershon and </a:t>
            </a:r>
            <a:r>
              <a:rPr lang="en-GB" sz="3200" b="1" dirty="0" err="1">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Merari</a:t>
            </a:r>
            <a:endPar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052B111-3D7C-F519-C5B9-4A401569C2D8}"/>
              </a:ext>
            </a:extLst>
          </p:cNvPr>
          <p:cNvSpPr txBox="1"/>
          <p:nvPr/>
        </p:nvSpPr>
        <p:spPr>
          <a:xfrm>
            <a:off x="11485606" y="6278116"/>
            <a:ext cx="358775" cy="338137"/>
          </a:xfrm>
          <a:prstGeom prst="rect">
            <a:avLst/>
          </a:prstGeom>
          <a:solidFill>
            <a:srgbClr val="FF0000"/>
          </a:solidFill>
        </p:spPr>
        <p:txBody>
          <a:bodyPr>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6</a:t>
            </a:r>
          </a:p>
        </p:txBody>
      </p:sp>
      <p:cxnSp>
        <p:nvCxnSpPr>
          <p:cNvPr id="4" name="Straight Connector 3">
            <a:extLst>
              <a:ext uri="{FF2B5EF4-FFF2-40B4-BE49-F238E27FC236}">
                <a16:creationId xmlns:a16="http://schemas.microsoft.com/office/drawing/2014/main" id="{FFACBF35-C679-8282-8D4F-9F11FCBF321E}"/>
              </a:ext>
            </a:extLst>
          </p:cNvPr>
          <p:cNvCxnSpPr/>
          <p:nvPr/>
        </p:nvCxnSpPr>
        <p:spPr>
          <a:xfrm>
            <a:off x="0" y="3037608"/>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131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500"/>
                                        <p:tgtEl>
                                          <p:spTgt spid="3">
                                            <p:txEl>
                                              <p:pRg st="3" end="3"/>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500"/>
                                        <p:tgtEl>
                                          <p:spTgt spid="3">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3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1500"/>
                                        <p:tgtEl>
                                          <p:spTgt spid="3">
                                            <p:txEl>
                                              <p:pRg st="8" end="8"/>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left)">
                                      <p:cBhvr>
                                        <p:cTn id="41" dur="1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wipe(left)">
                                      <p:cBhvr>
                                        <p:cTn id="46" dur="1500"/>
                                        <p:tgtEl>
                                          <p:spTgt spid="3">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left)">
                                      <p:cBhvr>
                                        <p:cTn id="51" dur="1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3446B1-5240-E602-0B70-E83A53C7EC43}"/>
              </a:ext>
            </a:extLst>
          </p:cNvPr>
          <p:cNvSpPr txBox="1"/>
          <p:nvPr/>
        </p:nvSpPr>
        <p:spPr>
          <a:xfrm>
            <a:off x="0" y="0"/>
            <a:ext cx="12192000" cy="6494085"/>
          </a:xfrm>
          <a:prstGeom prst="rect">
            <a:avLst/>
          </a:prstGeom>
          <a:noFill/>
        </p:spPr>
        <p:txBody>
          <a:bodyPr wrap="square" rtlCol="0">
            <a:spAutoFit/>
          </a:bodyPr>
          <a:lstStyle/>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AMRAM</a:t>
            </a:r>
          </a:p>
          <a:p>
            <a:pPr algn="ct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1616BC – 1479BC</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was the son of Kohath and died aged 137 years </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6: 18, 20)</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 brothers were </a:t>
            </a:r>
            <a:r>
              <a:rPr lang="en-GB" sz="3200" b="1" dirty="0">
                <a:solidFill>
                  <a:srgbClr val="0033CC"/>
                </a:solidFill>
                <a:effectLst>
                  <a:outerShdw blurRad="38100" dist="38100" dir="2700000" algn="tl">
                    <a:srgbClr val="000000">
                      <a:alpha val="43137"/>
                    </a:srgbClr>
                  </a:outerShdw>
                </a:effectLst>
              </a:rPr>
              <a:t>Izhar, Hebron, and </a:t>
            </a:r>
            <a:r>
              <a:rPr lang="en-GB" sz="3200" b="1" dirty="0" err="1">
                <a:solidFill>
                  <a:srgbClr val="0033CC"/>
                </a:solidFill>
                <a:effectLst>
                  <a:outerShdw blurRad="38100" dist="38100" dir="2700000" algn="tl">
                    <a:srgbClr val="000000">
                      <a:alpha val="43137"/>
                    </a:srgbClr>
                  </a:outerShdw>
                </a:effectLst>
              </a:rPr>
              <a:t>Uzziel</a:t>
            </a:r>
            <a:endParaRPr lang="en-GB" sz="3200" b="1" dirty="0">
              <a:solidFill>
                <a:srgbClr val="0033CC"/>
              </a:solidFill>
              <a:effectLst>
                <a:outerShdw blurRad="38100" dist="38100" dir="2700000" algn="tl">
                  <a:srgbClr val="000000">
                    <a:alpha val="43137"/>
                  </a:srgbClr>
                </a:outerShdw>
              </a:effectLst>
            </a:endParaRPr>
          </a:p>
          <a:p>
            <a:pPr algn="ctr"/>
            <a:endPar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a:t>
            </a:r>
          </a:p>
          <a:p>
            <a:pPr algn="ct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1571BC – 1451BC</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was the son of Amram and died aged 120 years (Deuteronomy 34: 7) His brother Aaron was </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years older than him (Exodus 7: 7) </a:t>
            </a:r>
          </a:p>
          <a:p>
            <a:pPr algn="ctr"/>
            <a:r>
              <a:rPr lang="en-GB" sz="32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Moses led Israel out of Egypt when he was 80 years old – </a:t>
            </a:r>
            <a:r>
              <a:rPr lang="en-GB"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c1491BC</a:t>
            </a:r>
          </a:p>
        </p:txBody>
      </p:sp>
      <p:sp>
        <p:nvSpPr>
          <p:cNvPr id="2" name="TextBox 1">
            <a:extLst>
              <a:ext uri="{FF2B5EF4-FFF2-40B4-BE49-F238E27FC236}">
                <a16:creationId xmlns:a16="http://schemas.microsoft.com/office/drawing/2014/main" id="{CD9BF7D0-E0B0-F1A5-F9CA-0A3AB43F1F02}"/>
              </a:ext>
            </a:extLst>
          </p:cNvPr>
          <p:cNvSpPr txBox="1"/>
          <p:nvPr/>
        </p:nvSpPr>
        <p:spPr>
          <a:xfrm>
            <a:off x="11485607" y="6321075"/>
            <a:ext cx="358775" cy="338137"/>
          </a:xfrm>
          <a:prstGeom prst="rect">
            <a:avLst/>
          </a:prstGeom>
          <a:solidFill>
            <a:srgbClr val="FF0000"/>
          </a:solidFill>
        </p:spPr>
        <p:txBody>
          <a:bodyPr>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7</a:t>
            </a:r>
          </a:p>
        </p:txBody>
      </p:sp>
      <p:cxnSp>
        <p:nvCxnSpPr>
          <p:cNvPr id="3" name="Straight Connector 2">
            <a:extLst>
              <a:ext uri="{FF2B5EF4-FFF2-40B4-BE49-F238E27FC236}">
                <a16:creationId xmlns:a16="http://schemas.microsoft.com/office/drawing/2014/main" id="{2940B612-EA0A-0DB2-4F7D-C8E6759B9835}"/>
              </a:ext>
            </a:extLst>
          </p:cNvPr>
          <p:cNvCxnSpPr/>
          <p:nvPr/>
        </p:nvCxnSpPr>
        <p:spPr>
          <a:xfrm>
            <a:off x="0" y="2701345"/>
            <a:ext cx="12192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258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1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1500"/>
                                        <p:tgtEl>
                                          <p:spTgt spid="4">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1500"/>
                                        <p:tgtEl>
                                          <p:spTgt spid="4">
                                            <p:txEl>
                                              <p:pRg st="4" end="4"/>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1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 calcmode="lin" valueType="num">
                                      <p:cBhvr>
                                        <p:cTn id="36" dur="1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7" dur="1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8" dur="1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left)">
                                      <p:cBhvr>
                                        <p:cTn id="43" dur="1500"/>
                                        <p:tgtEl>
                                          <p:spTgt spid="4">
                                            <p:txEl>
                                              <p:pRg st="8" end="8"/>
                                            </p:txEl>
                                          </p:spTgt>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left)">
                                      <p:cBhvr>
                                        <p:cTn id="47" dur="1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ipe(left)">
                                      <p:cBhvr>
                                        <p:cTn id="52" dur="1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9773D9-EC1F-DBD0-E382-49E0A0CA293B}"/>
              </a:ext>
            </a:extLst>
          </p:cNvPr>
          <p:cNvSpPr txBox="1"/>
          <p:nvPr/>
        </p:nvSpPr>
        <p:spPr>
          <a:xfrm>
            <a:off x="0" y="4118"/>
            <a:ext cx="12192000" cy="6678751"/>
          </a:xfrm>
          <a:prstGeom prst="rect">
            <a:avLst/>
          </a:prstGeom>
          <a:noFill/>
        </p:spPr>
        <p:txBody>
          <a:bodyPr wrap="square">
            <a:spAutoFit/>
          </a:bodyPr>
          <a:lstStyle/>
          <a:p>
            <a:pPr algn="ctr"/>
            <a:r>
              <a:rPr lang="en-GB" sz="3200" b="1" u="sng" dirty="0">
                <a:solidFill>
                  <a:srgbClr val="0000FF"/>
                </a:solidFill>
                <a:effectLst>
                  <a:outerShdw blurRad="38100" dist="38100" dir="2700000" algn="tl">
                    <a:srgbClr val="000000">
                      <a:alpha val="43137"/>
                    </a:srgbClr>
                  </a:outerShdw>
                </a:effectLst>
                <a:latin typeface="Calibri" panose="020F0502020204030204" pitchFamily="34" charset="0"/>
              </a:rPr>
              <a:t>The time spent in slavery in Egypt</a:t>
            </a:r>
          </a:p>
          <a:p>
            <a:pPr algn="ctr"/>
            <a:r>
              <a:rPr lang="en-GB" sz="2600" b="1" dirty="0">
                <a:solidFill>
                  <a:srgbClr val="0000FF"/>
                </a:solidFill>
                <a:effectLst>
                  <a:outerShdw blurRad="38100" dist="38100" dir="2700000" algn="tl">
                    <a:srgbClr val="000000">
                      <a:alpha val="43137"/>
                    </a:srgbClr>
                  </a:outerShdw>
                </a:effectLst>
                <a:latin typeface="Calibri" panose="020F0502020204030204" pitchFamily="34" charset="0"/>
              </a:rPr>
              <a:t>KEY VERSE</a:t>
            </a:r>
          </a:p>
          <a:p>
            <a:pPr algn="ctr"/>
            <a:r>
              <a:rPr lang="en-GB" sz="2600" b="1" dirty="0">
                <a:solidFill>
                  <a:srgbClr val="0000FF"/>
                </a:solidFill>
                <a:effectLst>
                  <a:outerShdw blurRad="38100" dist="38100" dir="2700000" algn="tl">
                    <a:srgbClr val="000000">
                      <a:alpha val="43137"/>
                    </a:srgbClr>
                  </a:outerShdw>
                </a:effectLst>
                <a:latin typeface="Calibri" panose="020F0502020204030204" pitchFamily="34" charset="0"/>
              </a:rPr>
              <a:t>Galatians 3: 16-17</a:t>
            </a:r>
          </a:p>
          <a:p>
            <a:pPr algn="ctr"/>
            <a:r>
              <a:rPr lang="en-GB" sz="2600" b="1" dirty="0">
                <a:solidFill>
                  <a:srgbClr val="0000FF"/>
                </a:solidFill>
                <a:effectLst>
                  <a:outerShdw blurRad="38100" dist="38100" dir="2700000" algn="tl">
                    <a:srgbClr val="000000">
                      <a:alpha val="43137"/>
                    </a:srgbClr>
                  </a:outerShdw>
                </a:effectLst>
                <a:latin typeface="Calibri" panose="020F0502020204030204" pitchFamily="34" charset="0"/>
              </a:rPr>
              <a:t>Now to Abraham and his Seed were the promises made. He does not say, “And to Seeds”, as of many, but as of one, “And to your Seed”, who is Christ. And this I say, that the law, that was four hundred and thirty years later, cannot annul the covenant that was confirmed before…. </a:t>
            </a:r>
          </a:p>
          <a:p>
            <a:pPr algn="ctr"/>
            <a:endParaRPr lang="en-GB" sz="800" b="1" dirty="0">
              <a:solidFill>
                <a:srgbClr val="0000FF"/>
              </a:solidFill>
              <a:effectLst>
                <a:outerShdw blurRad="38100" dist="38100" dir="2700000" algn="tl">
                  <a:srgbClr val="000000">
                    <a:alpha val="43137"/>
                  </a:srgbClr>
                </a:outerShdw>
              </a:effectLst>
              <a:latin typeface="Calibri" panose="020F0502020204030204" pitchFamily="34" charset="0"/>
            </a:endParaRPr>
          </a:p>
          <a:p>
            <a:pPr algn="ctr"/>
            <a:endParaRPr lang="en-GB" sz="800" b="1" dirty="0">
              <a:solidFill>
                <a:srgbClr val="0000FF"/>
              </a:solidFill>
              <a:effectLst>
                <a:outerShdw blurRad="38100" dist="38100" dir="2700000" algn="tl">
                  <a:srgbClr val="000000">
                    <a:alpha val="43137"/>
                  </a:srgbClr>
                </a:outerShdw>
              </a:effectLst>
              <a:latin typeface="Calibri" panose="020F0502020204030204" pitchFamily="34" charset="0"/>
            </a:endParaRPr>
          </a:p>
          <a:p>
            <a:pPr algn="just"/>
            <a:r>
              <a:rPr lang="en-GB" sz="2600" b="1" dirty="0">
                <a:solidFill>
                  <a:srgbClr val="FFFF00"/>
                </a:solidFill>
                <a:effectLst>
                  <a:outerShdw blurRad="38100" dist="38100" dir="2700000" algn="tl">
                    <a:srgbClr val="000000">
                      <a:alpha val="43137"/>
                    </a:srgbClr>
                  </a:outerShdw>
                </a:effectLst>
              </a:rPr>
              <a:t>Exodus 12: 40 – shows that the ‘sojourning of the children of Israel who lived in Egypt was four hundred and thirty years.’ The margin indicates that that time included Canaan = (NKJV) Sam LXX i.e. the Samaritan Pentateuch and the Septuagint</a:t>
            </a:r>
          </a:p>
          <a:p>
            <a:r>
              <a:rPr lang="en-GB" sz="2600" b="1" dirty="0">
                <a:solidFill>
                  <a:srgbClr val="C00000"/>
                </a:solidFill>
                <a:effectLst>
                  <a:outerShdw blurRad="38100" dist="38100" dir="2700000" algn="tl">
                    <a:srgbClr val="000000">
                      <a:alpha val="43137"/>
                    </a:srgbClr>
                  </a:outerShdw>
                </a:effectLst>
                <a:latin typeface="Calibri" panose="020F0502020204030204" pitchFamily="34" charset="0"/>
              </a:rPr>
              <a:t>The Call of Abraham was                              =  c1922BC</a:t>
            </a:r>
          </a:p>
          <a:p>
            <a:r>
              <a:rPr lang="en-GB" sz="2600" b="1" dirty="0">
                <a:solidFill>
                  <a:srgbClr val="C00000"/>
                </a:solidFill>
                <a:effectLst>
                  <a:outerShdw blurRad="38100" dist="38100" dir="2700000" algn="tl">
                    <a:srgbClr val="000000">
                      <a:alpha val="43137"/>
                    </a:srgbClr>
                  </a:outerShdw>
                </a:effectLst>
                <a:latin typeface="Calibri" panose="020F0502020204030204" pitchFamily="34" charset="0"/>
              </a:rPr>
              <a:t>The giving of the Law to Moses  was         =  c1492BC</a:t>
            </a:r>
          </a:p>
          <a:p>
            <a:r>
              <a:rPr lang="en-GB" sz="2600" b="1" dirty="0">
                <a:solidFill>
                  <a:srgbClr val="C00000"/>
                </a:solidFill>
                <a:effectLst>
                  <a:outerShdw blurRad="38100" dist="38100" dir="2700000" algn="tl">
                    <a:srgbClr val="000000">
                      <a:alpha val="43137"/>
                    </a:srgbClr>
                  </a:outerShdw>
                </a:effectLst>
              </a:rPr>
              <a:t>						     =       430 years</a:t>
            </a:r>
          </a:p>
          <a:p>
            <a:endParaRPr lang="en-GB" sz="800" b="1" dirty="0">
              <a:solidFill>
                <a:srgbClr val="C00000"/>
              </a:solidFill>
              <a:effectLst>
                <a:outerShdw blurRad="38100" dist="38100" dir="2700000" algn="tl">
                  <a:srgbClr val="000000">
                    <a:alpha val="43137"/>
                  </a:srgbClr>
                </a:outerShdw>
              </a:effectLst>
            </a:endParaRPr>
          </a:p>
          <a:p>
            <a:pPr algn="ctr"/>
            <a:endParaRPr lang="en-GB" sz="800" b="1" dirty="0">
              <a:solidFill>
                <a:srgbClr val="FFFF00"/>
              </a:solidFill>
              <a:effectLst>
                <a:outerShdw blurRad="38100" dist="38100" dir="2700000" algn="tl">
                  <a:srgbClr val="000000">
                    <a:alpha val="43137"/>
                  </a:srgbClr>
                </a:outerShdw>
              </a:effectLst>
              <a:latin typeface="Calibri" panose="020F0502020204030204" pitchFamily="34" charset="0"/>
            </a:endParaRPr>
          </a:p>
          <a:p>
            <a:pPr algn="ctr"/>
            <a:r>
              <a:rPr lang="en-GB" sz="2600" b="1" dirty="0">
                <a:solidFill>
                  <a:srgbClr val="0033CC"/>
                </a:solidFill>
                <a:effectLst>
                  <a:outerShdw blurRad="38100" dist="38100" dir="2700000" algn="tl">
                    <a:srgbClr val="000000">
                      <a:alpha val="43137"/>
                    </a:srgbClr>
                  </a:outerShdw>
                </a:effectLst>
              </a:rPr>
              <a:t>Call of Abraham – c1922BC; Jacob went to Egypt – c1706BC = c215 years</a:t>
            </a:r>
          </a:p>
          <a:p>
            <a:pPr algn="ctr"/>
            <a:r>
              <a:rPr lang="en-GB" sz="2600" b="1" dirty="0">
                <a:solidFill>
                  <a:srgbClr val="0033CC"/>
                </a:solidFill>
                <a:effectLst>
                  <a:outerShdw blurRad="38100" dist="38100" dir="2700000" algn="tl">
                    <a:srgbClr val="000000">
                      <a:alpha val="43137"/>
                    </a:srgbClr>
                  </a:outerShdw>
                </a:effectLst>
              </a:rPr>
              <a:t>Jacob went to Egypt – c1706BC; the Law was given to Moses c1492BC = c215 years</a:t>
            </a:r>
          </a:p>
        </p:txBody>
      </p:sp>
      <p:sp>
        <p:nvSpPr>
          <p:cNvPr id="2" name="TextBox 1">
            <a:extLst>
              <a:ext uri="{FF2B5EF4-FFF2-40B4-BE49-F238E27FC236}">
                <a16:creationId xmlns:a16="http://schemas.microsoft.com/office/drawing/2014/main" id="{E32EA41D-F5F8-AC6D-AA02-DCC7E6E0DD85}"/>
              </a:ext>
            </a:extLst>
          </p:cNvPr>
          <p:cNvSpPr txBox="1"/>
          <p:nvPr/>
        </p:nvSpPr>
        <p:spPr>
          <a:xfrm>
            <a:off x="11528565" y="254971"/>
            <a:ext cx="358775" cy="338137"/>
          </a:xfrm>
          <a:prstGeom prst="rect">
            <a:avLst/>
          </a:prstGeom>
          <a:solidFill>
            <a:srgbClr val="FF0000"/>
          </a:solidFill>
        </p:spPr>
        <p:txBody>
          <a:bodyPr>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8</a:t>
            </a:r>
          </a:p>
        </p:txBody>
      </p:sp>
    </p:spTree>
    <p:extLst>
      <p:ext uri="{BB962C8B-B14F-4D97-AF65-F5344CB8AC3E}">
        <p14:creationId xmlns:p14="http://schemas.microsoft.com/office/powerpoint/2010/main" val="3507558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1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left)">
                                      <p:cBhvr>
                                        <p:cTn id="18" dur="1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1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left)">
                                      <p:cBhvr>
                                        <p:cTn id="28" dur="1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left)">
                                      <p:cBhvr>
                                        <p:cTn id="33" dur="10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ipe(left)">
                                      <p:cBhvr>
                                        <p:cTn id="38" dur="20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wipe(left)">
                                      <p:cBhvr>
                                        <p:cTn id="43"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6C2B33-25FC-4145-AAC3-AA278B773FBA}"/>
              </a:ext>
            </a:extLst>
          </p:cNvPr>
          <p:cNvSpPr txBox="1"/>
          <p:nvPr/>
        </p:nvSpPr>
        <p:spPr>
          <a:xfrm>
            <a:off x="-121920" y="13454"/>
            <a:ext cx="12313920" cy="646331"/>
          </a:xfrm>
          <a:prstGeom prst="rect">
            <a:avLst/>
          </a:prstGeom>
          <a:noFill/>
        </p:spPr>
        <p:txBody>
          <a:bodyPr wrap="square">
            <a:spAutoFit/>
          </a:bodyPr>
          <a:lstStyle/>
          <a:p>
            <a:pPr algn="ctr"/>
            <a:r>
              <a:rPr lang="en-GB" sz="3600" b="1" u="sng" dirty="0">
                <a:solidFill>
                  <a:srgbClr val="FF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Slavery in Egypt</a:t>
            </a:r>
          </a:p>
        </p:txBody>
      </p:sp>
      <p:sp>
        <p:nvSpPr>
          <p:cNvPr id="4" name="Rectangle: Rounded Corners 3">
            <a:extLst>
              <a:ext uri="{FF2B5EF4-FFF2-40B4-BE49-F238E27FC236}">
                <a16:creationId xmlns:a16="http://schemas.microsoft.com/office/drawing/2014/main" id="{8DDFB725-E83D-4A6D-8AE2-7EDDCF8AD51C}"/>
              </a:ext>
            </a:extLst>
          </p:cNvPr>
          <p:cNvSpPr/>
          <p:nvPr/>
        </p:nvSpPr>
        <p:spPr>
          <a:xfrm>
            <a:off x="333863" y="926904"/>
            <a:ext cx="3337560" cy="3706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people of Israel  suffered slavery under the Pharaohs for 215 years.  (Exodus 1:8-14)</a:t>
            </a:r>
          </a:p>
        </p:txBody>
      </p:sp>
      <p:sp>
        <p:nvSpPr>
          <p:cNvPr id="5" name="Rectangle: Rounded Corners 4">
            <a:extLst>
              <a:ext uri="{FF2B5EF4-FFF2-40B4-BE49-F238E27FC236}">
                <a16:creationId xmlns:a16="http://schemas.microsoft.com/office/drawing/2014/main" id="{8CABFBC8-2E91-4F7D-9471-628CAE69CEAB}"/>
              </a:ext>
            </a:extLst>
          </p:cNvPr>
          <p:cNvSpPr/>
          <p:nvPr/>
        </p:nvSpPr>
        <p:spPr>
          <a:xfrm>
            <a:off x="4445561" y="1681089"/>
            <a:ext cx="3337560" cy="3706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multiplied and grew very mighty (Exodus 1:7, 20).</a:t>
            </a:r>
          </a:p>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Population   probably grew to 2-3 million - c1491 BC</a:t>
            </a:r>
          </a:p>
        </p:txBody>
      </p:sp>
      <p:sp>
        <p:nvSpPr>
          <p:cNvPr id="6" name="Rectangle: Rounded Corners 5">
            <a:extLst>
              <a:ext uri="{FF2B5EF4-FFF2-40B4-BE49-F238E27FC236}">
                <a16:creationId xmlns:a16="http://schemas.microsoft.com/office/drawing/2014/main" id="{5C63BFFC-B575-453B-A360-071585701849}"/>
              </a:ext>
            </a:extLst>
          </p:cNvPr>
          <p:cNvSpPr/>
          <p:nvPr/>
        </p:nvSpPr>
        <p:spPr>
          <a:xfrm>
            <a:off x="8520577" y="2618543"/>
            <a:ext cx="3337560" cy="3810831"/>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Exodus from Egypt – c1492 BC - was under the leadership of Moses – appointed by God </a:t>
            </a:r>
          </a:p>
          <a:p>
            <a:pPr algn="ctr"/>
            <a:r>
              <a:rPr lang="en-GB"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(Exodus 3:10)</a:t>
            </a:r>
          </a:p>
        </p:txBody>
      </p:sp>
      <p:sp>
        <p:nvSpPr>
          <p:cNvPr id="2" name="TextBox 1">
            <a:extLst>
              <a:ext uri="{FF2B5EF4-FFF2-40B4-BE49-F238E27FC236}">
                <a16:creationId xmlns:a16="http://schemas.microsoft.com/office/drawing/2014/main" id="{4E3426DA-1532-7573-794D-CCDC313C1F42}"/>
              </a:ext>
            </a:extLst>
          </p:cNvPr>
          <p:cNvSpPr txBox="1"/>
          <p:nvPr/>
        </p:nvSpPr>
        <p:spPr>
          <a:xfrm>
            <a:off x="11601814" y="6413129"/>
            <a:ext cx="402128" cy="338554"/>
          </a:xfrm>
          <a:prstGeom prst="rect">
            <a:avLst/>
          </a:prstGeom>
          <a:solidFill>
            <a:srgbClr val="FF0000"/>
          </a:solidFill>
        </p:spPr>
        <p:txBody>
          <a:bodyPr wrap="square">
            <a:spAutoFit/>
          </a:bodyPr>
          <a:lstStyle/>
          <a:p>
            <a:pPr algn="ctr">
              <a:defRPr/>
            </a:pPr>
            <a:r>
              <a:rPr lang="en-GB" sz="1600" dirty="0">
                <a:solidFill>
                  <a:schemeClr val="bg1"/>
                </a:solidFill>
                <a:effectLst>
                  <a:outerShdw blurRad="38100" dist="38100" dir="2700000" algn="tl">
                    <a:srgbClr val="000000">
                      <a:alpha val="43137"/>
                    </a:srgbClr>
                  </a:outerShdw>
                </a:effectLst>
                <a:latin typeface="Arial Black" panose="020B0A04020102020204" pitchFamily="34" charset="0"/>
              </a:rPr>
              <a:t>9</a:t>
            </a:r>
          </a:p>
        </p:txBody>
      </p:sp>
    </p:spTree>
    <p:extLst>
      <p:ext uri="{BB962C8B-B14F-4D97-AF65-F5344CB8AC3E}">
        <p14:creationId xmlns:p14="http://schemas.microsoft.com/office/powerpoint/2010/main" val="279742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3676</TotalTime>
  <Words>899</Words>
  <Application>Microsoft Office PowerPoint</Application>
  <PresentationFormat>Widescreen</PresentationFormat>
  <Paragraphs>126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Calibri Light</vt:lpstr>
      <vt:lpstr>Freestyle Script</vt:lpstr>
      <vt:lpstr>MV Boli</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Mark</dc:creator>
  <cp:lastModifiedBy>Mark Stapleton</cp:lastModifiedBy>
  <cp:revision>88</cp:revision>
  <dcterms:created xsi:type="dcterms:W3CDTF">2021-08-11T14:03:51Z</dcterms:created>
  <dcterms:modified xsi:type="dcterms:W3CDTF">2024-05-07T17:26:33Z</dcterms:modified>
</cp:coreProperties>
</file>