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60" r:id="rId5"/>
    <p:sldId id="283" r:id="rId6"/>
    <p:sldId id="265" r:id="rId7"/>
    <p:sldId id="279" r:id="rId8"/>
    <p:sldId id="269" r:id="rId9"/>
    <p:sldId id="261" r:id="rId10"/>
    <p:sldId id="263" r:id="rId11"/>
    <p:sldId id="267" r:id="rId12"/>
    <p:sldId id="268" r:id="rId13"/>
    <p:sldId id="264" r:id="rId14"/>
    <p:sldId id="280" r:id="rId15"/>
    <p:sldId id="281" r:id="rId16"/>
    <p:sldId id="259" r:id="rId17"/>
    <p:sldId id="272" r:id="rId18"/>
    <p:sldId id="277" r:id="rId19"/>
    <p:sldId id="276" r:id="rId20"/>
    <p:sldId id="28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568" y="1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70156-0F24-48BB-93E9-98F91F77DD94}" type="datetimeFigureOut">
              <a:rPr lang="en-GB" smtClean="0"/>
              <a:t>11/07/2016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18217-EB10-41B9-8A0E-658C1839C60B}" type="slidenum">
              <a:rPr lang="en-GB" smtClean="0"/>
              <a:t>‹#›</a:t>
            </a:fld>
            <a:endParaRPr lang="en-GB"/>
          </a:p>
        </p:txBody>
      </p:sp>
    </p:spTree>
    <p:extLst>
      <p:ext uri="{BB962C8B-B14F-4D97-AF65-F5344CB8AC3E}">
        <p14:creationId xmlns:p14="http://schemas.microsoft.com/office/powerpoint/2010/main" val="28561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Myrtle tree is an insect repellent; connected to the feast of Tabernacles. </a:t>
            </a:r>
            <a:r>
              <a:rPr lang="en-GB" dirty="0" smtClean="0">
                <a:effectLst/>
              </a:rPr>
              <a:t>Myrtle's fruits and leaves are used in the cosmetics and medical industries. The plant has been mentioned as an antiseptic and connected to treatments for dysentery, eye diseases, headaches and more. In the past, it was even used to produce a soap called </a:t>
            </a:r>
            <a:r>
              <a:rPr lang="en-GB" i="1" dirty="0" err="1" smtClean="0">
                <a:effectLst/>
              </a:rPr>
              <a:t>barda</a:t>
            </a:r>
            <a:r>
              <a:rPr lang="en-GB" dirty="0" smtClean="0">
                <a:effectLst/>
              </a:rPr>
              <a:t>. Today, it is marketed under the commercial name </a:t>
            </a:r>
            <a:r>
              <a:rPr lang="en-GB" dirty="0" err="1" smtClean="0">
                <a:effectLst/>
              </a:rPr>
              <a:t>Myrtol</a:t>
            </a:r>
            <a:r>
              <a:rPr lang="en-GB" dirty="0" smtClean="0">
                <a:effectLst/>
              </a:rPr>
              <a:t> for the treatment of respiratory illnesses. Myrtle itself has the advantages of being evergreen, drought-resistant and highly fragrant.  Myrtle flowers during the summer months, mainly between May and June. Secondary flowering lasts from summer to October. Flowers are white and fragrant, with five petals and many white stamens. Juicy, dark purple fruits mature in the fall.</a:t>
            </a:r>
            <a:endParaRPr lang="en-GB" dirty="0"/>
          </a:p>
        </p:txBody>
      </p:sp>
      <p:sp>
        <p:nvSpPr>
          <p:cNvPr id="4" name="Slide Number Placeholder 3"/>
          <p:cNvSpPr>
            <a:spLocks noGrp="1"/>
          </p:cNvSpPr>
          <p:nvPr>
            <p:ph type="sldNum" sz="quarter" idx="10"/>
          </p:nvPr>
        </p:nvSpPr>
        <p:spPr/>
        <p:txBody>
          <a:bodyPr/>
          <a:lstStyle/>
          <a:p>
            <a:fld id="{19218217-EB10-41B9-8A0E-658C1839C60B}" type="slidenum">
              <a:rPr lang="en-GB" smtClean="0"/>
              <a:t>5</a:t>
            </a:fld>
            <a:endParaRPr lang="en-GB"/>
          </a:p>
        </p:txBody>
      </p:sp>
    </p:spTree>
    <p:extLst>
      <p:ext uri="{BB962C8B-B14F-4D97-AF65-F5344CB8AC3E}">
        <p14:creationId xmlns:p14="http://schemas.microsoft.com/office/powerpoint/2010/main" val="104634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20" name="Footer Placeholder 19"/>
          <p:cNvSpPr>
            <a:spLocks noGrp="1"/>
          </p:cNvSpPr>
          <p:nvPr>
            <p:ph type="ftr" sz="quarter" idx="11"/>
          </p:nvPr>
        </p:nvSpPr>
        <p:spPr/>
        <p:txBody>
          <a:bodyPr/>
          <a:lstStyle>
            <a:extLst/>
          </a:lstStyle>
          <a:p>
            <a:endParaRPr lang="en-GB" dirty="0"/>
          </a:p>
        </p:txBody>
      </p:sp>
      <p:sp>
        <p:nvSpPr>
          <p:cNvPr id="10" name="Slide Number Placeholder 9"/>
          <p:cNvSpPr>
            <a:spLocks noGrp="1"/>
          </p:cNvSpPr>
          <p:nvPr>
            <p:ph type="sldNum" sz="quarter" idx="12"/>
          </p:nvPr>
        </p:nvSpPr>
        <p:spPr/>
        <p:txBody>
          <a:bodyPr/>
          <a:lstStyle>
            <a:extLst/>
          </a:lstStyle>
          <a:p>
            <a:fld id="{5CAEE9DF-C764-4DC0-9138-126DA395B0C2}" type="slidenum">
              <a:rPr lang="en-GB" smtClean="0"/>
              <a:t>‹#›</a:t>
            </a:fld>
            <a:endParaRPr lang="en-GB"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5CAEE9DF-C764-4DC0-9138-126DA395B0C2}"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5CAEE9DF-C764-4DC0-9138-126DA395B0C2}"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5CAEE9DF-C764-4DC0-9138-126DA395B0C2}"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5CAEE9DF-C764-4DC0-9138-126DA395B0C2}" type="slidenum">
              <a:rPr lang="en-GB" smtClean="0"/>
              <a:t>‹#›</a:t>
            </a:fld>
            <a:endParaRPr lang="en-GB"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5CAEE9DF-C764-4DC0-9138-126DA395B0C2}"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5CAEE9DF-C764-4DC0-9138-126DA395B0C2}"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5CAEE9DF-C764-4DC0-9138-126DA395B0C2}"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5CAEE9DF-C764-4DC0-9138-126DA395B0C2}" type="slidenum">
              <a:rPr lang="en-GB" smtClean="0"/>
              <a:t>‹#›</a:t>
            </a:fld>
            <a:endParaRPr lang="en-GB"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5CAEE9DF-C764-4DC0-9138-126DA395B0C2}"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FD8A58D-A312-4045-A6E2-EF6C32C8A465}" type="datetimeFigureOut">
              <a:rPr lang="en-GB" smtClean="0"/>
              <a:t>11/07/2016</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5CAEE9DF-C764-4DC0-9138-126DA395B0C2}" type="slidenum">
              <a:rPr lang="en-GB" smtClean="0"/>
              <a:t>‹#›</a:t>
            </a:fld>
            <a:endParaRPr lang="en-GB"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FD8A58D-A312-4045-A6E2-EF6C32C8A465}" type="datetimeFigureOut">
              <a:rPr lang="en-GB" smtClean="0"/>
              <a:t>11/07/2016</a:t>
            </a:fld>
            <a:endParaRPr lang="en-GB"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AEE9DF-C764-4DC0-9138-126DA395B0C2}" type="slidenum">
              <a:rPr lang="en-GB" smtClean="0"/>
              <a:t>‹#›</a:t>
            </a:fld>
            <a:endParaRPr lang="en-GB"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2925" y="692150"/>
            <a:ext cx="7958138" cy="4370427"/>
          </a:xfrm>
          <a:prstGeom prst="rect">
            <a:avLst/>
          </a:prstGeom>
          <a:solidFill>
            <a:schemeClr val="tx1"/>
          </a:solidFill>
          <a:ln>
            <a:noFill/>
          </a:ln>
          <a:extLst/>
        </p:spPr>
        <p:txBody>
          <a:bodyPr>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3600" b="1" dirty="0">
                <a:solidFill>
                  <a:schemeClr val="bg1"/>
                </a:solidFill>
                <a:latin typeface="Freestyle Script" pitchFamily="66" charset="0"/>
              </a:rPr>
              <a:t>The following </a:t>
            </a:r>
            <a:r>
              <a:rPr lang="en-US" altLang="en-US" sz="3600" b="1" dirty="0" smtClean="0">
                <a:solidFill>
                  <a:schemeClr val="bg1"/>
                </a:solidFill>
                <a:latin typeface="Freestyle Script" pitchFamily="66" charset="0"/>
              </a:rPr>
              <a:t>Biblical </a:t>
            </a:r>
            <a:r>
              <a:rPr lang="en-US" altLang="en-US" sz="3600" b="1" dirty="0">
                <a:solidFill>
                  <a:schemeClr val="bg1"/>
                </a:solidFill>
                <a:latin typeface="Freestyle Script" pitchFamily="66" charset="0"/>
              </a:rPr>
              <a:t>presentation </a:t>
            </a:r>
            <a:r>
              <a:rPr lang="en-US" altLang="en-US" sz="3600" b="1" dirty="0" smtClean="0">
                <a:solidFill>
                  <a:schemeClr val="bg1"/>
                </a:solidFill>
                <a:latin typeface="Freestyle Script" pitchFamily="66" charset="0"/>
              </a:rPr>
              <a:t>is based on </a:t>
            </a:r>
            <a:r>
              <a:rPr lang="en-US" altLang="en-US" sz="3600" b="1" dirty="0">
                <a:solidFill>
                  <a:schemeClr val="bg1"/>
                </a:solidFill>
                <a:latin typeface="Freestyle Script" pitchFamily="66" charset="0"/>
              </a:rPr>
              <a:t>notes and illustrations by the Rev L G Stapleton</a:t>
            </a:r>
            <a:br>
              <a:rPr lang="en-US" altLang="en-US" sz="3600" b="1" dirty="0">
                <a:solidFill>
                  <a:schemeClr val="bg1"/>
                </a:solidFill>
                <a:latin typeface="Freestyle Script" pitchFamily="66" charset="0"/>
              </a:rPr>
            </a:br>
            <a:r>
              <a:rPr lang="en-US" altLang="en-US" sz="4400" b="1" dirty="0">
                <a:solidFill>
                  <a:schemeClr val="bg1"/>
                </a:solidFill>
                <a:latin typeface="Freestyle Script" pitchFamily="66" charset="0"/>
              </a:rPr>
              <a:t/>
            </a:r>
            <a:br>
              <a:rPr lang="en-US" altLang="en-US" sz="4400" b="1" dirty="0">
                <a:solidFill>
                  <a:schemeClr val="bg1"/>
                </a:solidFill>
                <a:latin typeface="Freestyle Script" pitchFamily="66" charset="0"/>
              </a:rPr>
            </a:br>
            <a:r>
              <a:rPr lang="en-US" altLang="en-US" sz="3600" b="1" dirty="0">
                <a:solidFill>
                  <a:schemeClr val="bg1"/>
                </a:solidFill>
                <a:latin typeface="Freestyle Script" pitchFamily="66" charset="0"/>
              </a:rPr>
              <a:t>compiled by </a:t>
            </a:r>
            <a:br>
              <a:rPr lang="en-US" altLang="en-US" sz="3600" b="1" dirty="0">
                <a:solidFill>
                  <a:schemeClr val="bg1"/>
                </a:solidFill>
                <a:latin typeface="Freestyle Script" pitchFamily="66" charset="0"/>
              </a:rPr>
            </a:br>
            <a:r>
              <a:rPr lang="en-US" altLang="en-US" sz="3600" b="1" dirty="0">
                <a:solidFill>
                  <a:schemeClr val="bg1"/>
                </a:solidFill>
                <a:latin typeface="Freestyle Script" pitchFamily="66" charset="0"/>
              </a:rPr>
              <a:t>Mark Stapleton</a:t>
            </a:r>
            <a:r>
              <a:rPr lang="en-US" altLang="en-US" sz="4000" b="1" dirty="0">
                <a:solidFill>
                  <a:schemeClr val="bg1"/>
                </a:solidFill>
                <a:latin typeface="Freestyle Script" pitchFamily="66" charset="0"/>
              </a:rPr>
              <a:t/>
            </a:r>
            <a:br>
              <a:rPr lang="en-US" altLang="en-US" sz="4000" b="1" dirty="0">
                <a:solidFill>
                  <a:schemeClr val="bg1"/>
                </a:solidFill>
                <a:latin typeface="Freestyle Script" pitchFamily="66" charset="0"/>
              </a:rPr>
            </a:br>
            <a:r>
              <a:rPr lang="en-US" altLang="en-US" sz="4000" b="1" dirty="0">
                <a:solidFill>
                  <a:schemeClr val="bg1"/>
                </a:solidFill>
                <a:latin typeface="Freestyle Script" pitchFamily="66" charset="0"/>
              </a:rPr>
              <a:t/>
            </a:r>
            <a:br>
              <a:rPr lang="en-US" altLang="en-US" sz="4000" b="1" dirty="0">
                <a:solidFill>
                  <a:schemeClr val="bg1"/>
                </a:solidFill>
                <a:latin typeface="Freestyle Script" pitchFamily="66" charset="0"/>
              </a:rPr>
            </a:br>
            <a:r>
              <a:rPr lang="en-US" altLang="en-US" sz="1400" b="1" dirty="0">
                <a:solidFill>
                  <a:schemeClr val="bg1"/>
                </a:solidFill>
                <a:cs typeface="Arial" charset="0"/>
              </a:rPr>
              <a:t>© Mark Stapleton </a:t>
            </a:r>
            <a:r>
              <a:rPr lang="en-US" altLang="en-US" sz="1400" b="1" dirty="0" smtClean="0">
                <a:solidFill>
                  <a:schemeClr val="bg1"/>
                </a:solidFill>
                <a:cs typeface="Arial" charset="0"/>
              </a:rPr>
              <a:t>2016</a:t>
            </a:r>
            <a:r>
              <a:rPr lang="en-GB" altLang="en-US" sz="1800" b="1" dirty="0">
                <a:solidFill>
                  <a:schemeClr val="bg1"/>
                </a:solidFill>
              </a:rPr>
              <a:t/>
            </a:r>
            <a:br>
              <a:rPr lang="en-GB" altLang="en-US" sz="1800" b="1" dirty="0">
                <a:solidFill>
                  <a:schemeClr val="bg1"/>
                </a:solidFill>
              </a:rPr>
            </a:br>
            <a:endParaRPr lang="en-GB" altLang="en-US" sz="3600" b="1" dirty="0">
              <a:solidFill>
                <a:schemeClr val="bg1"/>
              </a:solidFill>
            </a:endParaRPr>
          </a:p>
        </p:txBody>
      </p:sp>
      <p:sp>
        <p:nvSpPr>
          <p:cNvPr id="3" name="TextBox 2"/>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1</a:t>
            </a:r>
          </a:p>
        </p:txBody>
      </p:sp>
    </p:spTree>
    <p:extLst>
      <p:ext uri="{BB962C8B-B14F-4D97-AF65-F5344CB8AC3E}">
        <p14:creationId xmlns:p14="http://schemas.microsoft.com/office/powerpoint/2010/main" val="37667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9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9000" fill="hold"/>
                                        <p:tgtEl>
                                          <p:spTgt spid="5">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339752" y="2132856"/>
            <a:ext cx="4392488" cy="3096344"/>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3" name="TextBox 2"/>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2267744" y="6237311"/>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5 vs. 1 - </a:t>
            </a:r>
            <a:r>
              <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4</a:t>
            </a:r>
          </a:p>
        </p:txBody>
      </p:sp>
      <p:sp>
        <p:nvSpPr>
          <p:cNvPr id="5" name="TextBox 4"/>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The flying scroll – God’s word of judgement on the earth</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10</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6277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4500"/>
                            </p:stCondLst>
                            <p:childTnLst>
                              <p:par>
                                <p:cTn id="13" presetID="53" presetClass="entr" presetSubtype="16"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339752" y="2132856"/>
            <a:ext cx="4392488" cy="3096344"/>
          </a:xfrm>
          <a:prstGeom prst="roundRect">
            <a:avLst/>
          </a:prstGeom>
          <a:blipFill>
            <a:blip r:embed="rId2"/>
            <a:stretch>
              <a:fillRect t="-2000" b="-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3" name="TextBox 2"/>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2267744" y="6237311"/>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5 vs. 5-11</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A measuring container for an Ephah – a picture of wickedness being judged.</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11</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8111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4500"/>
                            </p:stCondLst>
                            <p:childTnLst>
                              <p:par>
                                <p:cTn id="13" presetID="53" presetClass="entr" presetSubtype="16"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339752" y="2132856"/>
            <a:ext cx="4392488" cy="3096344"/>
          </a:xfrm>
          <a:prstGeom prst="roundRect">
            <a:avLst/>
          </a:prstGeom>
          <a:blipFill dpi="0" rotWithShape="1">
            <a:blip r:embed="rId2"/>
            <a:srcRect/>
            <a:stretch>
              <a:fillRect l="-1000" t="3000" r="2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3" name="TextBox 2"/>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Four chariots spoken of as being – “four spirits”, representing Divine Power.</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2267744" y="6237311"/>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6 vs. 1 - 8</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8316913" y="6173788"/>
            <a:ext cx="575567"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12</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70780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childTnLst>
                          </p:cTn>
                        </p:par>
                        <p:par>
                          <p:cTn id="12" fill="hold">
                            <p:stCondLst>
                              <p:cond delay="3000"/>
                            </p:stCondLst>
                            <p:childTnLst>
                              <p:par>
                                <p:cTn id="13" presetID="53" presetClass="entr" presetSubtype="16"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1200329"/>
          </a:xfrm>
          <a:prstGeom prst="rect">
            <a:avLst/>
          </a:prstGeom>
          <a:noFill/>
        </p:spPr>
        <p:txBody>
          <a:bodyPr wrap="square" rtlCol="0">
            <a:spAutoFit/>
          </a:bodyPr>
          <a:lstStyle/>
          <a:p>
            <a:pPr algn="ctr"/>
            <a:r>
              <a:rPr lang="en-GB" sz="3600" dirty="0" smtClean="0">
                <a:solidFill>
                  <a:srgbClr val="002060"/>
                </a:solidFill>
                <a:effectLst>
                  <a:outerShdw blurRad="38100" dist="38100" dir="2700000" algn="tl">
                    <a:srgbClr val="000000">
                      <a:alpha val="43137"/>
                    </a:srgbClr>
                  </a:outerShdw>
                </a:effectLst>
                <a:latin typeface="Arial Black" panose="020B0A04020102020204" pitchFamily="34" charset="0"/>
              </a:rPr>
              <a:t>The word of the LORD came to Zechariah – chapter 7</a:t>
            </a:r>
            <a:endParaRPr lang="en-GB" sz="36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3" name="Right Arrow 2"/>
          <p:cNvSpPr/>
          <p:nvPr/>
        </p:nvSpPr>
        <p:spPr>
          <a:xfrm>
            <a:off x="1727684" y="1556792"/>
            <a:ext cx="5688632"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effectLst>
                  <a:outerShdw blurRad="38100" dist="38100" dir="2700000" algn="tl">
                    <a:srgbClr val="000000">
                      <a:alpha val="43137"/>
                    </a:srgbClr>
                  </a:outerShdw>
                </a:effectLst>
                <a:latin typeface="Arial Black" panose="020B0A04020102020204" pitchFamily="34" charset="0"/>
              </a:rPr>
              <a:t>Obedience is better than Fasting</a:t>
            </a:r>
          </a:p>
          <a:p>
            <a:pPr algn="ctr"/>
            <a:r>
              <a:rPr lang="en-GB" sz="2400" dirty="0" smtClean="0">
                <a:effectLst>
                  <a:outerShdw blurRad="38100" dist="38100" dir="2700000" algn="tl">
                    <a:srgbClr val="000000">
                      <a:alpha val="43137"/>
                    </a:srgbClr>
                  </a:outerShdw>
                </a:effectLst>
                <a:latin typeface="Arial Black" panose="020B0A04020102020204" pitchFamily="34" charset="0"/>
              </a:rPr>
              <a:t>Verses 1 - 7</a:t>
            </a:r>
            <a:endParaRPr lang="en-GB" sz="2400" dirty="0">
              <a:effectLst>
                <a:outerShdw blurRad="38100" dist="38100" dir="2700000" algn="tl">
                  <a:srgbClr val="000000">
                    <a:alpha val="43137"/>
                  </a:srgbClr>
                </a:outerShdw>
              </a:effectLst>
              <a:latin typeface="Arial Black" panose="020B0A04020102020204" pitchFamily="34" charset="0"/>
            </a:endParaRPr>
          </a:p>
        </p:txBody>
      </p:sp>
      <p:sp>
        <p:nvSpPr>
          <p:cNvPr id="4" name="Right Arrow 3"/>
          <p:cNvSpPr/>
          <p:nvPr/>
        </p:nvSpPr>
        <p:spPr>
          <a:xfrm>
            <a:off x="1727684" y="4149080"/>
            <a:ext cx="5688632"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effectLst>
                  <a:outerShdw blurRad="38100" dist="38100" dir="2700000" algn="tl">
                    <a:srgbClr val="000000">
                      <a:alpha val="43137"/>
                    </a:srgbClr>
                  </a:outerShdw>
                </a:effectLst>
                <a:latin typeface="Arial Black" panose="020B0A04020102020204" pitchFamily="34" charset="0"/>
              </a:rPr>
              <a:t>Disobedience resulted in Captivity</a:t>
            </a:r>
          </a:p>
          <a:p>
            <a:pPr algn="ctr"/>
            <a:r>
              <a:rPr lang="en-GB" sz="2400" dirty="0" smtClean="0">
                <a:effectLst>
                  <a:outerShdw blurRad="38100" dist="38100" dir="2700000" algn="tl">
                    <a:srgbClr val="000000">
                      <a:alpha val="43137"/>
                    </a:srgbClr>
                  </a:outerShdw>
                </a:effectLst>
                <a:latin typeface="Arial Black" panose="020B0A04020102020204" pitchFamily="34" charset="0"/>
              </a:rPr>
              <a:t>Verses 8 - 14</a:t>
            </a:r>
            <a:endParaRPr lang="en-GB" sz="2400" dirty="0">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13</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72937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1200329"/>
          </a:xfrm>
          <a:prstGeom prst="rect">
            <a:avLst/>
          </a:prstGeom>
          <a:noFill/>
        </p:spPr>
        <p:txBody>
          <a:bodyPr wrap="square" rtlCol="0">
            <a:spAutoFit/>
          </a:bodyPr>
          <a:lstStyle/>
          <a:p>
            <a:pPr algn="ctr"/>
            <a:r>
              <a:rPr lang="en-GB" sz="3600" dirty="0" smtClean="0">
                <a:solidFill>
                  <a:srgbClr val="002060"/>
                </a:solidFill>
                <a:effectLst>
                  <a:outerShdw blurRad="38100" dist="38100" dir="2700000" algn="tl">
                    <a:srgbClr val="000000">
                      <a:alpha val="43137"/>
                    </a:srgbClr>
                  </a:outerShdw>
                </a:effectLst>
                <a:latin typeface="Arial Black" panose="020B0A04020102020204" pitchFamily="34" charset="0"/>
              </a:rPr>
              <a:t>The word of the LORD came to Zechariah – chapter 8</a:t>
            </a:r>
            <a:endParaRPr lang="en-GB" sz="36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3" name="Right Arrow 2"/>
          <p:cNvSpPr/>
          <p:nvPr/>
        </p:nvSpPr>
        <p:spPr>
          <a:xfrm>
            <a:off x="1727684" y="1556792"/>
            <a:ext cx="5688632"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effectLst>
                  <a:outerShdw blurRad="38100" dist="38100" dir="2700000" algn="tl">
                    <a:srgbClr val="000000">
                      <a:alpha val="43137"/>
                    </a:srgbClr>
                  </a:outerShdw>
                </a:effectLst>
                <a:latin typeface="Arial Black" panose="020B0A04020102020204" pitchFamily="34" charset="0"/>
              </a:rPr>
              <a:t>God is jealous for His people</a:t>
            </a:r>
          </a:p>
          <a:p>
            <a:pPr algn="ctr"/>
            <a:r>
              <a:rPr lang="en-GB" sz="2400" dirty="0" smtClean="0">
                <a:effectLst>
                  <a:outerShdw blurRad="38100" dist="38100" dir="2700000" algn="tl">
                    <a:srgbClr val="000000">
                      <a:alpha val="43137"/>
                    </a:srgbClr>
                  </a:outerShdw>
                </a:effectLst>
                <a:latin typeface="Arial Black" panose="020B0A04020102020204" pitchFamily="34" charset="0"/>
              </a:rPr>
              <a:t>Verses 1 - 2</a:t>
            </a:r>
            <a:endParaRPr lang="en-GB" sz="2400" dirty="0">
              <a:effectLst>
                <a:outerShdw blurRad="38100" dist="38100" dir="2700000" algn="tl">
                  <a:srgbClr val="000000">
                    <a:alpha val="43137"/>
                  </a:srgbClr>
                </a:outerShdw>
              </a:effectLst>
              <a:latin typeface="Arial Black" panose="020B0A04020102020204" pitchFamily="34" charset="0"/>
            </a:endParaRPr>
          </a:p>
        </p:txBody>
      </p:sp>
      <p:sp>
        <p:nvSpPr>
          <p:cNvPr id="4" name="Right Arrow 3"/>
          <p:cNvSpPr/>
          <p:nvPr/>
        </p:nvSpPr>
        <p:spPr>
          <a:xfrm>
            <a:off x="1727684" y="4149080"/>
            <a:ext cx="5688632"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effectLst>
                  <a:outerShdw blurRad="38100" dist="38100" dir="2700000" algn="tl">
                    <a:srgbClr val="000000">
                      <a:alpha val="43137"/>
                    </a:srgbClr>
                  </a:outerShdw>
                </a:effectLst>
                <a:latin typeface="Arial Black" panose="020B0A04020102020204" pitchFamily="34" charset="0"/>
              </a:rPr>
              <a:t>Anticipation of what God will do for His people</a:t>
            </a:r>
          </a:p>
          <a:p>
            <a:pPr algn="ctr"/>
            <a:r>
              <a:rPr lang="en-GB" sz="2400" dirty="0" smtClean="0">
                <a:effectLst>
                  <a:outerShdw blurRad="38100" dist="38100" dir="2700000" algn="tl">
                    <a:srgbClr val="000000">
                      <a:alpha val="43137"/>
                    </a:srgbClr>
                  </a:outerShdw>
                </a:effectLst>
                <a:latin typeface="Arial Black" panose="020B0A04020102020204" pitchFamily="34" charset="0"/>
              </a:rPr>
              <a:t>Verses 3 - 23</a:t>
            </a:r>
            <a:endParaRPr lang="en-GB" sz="2400" dirty="0">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14</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667699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646331"/>
          </a:xfrm>
          <a:prstGeom prst="rect">
            <a:avLst/>
          </a:prstGeom>
          <a:noFill/>
        </p:spPr>
        <p:txBody>
          <a:bodyPr wrap="square" rtlCol="0">
            <a:spAutoFit/>
          </a:bodyPr>
          <a:lstStyle/>
          <a:p>
            <a:pPr algn="ctr"/>
            <a:r>
              <a:rPr lang="en-GB" sz="3600" dirty="0" smtClean="0">
                <a:solidFill>
                  <a:srgbClr val="C00000"/>
                </a:solidFill>
                <a:effectLst>
                  <a:outerShdw blurRad="38100" dist="38100" dir="2700000" algn="tl">
                    <a:srgbClr val="000000">
                      <a:alpha val="43137"/>
                    </a:srgbClr>
                  </a:outerShdw>
                </a:effectLst>
                <a:latin typeface="Arial Black" panose="020B0A04020102020204" pitchFamily="34" charset="0"/>
              </a:rPr>
              <a:t>Prophecy fulfilled – Chapters 9 - 13</a:t>
            </a:r>
            <a:endParaRPr lang="en-GB" sz="36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0" y="618947"/>
            <a:ext cx="9144000" cy="1200329"/>
          </a:xfrm>
          <a:prstGeom prst="rect">
            <a:avLst/>
          </a:prstGeom>
          <a:noFill/>
        </p:spPr>
        <p:txBody>
          <a:bodyPr wrap="square" rtlCol="0">
            <a:spAutoFit/>
          </a:bodyPr>
          <a:lstStyle/>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“Palm Sunday”</a:t>
            </a:r>
          </a:p>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Chapter 9 verse 9</a:t>
            </a:r>
            <a:endParaRPr lang="en-GB" sz="36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5589240"/>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latin typeface="Arial Black" panose="020B0A04020102020204" pitchFamily="34" charset="0"/>
              </a:rPr>
              <a:t>Fulfilled –</a:t>
            </a:r>
          </a:p>
          <a:p>
            <a:pPr algn="ctr"/>
            <a:r>
              <a:rPr lang="en-GB" sz="3200" dirty="0" smtClean="0">
                <a:solidFill>
                  <a:schemeClr val="tx1">
                    <a:lumMod val="85000"/>
                    <a:lumOff val="15000"/>
                  </a:schemeClr>
                </a:solidFill>
                <a:latin typeface="Arial Black" panose="020B0A04020102020204" pitchFamily="34" charset="0"/>
              </a:rPr>
              <a:t>John chapter 12 verses 12 - 15</a:t>
            </a:r>
            <a:endParaRPr lang="en-GB" sz="3200" dirty="0">
              <a:solidFill>
                <a:schemeClr val="tx1">
                  <a:lumMod val="85000"/>
                  <a:lumOff val="15000"/>
                </a:schemeClr>
              </a:solidFill>
              <a:latin typeface="Arial Black" panose="020B0A04020102020204" pitchFamily="34" charset="0"/>
            </a:endParaRPr>
          </a:p>
        </p:txBody>
      </p:sp>
      <p:sp>
        <p:nvSpPr>
          <p:cNvPr id="6" name="TextBox 5"/>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15</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descr="Image result for palm leave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569" b="62931" l="47005" r="100000"/>
                    </a14:imgEffect>
                  </a14:imgLayer>
                </a14:imgProps>
              </a:ext>
              <a:ext uri="{28A0092B-C50C-407E-A947-70E740481C1C}">
                <a14:useLocalDpi xmlns:a14="http://schemas.microsoft.com/office/drawing/2010/main" val="0"/>
              </a:ext>
            </a:extLst>
          </a:blip>
          <a:srcRect l="54691" t="29327" b="44136"/>
          <a:stretch/>
        </p:blipFill>
        <p:spPr bwMode="auto">
          <a:xfrm>
            <a:off x="7911548" y="3429000"/>
            <a:ext cx="936511" cy="58640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339752" y="2204864"/>
            <a:ext cx="4392000" cy="3124035"/>
            <a:chOff x="2339752" y="2204864"/>
            <a:chExt cx="4392000" cy="3124035"/>
          </a:xfrm>
        </p:grpSpPr>
        <p:pic>
          <p:nvPicPr>
            <p:cNvPr id="1030" name="Picture 6" descr="Image result for palm leave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03848" y="2636912"/>
              <a:ext cx="2691987" cy="269198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339752" y="2204864"/>
              <a:ext cx="4392000" cy="309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83477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0" fill="hold"/>
                                        <p:tgtEl>
                                          <p:spTgt spid="8"/>
                                        </p:tgtEl>
                                        <p:attrNameLst>
                                          <p:attrName>ppt_w</p:attrName>
                                        </p:attrNameLst>
                                      </p:cBhvr>
                                      <p:tavLst>
                                        <p:tav tm="0">
                                          <p:val>
                                            <p:fltVal val="0"/>
                                          </p:val>
                                        </p:tav>
                                        <p:tav tm="100000">
                                          <p:val>
                                            <p:strVal val="#ppt_w"/>
                                          </p:val>
                                        </p:tav>
                                      </p:tavLst>
                                    </p:anim>
                                    <p:anim calcmode="lin" valueType="num">
                                      <p:cBhvr>
                                        <p:cTn id="12" dur="2500" fill="hold"/>
                                        <p:tgtEl>
                                          <p:spTgt spid="8"/>
                                        </p:tgtEl>
                                        <p:attrNameLst>
                                          <p:attrName>ppt_h</p:attrName>
                                        </p:attrNameLst>
                                      </p:cBhvr>
                                      <p:tavLst>
                                        <p:tav tm="0">
                                          <p:val>
                                            <p:fltVal val="0"/>
                                          </p:val>
                                        </p:tav>
                                        <p:tav tm="100000">
                                          <p:val>
                                            <p:strVal val="#ppt_h"/>
                                          </p:val>
                                        </p:tav>
                                      </p:tavLst>
                                    </p:anim>
                                    <p:animEffect transition="in" filter="fade">
                                      <p:cBhvr>
                                        <p:cTn id="13" dur="2500"/>
                                        <p:tgtEl>
                                          <p:spTgt spid="8"/>
                                        </p:tgtEl>
                                      </p:cBhvr>
                                    </p:animEffect>
                                  </p:childTnLst>
                                </p:cTn>
                              </p:par>
                            </p:childTnLst>
                          </p:cTn>
                        </p:par>
                        <p:par>
                          <p:cTn id="14" fill="hold">
                            <p:stCondLst>
                              <p:cond delay="500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646331"/>
          </a:xfrm>
          <a:prstGeom prst="rect">
            <a:avLst/>
          </a:prstGeom>
          <a:noFill/>
        </p:spPr>
        <p:txBody>
          <a:bodyPr wrap="square" rtlCol="0">
            <a:spAutoFit/>
          </a:bodyPr>
          <a:lstStyle/>
          <a:p>
            <a:pPr algn="ctr"/>
            <a:r>
              <a:rPr lang="en-GB" sz="3600" dirty="0" smtClean="0">
                <a:solidFill>
                  <a:srgbClr val="C00000"/>
                </a:solidFill>
                <a:effectLst>
                  <a:outerShdw blurRad="38100" dist="38100" dir="2700000" algn="tl">
                    <a:srgbClr val="000000">
                      <a:alpha val="43137"/>
                    </a:srgbClr>
                  </a:outerShdw>
                </a:effectLst>
                <a:latin typeface="Arial Black" panose="020B0A04020102020204" pitchFamily="34" charset="0"/>
              </a:rPr>
              <a:t>Prophecy fulfilled – Chapters 9 - 13</a:t>
            </a:r>
            <a:endParaRPr lang="en-GB" sz="36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0" y="618947"/>
            <a:ext cx="9144000" cy="1200329"/>
          </a:xfrm>
          <a:prstGeom prst="rect">
            <a:avLst/>
          </a:prstGeom>
          <a:noFill/>
        </p:spPr>
        <p:txBody>
          <a:bodyPr wrap="square" rtlCol="0">
            <a:spAutoFit/>
          </a:bodyPr>
          <a:lstStyle/>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Thirty pieces of silver</a:t>
            </a:r>
          </a:p>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Chapter 11 verse 13</a:t>
            </a:r>
            <a:endParaRPr lang="en-GB" sz="36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5517232"/>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Fulfilled –</a:t>
            </a:r>
          </a:p>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Matthew chapter 27 verses 9 - 10</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16</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
        <p:nvSpPr>
          <p:cNvPr id="7" name="Rounded Rectangle 6"/>
          <p:cNvSpPr/>
          <p:nvPr/>
        </p:nvSpPr>
        <p:spPr>
          <a:xfrm>
            <a:off x="2354769" y="2132856"/>
            <a:ext cx="4392000" cy="3096000"/>
          </a:xfrm>
          <a:prstGeom prst="roundRect">
            <a:avLst/>
          </a:prstGeom>
          <a:blipFill dpi="0" rotWithShape="1">
            <a:blip r:embed="rId2">
              <a:extLst>
                <a:ext uri="{BEBA8EAE-BF5A-486C-A8C5-ECC9F3942E4B}">
                  <a14:imgProps xmlns:a14="http://schemas.microsoft.com/office/drawing/2010/main">
                    <a14:imgLayer r:embed="rId3">
                      <a14:imgEffect>
                        <a14:backgroundRemoval t="252" b="98741" l="0" r="10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7040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par>
                          <p:cTn id="8" fill="hold">
                            <p:stCondLst>
                              <p:cond delay="2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Effect transition="in" filter="fade">
                                      <p:cBhvr>
                                        <p:cTn id="13" dur="2000"/>
                                        <p:tgtEl>
                                          <p:spTgt spid="7"/>
                                        </p:tgtEl>
                                      </p:cBhvr>
                                    </p:animEffect>
                                  </p:childTnLst>
                                </p:cTn>
                              </p:par>
                            </p:childTnLst>
                          </p:cTn>
                        </p:par>
                        <p:par>
                          <p:cTn id="14" fill="hold">
                            <p:stCondLst>
                              <p:cond delay="4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646331"/>
          </a:xfrm>
          <a:prstGeom prst="rect">
            <a:avLst/>
          </a:prstGeom>
          <a:noFill/>
        </p:spPr>
        <p:txBody>
          <a:bodyPr wrap="square" rtlCol="0">
            <a:spAutoFit/>
          </a:bodyPr>
          <a:lstStyle/>
          <a:p>
            <a:pPr algn="ctr"/>
            <a:r>
              <a:rPr lang="en-GB" sz="3600" dirty="0" smtClean="0">
                <a:solidFill>
                  <a:srgbClr val="C00000"/>
                </a:solidFill>
                <a:effectLst>
                  <a:outerShdw blurRad="38100" dist="38100" dir="2700000" algn="tl">
                    <a:srgbClr val="000000">
                      <a:alpha val="43137"/>
                    </a:srgbClr>
                  </a:outerShdw>
                </a:effectLst>
                <a:latin typeface="Arial Black" panose="020B0A04020102020204" pitchFamily="34" charset="0"/>
              </a:rPr>
              <a:t>Prophecy fulfilled – Chapters 9 - 13</a:t>
            </a:r>
            <a:endParaRPr lang="en-GB" sz="36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10885" y="618946"/>
            <a:ext cx="9144000" cy="1200329"/>
          </a:xfrm>
          <a:prstGeom prst="rect">
            <a:avLst/>
          </a:prstGeom>
          <a:noFill/>
        </p:spPr>
        <p:txBody>
          <a:bodyPr wrap="square" rtlCol="0">
            <a:spAutoFit/>
          </a:bodyPr>
          <a:lstStyle/>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Wounds on the Cross</a:t>
            </a:r>
          </a:p>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Chapter 12 verse 10</a:t>
            </a:r>
            <a:endParaRPr lang="en-GB" sz="36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5517232"/>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Fulfilled –</a:t>
            </a:r>
          </a:p>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John chapter 19 verses 34, 37</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grpSp>
        <p:nvGrpSpPr>
          <p:cNvPr id="6" name="Group 5"/>
          <p:cNvGrpSpPr/>
          <p:nvPr/>
        </p:nvGrpSpPr>
        <p:grpSpPr>
          <a:xfrm>
            <a:off x="2483768" y="2132856"/>
            <a:ext cx="4392488" cy="3096344"/>
            <a:chOff x="2483768" y="2132856"/>
            <a:chExt cx="4392488" cy="3096344"/>
          </a:xfrm>
        </p:grpSpPr>
        <p:sp>
          <p:nvSpPr>
            <p:cNvPr id="3" name="Rounded Rectangle 2"/>
            <p:cNvSpPr/>
            <p:nvPr/>
          </p:nvSpPr>
          <p:spPr>
            <a:xfrm>
              <a:off x="2483768" y="2132856"/>
              <a:ext cx="4392488"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pic>
          <p:nvPicPr>
            <p:cNvPr id="3075" name="Picture 3" descr="C:\Users\Mark\Pictures\My Pictures\BIBLE ILLUSTRATIONS\slanting spear -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483259"/>
              <a:ext cx="3413125" cy="239553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8316913" y="6173788"/>
            <a:ext cx="575567"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17</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06112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500"/>
                                        <p:tgtEl>
                                          <p:spTgt spid="4">
                                            <p:txEl>
                                              <p:pRg st="1" end="1"/>
                                            </p:txEl>
                                          </p:spTgt>
                                        </p:tgtEl>
                                      </p:cBhvr>
                                    </p:animEffect>
                                  </p:childTnLst>
                                </p:cTn>
                              </p:par>
                            </p:childTnLst>
                          </p:cTn>
                        </p:par>
                        <p:par>
                          <p:cTn id="12" fill="hold">
                            <p:stCondLst>
                              <p:cond delay="5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0" fill="hold"/>
                                        <p:tgtEl>
                                          <p:spTgt spid="6"/>
                                        </p:tgtEl>
                                        <p:attrNameLst>
                                          <p:attrName>ppt_w</p:attrName>
                                        </p:attrNameLst>
                                      </p:cBhvr>
                                      <p:tavLst>
                                        <p:tav tm="0">
                                          <p:val>
                                            <p:fltVal val="0"/>
                                          </p:val>
                                        </p:tav>
                                        <p:tav tm="100000">
                                          <p:val>
                                            <p:strVal val="#ppt_w"/>
                                          </p:val>
                                        </p:tav>
                                      </p:tavLst>
                                    </p:anim>
                                    <p:anim calcmode="lin" valueType="num">
                                      <p:cBhvr>
                                        <p:cTn id="16" dur="2500" fill="hold"/>
                                        <p:tgtEl>
                                          <p:spTgt spid="6"/>
                                        </p:tgtEl>
                                        <p:attrNameLst>
                                          <p:attrName>ppt_h</p:attrName>
                                        </p:attrNameLst>
                                      </p:cBhvr>
                                      <p:tavLst>
                                        <p:tav tm="0">
                                          <p:val>
                                            <p:fltVal val="0"/>
                                          </p:val>
                                        </p:tav>
                                        <p:tav tm="100000">
                                          <p:val>
                                            <p:strVal val="#ppt_h"/>
                                          </p:val>
                                        </p:tav>
                                      </p:tavLst>
                                    </p:anim>
                                    <p:animEffect transition="in" filter="fade">
                                      <p:cBhvr>
                                        <p:cTn id="17" dur="2500"/>
                                        <p:tgtEl>
                                          <p:spTgt spid="6"/>
                                        </p:tgtEl>
                                      </p:cBhvr>
                                    </p:animEffect>
                                  </p:childTnLst>
                                </p:cTn>
                              </p:par>
                            </p:childTnLst>
                          </p:cTn>
                        </p:par>
                        <p:par>
                          <p:cTn id="18" fill="hold">
                            <p:stCondLst>
                              <p:cond delay="7500"/>
                            </p:stCondLst>
                            <p:childTnLst>
                              <p:par>
                                <p:cTn id="19" presetID="10" presetClass="entr" presetSubtype="0" fill="hold" grpId="0"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646331"/>
          </a:xfrm>
          <a:prstGeom prst="rect">
            <a:avLst/>
          </a:prstGeom>
          <a:noFill/>
        </p:spPr>
        <p:txBody>
          <a:bodyPr wrap="square" rtlCol="0">
            <a:spAutoFit/>
          </a:bodyPr>
          <a:lstStyle/>
          <a:p>
            <a:pPr algn="ctr"/>
            <a:r>
              <a:rPr lang="en-GB" sz="3600" dirty="0" smtClean="0">
                <a:solidFill>
                  <a:srgbClr val="C00000"/>
                </a:solidFill>
                <a:effectLst>
                  <a:outerShdw blurRad="38100" dist="38100" dir="2700000" algn="tl">
                    <a:srgbClr val="000000">
                      <a:alpha val="43137"/>
                    </a:srgbClr>
                  </a:outerShdw>
                </a:effectLst>
                <a:latin typeface="Arial Black" panose="020B0A04020102020204" pitchFamily="34" charset="0"/>
              </a:rPr>
              <a:t>Prophecy fulfilled – Chapters 9 - 13</a:t>
            </a:r>
            <a:endParaRPr lang="en-GB" sz="36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3" name="Rounded Rectangle 2"/>
          <p:cNvSpPr/>
          <p:nvPr/>
        </p:nvSpPr>
        <p:spPr>
          <a:xfrm>
            <a:off x="2483768" y="2132856"/>
            <a:ext cx="4392488" cy="3096344"/>
          </a:xfrm>
          <a:prstGeom prst="roundRect">
            <a:avLst/>
          </a:prstGeom>
          <a:blipFill dpi="0" rotWithShape="1">
            <a:blip r:embed="rId2"/>
            <a:srcRect/>
            <a:stretch>
              <a:fillRect l="19000" r="21000" b="-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4" name="TextBox 3"/>
          <p:cNvSpPr txBox="1"/>
          <p:nvPr/>
        </p:nvSpPr>
        <p:spPr>
          <a:xfrm>
            <a:off x="0" y="5589240"/>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Fulfilled –</a:t>
            </a:r>
          </a:p>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John chapter 20 verse 25</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618947"/>
            <a:ext cx="9144000" cy="1200329"/>
          </a:xfrm>
          <a:prstGeom prst="rect">
            <a:avLst/>
          </a:prstGeom>
          <a:noFill/>
        </p:spPr>
        <p:txBody>
          <a:bodyPr wrap="square" rtlCol="0">
            <a:spAutoFit/>
          </a:bodyPr>
          <a:lstStyle/>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Wounds on the Cross</a:t>
            </a:r>
          </a:p>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Chapter 13 verse </a:t>
            </a:r>
            <a:r>
              <a:rPr lang="en-GB" sz="36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6</a:t>
            </a:r>
          </a:p>
        </p:txBody>
      </p:sp>
      <p:sp>
        <p:nvSpPr>
          <p:cNvPr id="6" name="TextBox 5"/>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18</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699121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500"/>
                                        <p:tgtEl>
                                          <p:spTgt spid="5">
                                            <p:txEl>
                                              <p:pRg st="1" end="1"/>
                                            </p:txEl>
                                          </p:spTgt>
                                        </p:tgtEl>
                                      </p:cBhvr>
                                    </p:animEffect>
                                  </p:childTnLst>
                                </p:cTn>
                              </p:par>
                            </p:childTnLst>
                          </p:cTn>
                        </p:par>
                        <p:par>
                          <p:cTn id="8" fill="hold">
                            <p:stCondLst>
                              <p:cond delay="2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0" fill="hold"/>
                                        <p:tgtEl>
                                          <p:spTgt spid="3"/>
                                        </p:tgtEl>
                                        <p:attrNameLst>
                                          <p:attrName>ppt_w</p:attrName>
                                        </p:attrNameLst>
                                      </p:cBhvr>
                                      <p:tavLst>
                                        <p:tav tm="0">
                                          <p:val>
                                            <p:fltVal val="0"/>
                                          </p:val>
                                        </p:tav>
                                        <p:tav tm="100000">
                                          <p:val>
                                            <p:strVal val="#ppt_w"/>
                                          </p:val>
                                        </p:tav>
                                      </p:tavLst>
                                    </p:anim>
                                    <p:anim calcmode="lin" valueType="num">
                                      <p:cBhvr>
                                        <p:cTn id="12" dur="2500" fill="hold"/>
                                        <p:tgtEl>
                                          <p:spTgt spid="3"/>
                                        </p:tgtEl>
                                        <p:attrNameLst>
                                          <p:attrName>ppt_h</p:attrName>
                                        </p:attrNameLst>
                                      </p:cBhvr>
                                      <p:tavLst>
                                        <p:tav tm="0">
                                          <p:val>
                                            <p:fltVal val="0"/>
                                          </p:val>
                                        </p:tav>
                                        <p:tav tm="100000">
                                          <p:val>
                                            <p:strVal val="#ppt_h"/>
                                          </p:val>
                                        </p:tav>
                                      </p:tavLst>
                                    </p:anim>
                                    <p:animEffect transition="in" filter="fade">
                                      <p:cBhvr>
                                        <p:cTn id="13" dur="2500"/>
                                        <p:tgtEl>
                                          <p:spTgt spid="3"/>
                                        </p:tgtEl>
                                      </p:cBhvr>
                                    </p:animEffect>
                                  </p:childTnLst>
                                </p:cTn>
                              </p:par>
                            </p:childTnLst>
                          </p:cTn>
                        </p:par>
                        <p:par>
                          <p:cTn id="14" fill="hold">
                            <p:stCondLst>
                              <p:cond delay="5000"/>
                            </p:stCondLst>
                            <p:childTnLst>
                              <p:par>
                                <p:cTn id="15" presetID="10" presetClass="entr" presetSubtype="0"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646331"/>
          </a:xfrm>
          <a:prstGeom prst="rect">
            <a:avLst/>
          </a:prstGeom>
          <a:noFill/>
        </p:spPr>
        <p:txBody>
          <a:bodyPr wrap="square" rtlCol="0">
            <a:spAutoFit/>
          </a:bodyPr>
          <a:lstStyle/>
          <a:p>
            <a:pPr algn="ctr"/>
            <a:r>
              <a:rPr lang="en-GB" sz="3600" dirty="0" smtClean="0">
                <a:solidFill>
                  <a:srgbClr val="C00000"/>
                </a:solidFill>
                <a:effectLst>
                  <a:outerShdw blurRad="38100" dist="38100" dir="2700000" algn="tl">
                    <a:srgbClr val="000000">
                      <a:alpha val="43137"/>
                    </a:srgbClr>
                  </a:outerShdw>
                </a:effectLst>
                <a:latin typeface="Arial Black" panose="020B0A04020102020204" pitchFamily="34" charset="0"/>
              </a:rPr>
              <a:t>Prophecy – Chapters 7 - 13</a:t>
            </a:r>
            <a:endParaRPr lang="en-GB" sz="36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0" y="5589240"/>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Fulfilled –</a:t>
            </a:r>
          </a:p>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Matthew chapter 26 verse 31</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0" y="618947"/>
            <a:ext cx="9144000" cy="1200329"/>
          </a:xfrm>
          <a:prstGeom prst="rect">
            <a:avLst/>
          </a:prstGeom>
          <a:noFill/>
        </p:spPr>
        <p:txBody>
          <a:bodyPr wrap="square" rtlCol="0">
            <a:spAutoFit/>
          </a:bodyPr>
          <a:lstStyle/>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The smitten shepherd</a:t>
            </a:r>
          </a:p>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 Chapter 13 verse </a:t>
            </a:r>
            <a:r>
              <a:rPr lang="en-GB" sz="36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7</a:t>
            </a:r>
          </a:p>
        </p:txBody>
      </p:sp>
      <p:grpSp>
        <p:nvGrpSpPr>
          <p:cNvPr id="5" name="Group 4"/>
          <p:cNvGrpSpPr/>
          <p:nvPr/>
        </p:nvGrpSpPr>
        <p:grpSpPr>
          <a:xfrm>
            <a:off x="2483768" y="2132856"/>
            <a:ext cx="4392488" cy="3096344"/>
            <a:chOff x="2483768" y="2132856"/>
            <a:chExt cx="4392488" cy="3096344"/>
          </a:xfrm>
        </p:grpSpPr>
        <p:sp>
          <p:nvSpPr>
            <p:cNvPr id="3" name="Rounded Rectangle 2"/>
            <p:cNvSpPr/>
            <p:nvPr/>
          </p:nvSpPr>
          <p:spPr>
            <a:xfrm>
              <a:off x="2483768" y="2132856"/>
              <a:ext cx="4392488"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pic>
          <p:nvPicPr>
            <p:cNvPr id="1026" name="Picture 2" descr="C:\Users\Mark\Pictures\My Pictures\BIBLE ILLUSTRATIONS\Shepherd's cro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94669">
              <a:off x="3888959" y="1691881"/>
              <a:ext cx="1366083" cy="387419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19</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81239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0" fill="hold"/>
                                        <p:tgtEl>
                                          <p:spTgt spid="5"/>
                                        </p:tgtEl>
                                        <p:attrNameLst>
                                          <p:attrName>ppt_w</p:attrName>
                                        </p:attrNameLst>
                                      </p:cBhvr>
                                      <p:tavLst>
                                        <p:tav tm="0">
                                          <p:val>
                                            <p:fltVal val="0"/>
                                          </p:val>
                                        </p:tav>
                                        <p:tav tm="100000">
                                          <p:val>
                                            <p:strVal val="#ppt_w"/>
                                          </p:val>
                                        </p:tav>
                                      </p:tavLst>
                                    </p:anim>
                                    <p:anim calcmode="lin" valueType="num">
                                      <p:cBhvr>
                                        <p:cTn id="12" dur="2500" fill="hold"/>
                                        <p:tgtEl>
                                          <p:spTgt spid="5"/>
                                        </p:tgtEl>
                                        <p:attrNameLst>
                                          <p:attrName>ppt_h</p:attrName>
                                        </p:attrNameLst>
                                      </p:cBhvr>
                                      <p:tavLst>
                                        <p:tav tm="0">
                                          <p:val>
                                            <p:fltVal val="0"/>
                                          </p:val>
                                        </p:tav>
                                        <p:tav tm="100000">
                                          <p:val>
                                            <p:strVal val="#ppt_h"/>
                                          </p:val>
                                        </p:tav>
                                      </p:tavLst>
                                    </p:anim>
                                    <p:animEffect transition="in" filter="fade">
                                      <p:cBhvr>
                                        <p:cTn id="13" dur="2500"/>
                                        <p:tgtEl>
                                          <p:spTgt spid="5"/>
                                        </p:tgtEl>
                                      </p:cBhvr>
                                    </p:animEffect>
                                  </p:childTnLst>
                                </p:cTn>
                              </p:par>
                            </p:childTnLst>
                          </p:cTn>
                        </p:par>
                        <p:par>
                          <p:cTn id="14" fill="hold">
                            <p:stCondLst>
                              <p:cond delay="5000"/>
                            </p:stCondLst>
                            <p:childTnLst>
                              <p:par>
                                <p:cTn id="15" presetID="10" presetClass="entr" presetSubtype="0"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923330"/>
          </a:xfrm>
          <a:prstGeom prst="rect">
            <a:avLst/>
          </a:prstGeom>
          <a:noFill/>
        </p:spPr>
        <p:txBody>
          <a:bodyPr wrap="square" rtlCol="0">
            <a:spAutoFit/>
          </a:bodyPr>
          <a:lstStyle/>
          <a:p>
            <a:pPr algn="ctr"/>
            <a:r>
              <a:rPr lang="en-GB" sz="5400" dirty="0" smtClean="0">
                <a:solidFill>
                  <a:srgbClr val="00B050"/>
                </a:solidFill>
                <a:effectLst>
                  <a:outerShdw blurRad="38100" dist="38100" dir="2700000" algn="tl">
                    <a:srgbClr val="000000">
                      <a:alpha val="43137"/>
                    </a:srgbClr>
                  </a:outerShdw>
                </a:effectLst>
                <a:latin typeface="Arial Black" panose="020B0A04020102020204" pitchFamily="34" charset="0"/>
              </a:rPr>
              <a:t>ZECHARIAH</a:t>
            </a:r>
            <a:endParaRPr lang="en-GB" sz="5400" dirty="0">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3" name="Rectangle 2"/>
          <p:cNvSpPr/>
          <p:nvPr/>
        </p:nvSpPr>
        <p:spPr>
          <a:xfrm>
            <a:off x="3052224" y="1484784"/>
            <a:ext cx="3039551" cy="4154984"/>
          </a:xfrm>
          <a:prstGeom prst="rect">
            <a:avLst/>
          </a:prstGeom>
          <a:noFill/>
        </p:spPr>
        <p:txBody>
          <a:bodyPr wrap="none" lIns="91440" tIns="45720" rIns="91440" bIns="45720">
            <a:spAutoFit/>
          </a:bodyPr>
          <a:lstStyle/>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rPr>
              <a:t>The </a:t>
            </a:r>
          </a:p>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rPr>
              <a:t>LORD </a:t>
            </a:r>
          </a:p>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rPr>
              <a:t>of </a:t>
            </a:r>
          </a:p>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rPr>
              <a:t>Hosts</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endParaRPr>
          </a:p>
        </p:txBody>
      </p:sp>
      <p:sp>
        <p:nvSpPr>
          <p:cNvPr id="5" name="TextBox 4"/>
          <p:cNvSpPr txBox="1"/>
          <p:nvPr/>
        </p:nvSpPr>
        <p:spPr>
          <a:xfrm>
            <a:off x="3272052" y="5949280"/>
            <a:ext cx="2599895" cy="523220"/>
          </a:xfrm>
          <a:prstGeom prst="rect">
            <a:avLst/>
          </a:prstGeom>
          <a:noFill/>
        </p:spPr>
        <p:txBody>
          <a:bodyPr wrap="square" rtlCol="0">
            <a:spAutoFit/>
          </a:bodyPr>
          <a:lstStyle/>
          <a:p>
            <a:pPr algn="ctr"/>
            <a:r>
              <a:rPr lang="en-GB" sz="2800" dirty="0" smtClean="0">
                <a:solidFill>
                  <a:srgbClr val="0070C0"/>
                </a:solidFill>
                <a:effectLst>
                  <a:outerShdw blurRad="38100" dist="38100" dir="2700000" algn="tl">
                    <a:srgbClr val="000000">
                      <a:alpha val="43137"/>
                    </a:srgbClr>
                  </a:outerShdw>
                </a:effectLst>
                <a:latin typeface="Arial Black" panose="020B0A04020102020204" pitchFamily="34" charset="0"/>
              </a:rPr>
              <a:t>(53 times)</a:t>
            </a:r>
            <a:endParaRPr lang="en-GB" sz="28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18" name="TextBox 17"/>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2</a:t>
            </a:r>
          </a:p>
        </p:txBody>
      </p:sp>
    </p:spTree>
    <p:extLst>
      <p:ext uri="{BB962C8B-B14F-4D97-AF65-F5344CB8AC3E}">
        <p14:creationId xmlns:p14="http://schemas.microsoft.com/office/powerpoint/2010/main" val="1134426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2339752" y="2132856"/>
            <a:ext cx="4392488" cy="3096344"/>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5" name="TextBox 4"/>
          <p:cNvSpPr txBox="1"/>
          <p:nvPr/>
        </p:nvSpPr>
        <p:spPr>
          <a:xfrm>
            <a:off x="0" y="-27384"/>
            <a:ext cx="9144000" cy="646331"/>
          </a:xfrm>
          <a:prstGeom prst="rect">
            <a:avLst/>
          </a:prstGeom>
          <a:noFill/>
        </p:spPr>
        <p:txBody>
          <a:bodyPr wrap="square" rtlCol="0">
            <a:spAutoFit/>
          </a:bodyPr>
          <a:lstStyle/>
          <a:p>
            <a:pPr algn="ctr"/>
            <a:r>
              <a:rPr lang="en-GB" sz="3600" dirty="0" smtClean="0">
                <a:solidFill>
                  <a:srgbClr val="C00000"/>
                </a:solidFill>
                <a:effectLst>
                  <a:outerShdw blurRad="38100" dist="38100" dir="2700000" algn="tl">
                    <a:srgbClr val="000000">
                      <a:alpha val="43137"/>
                    </a:srgbClr>
                  </a:outerShdw>
                </a:effectLst>
                <a:latin typeface="Arial Black" panose="020B0A04020102020204" pitchFamily="34" charset="0"/>
              </a:rPr>
              <a:t>Prophecy – Chapters 7 - 13</a:t>
            </a:r>
            <a:endParaRPr lang="en-GB" sz="36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0" y="618947"/>
            <a:ext cx="9144000" cy="1200329"/>
          </a:xfrm>
          <a:prstGeom prst="rect">
            <a:avLst/>
          </a:prstGeom>
          <a:noFill/>
        </p:spPr>
        <p:txBody>
          <a:bodyPr wrap="square" rtlCol="0">
            <a:spAutoFit/>
          </a:bodyPr>
          <a:lstStyle/>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A fountain for sin and uncleanness</a:t>
            </a:r>
          </a:p>
          <a:p>
            <a:pPr algn="ctr"/>
            <a:r>
              <a:rPr lang="en-GB" sz="36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 Chapter 13 verse </a:t>
            </a:r>
            <a:r>
              <a:rPr lang="en-GB" sz="36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1</a:t>
            </a:r>
          </a:p>
        </p:txBody>
      </p:sp>
      <p:sp>
        <p:nvSpPr>
          <p:cNvPr id="7" name="TextBox 6"/>
          <p:cNvSpPr txBox="1"/>
          <p:nvPr/>
        </p:nvSpPr>
        <p:spPr>
          <a:xfrm>
            <a:off x="0" y="573325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Fulfilled –</a:t>
            </a:r>
          </a:p>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1 John chapter </a:t>
            </a:r>
            <a:r>
              <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1</a:t>
            </a: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 verses 7 - 9</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8" name="TextBox 7"/>
          <p:cNvSpPr txBox="1"/>
          <p:nvPr/>
        </p:nvSpPr>
        <p:spPr>
          <a:xfrm>
            <a:off x="3059832" y="778634"/>
            <a:ext cx="1368152" cy="5170646"/>
          </a:xfrm>
          <a:prstGeom prst="rect">
            <a:avLst/>
          </a:prstGeom>
          <a:noFill/>
          <a:effectLst>
            <a:outerShdw blurRad="50800" dist="50800" dir="5400000" algn="ctr" rotWithShape="0">
              <a:schemeClr val="tx1"/>
            </a:outerShdw>
          </a:effectLst>
        </p:spPr>
        <p:txBody>
          <a:bodyPr wrap="square" rtlCol="0">
            <a:spAutoFit/>
          </a:bodyPr>
          <a:lstStyle/>
          <a:p>
            <a:pPr algn="r"/>
            <a:r>
              <a:rPr lang="en-GB" sz="33000" dirty="0" smtClean="0">
                <a:solidFill>
                  <a:srgbClr val="C00000"/>
                </a:solidFill>
                <a:latin typeface="Arial Black"/>
              </a:rPr>
              <a:t>†</a:t>
            </a:r>
            <a:endParaRPr lang="en-GB" sz="33000" dirty="0">
              <a:solidFill>
                <a:srgbClr val="C00000"/>
              </a:solidFill>
            </a:endParaRPr>
          </a:p>
        </p:txBody>
      </p:sp>
      <p:sp>
        <p:nvSpPr>
          <p:cNvPr id="9" name="TextBox 8"/>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20</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33700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childTnLst>
                                </p:cTn>
                              </p:par>
                            </p:childTnLst>
                          </p:cTn>
                        </p:par>
                        <p:par>
                          <p:cTn id="8" fill="hold">
                            <p:stCondLst>
                              <p:cond delay="2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ppt_w</p:attrName>
                                        </p:attrNameLst>
                                      </p:cBhvr>
                                      <p:tavLst>
                                        <p:tav tm="0">
                                          <p:val>
                                            <p:fltVal val="0"/>
                                          </p:val>
                                        </p:tav>
                                        <p:tav tm="100000">
                                          <p:val>
                                            <p:strVal val="#ppt_w"/>
                                          </p:val>
                                        </p:tav>
                                      </p:tavLst>
                                    </p:anim>
                                    <p:anim calcmode="lin" valueType="num">
                                      <p:cBhvr>
                                        <p:cTn id="12" dur="1500" fill="hold"/>
                                        <p:tgtEl>
                                          <p:spTgt spid="3"/>
                                        </p:tgtEl>
                                        <p:attrNameLst>
                                          <p:attrName>ppt_h</p:attrName>
                                        </p:attrNameLst>
                                      </p:cBhvr>
                                      <p:tavLst>
                                        <p:tav tm="0">
                                          <p:val>
                                            <p:fltVal val="0"/>
                                          </p:val>
                                        </p:tav>
                                        <p:tav tm="100000">
                                          <p:val>
                                            <p:strVal val="#ppt_h"/>
                                          </p:val>
                                        </p:tav>
                                      </p:tavLst>
                                    </p:anim>
                                    <p:animEffect transition="in" filter="fade">
                                      <p:cBhvr>
                                        <p:cTn id="13" dur="1500"/>
                                        <p:tgtEl>
                                          <p:spTgt spid="3"/>
                                        </p:tgtEl>
                                      </p:cBhvr>
                                    </p:animEffect>
                                  </p:childTnLst>
                                </p:cTn>
                              </p:par>
                            </p:childTnLst>
                          </p:cTn>
                        </p:par>
                        <p:par>
                          <p:cTn id="14" fill="hold">
                            <p:stCondLst>
                              <p:cond delay="400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0"/>
                                        <p:tgtEl>
                                          <p:spTgt spid="7"/>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a:lum bright="40000" contrast="-70000"/>
            <a:extLst>
              <a:ext uri="{28A0092B-C50C-407E-A947-70E740481C1C}">
                <a14:useLocalDpi xmlns:a14="http://schemas.microsoft.com/office/drawing/2010/main" val="0"/>
              </a:ext>
            </a:extLst>
          </a:blip>
          <a:srcRect/>
          <a:stretch>
            <a:fillRect/>
          </a:stretch>
        </p:blipFill>
        <p:spPr bwMode="auto">
          <a:xfrm>
            <a:off x="2627784" y="1988840"/>
            <a:ext cx="3938588" cy="3621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C00000"/>
                </a:solidFill>
                <a:effectLst>
                  <a:outerShdw blurRad="38100" dist="38100" dir="2700000" algn="tl">
                    <a:srgbClr val="000000">
                      <a:alpha val="43137"/>
                    </a:srgbClr>
                  </a:outerShdw>
                </a:effectLst>
                <a:latin typeface="Arial Black" panose="020B0A04020102020204" pitchFamily="34" charset="0"/>
              </a:rPr>
              <a:t>A Glorious climax – chapter 14</a:t>
            </a:r>
            <a:endParaRPr lang="en-GB" sz="36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251520" y="3140968"/>
            <a:ext cx="2736304" cy="523220"/>
          </a:xfrm>
          <a:prstGeom prst="rect">
            <a:avLst/>
          </a:prstGeom>
          <a:noFill/>
        </p:spPr>
        <p:txBody>
          <a:bodyPr wrap="square" rtlCol="0">
            <a:spAutoFit/>
          </a:bodyPr>
          <a:lstStyle/>
          <a:p>
            <a:r>
              <a:rPr lang="en-GB" sz="2800" dirty="0" smtClean="0">
                <a:solidFill>
                  <a:srgbClr val="7030A0"/>
                </a:solidFill>
                <a:effectLst>
                  <a:outerShdw blurRad="38100" dist="38100" dir="2700000" algn="tl">
                    <a:srgbClr val="000000">
                      <a:alpha val="43137"/>
                    </a:srgbClr>
                  </a:outerShdw>
                </a:effectLst>
                <a:latin typeface="Arial Black" panose="020B0A04020102020204" pitchFamily="34" charset="0"/>
              </a:rPr>
              <a:t>The LORD’s -</a:t>
            </a:r>
            <a:endParaRPr lang="en-GB" sz="2800"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rot="20040000">
            <a:off x="2988680" y="1839285"/>
            <a:ext cx="3672408" cy="523220"/>
          </a:xfrm>
          <a:prstGeom prst="rect">
            <a:avLst/>
          </a:prstGeom>
          <a:noFill/>
        </p:spPr>
        <p:txBody>
          <a:bodyPr wrap="square" rtlCol="0">
            <a:spAutoFit/>
          </a:bodyPr>
          <a:lstStyle/>
          <a:p>
            <a:r>
              <a:rPr lang="en-GB" sz="2800" dirty="0">
                <a:solidFill>
                  <a:srgbClr val="7030A0"/>
                </a:solidFill>
                <a:effectLst>
                  <a:outerShdw blurRad="38100" dist="38100" dir="2700000" algn="tl">
                    <a:srgbClr val="000000">
                      <a:alpha val="43137"/>
                    </a:srgbClr>
                  </a:outerShdw>
                </a:effectLst>
                <a:latin typeface="Arial Black" panose="020B0A04020102020204" pitchFamily="34" charset="0"/>
              </a:rPr>
              <a:t>r</a:t>
            </a:r>
            <a:r>
              <a:rPr lang="en-GB" sz="2800" dirty="0" smtClean="0">
                <a:solidFill>
                  <a:srgbClr val="7030A0"/>
                </a:solidFill>
                <a:effectLst>
                  <a:outerShdw blurRad="38100" dist="38100" dir="2700000" algn="tl">
                    <a:srgbClr val="000000">
                      <a:alpha val="43137"/>
                    </a:srgbClr>
                  </a:outerShdw>
                </a:effectLst>
                <a:latin typeface="Arial Black" panose="020B0A04020102020204" pitchFamily="34" charset="0"/>
              </a:rPr>
              <a:t>eturn - verse 4</a:t>
            </a:r>
            <a:endParaRPr lang="en-GB" sz="2800"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rot="20881710">
            <a:off x="3208416" y="2509507"/>
            <a:ext cx="4570044" cy="523220"/>
          </a:xfrm>
          <a:prstGeom prst="rect">
            <a:avLst/>
          </a:prstGeom>
          <a:noFill/>
        </p:spPr>
        <p:txBody>
          <a:bodyPr wrap="square" rtlCol="0">
            <a:spAutoFit/>
          </a:bodyPr>
          <a:lstStyle/>
          <a:p>
            <a:r>
              <a:rPr lang="en-GB" sz="2800" dirty="0">
                <a:solidFill>
                  <a:srgbClr val="7030A0"/>
                </a:solidFill>
                <a:effectLst>
                  <a:outerShdw blurRad="38100" dist="38100" dir="2700000" algn="tl">
                    <a:srgbClr val="000000">
                      <a:alpha val="43137"/>
                    </a:srgbClr>
                  </a:outerShdw>
                </a:effectLst>
                <a:latin typeface="Arial Black" panose="020B0A04020102020204" pitchFamily="34" charset="0"/>
              </a:rPr>
              <a:t>r</a:t>
            </a:r>
            <a:r>
              <a:rPr lang="en-GB" sz="2800" dirty="0" smtClean="0">
                <a:solidFill>
                  <a:srgbClr val="7030A0"/>
                </a:solidFill>
                <a:effectLst>
                  <a:outerShdw blurRad="38100" dist="38100" dir="2700000" algn="tl">
                    <a:srgbClr val="000000">
                      <a:alpha val="43137"/>
                    </a:srgbClr>
                  </a:outerShdw>
                </a:effectLst>
                <a:latin typeface="Arial Black" panose="020B0A04020102020204" pitchFamily="34" charset="0"/>
              </a:rPr>
              <a:t>eign as King - verse 9</a:t>
            </a:r>
            <a:endParaRPr lang="en-GB" sz="2800"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rot="720000">
            <a:off x="3104865" y="3908173"/>
            <a:ext cx="5357069" cy="523220"/>
          </a:xfrm>
          <a:prstGeom prst="rect">
            <a:avLst/>
          </a:prstGeom>
          <a:noFill/>
        </p:spPr>
        <p:txBody>
          <a:bodyPr wrap="square" rtlCol="0">
            <a:spAutoFit/>
          </a:bodyPr>
          <a:lstStyle/>
          <a:p>
            <a:r>
              <a:rPr lang="en-GB" sz="2800" dirty="0" smtClean="0">
                <a:solidFill>
                  <a:srgbClr val="7030A0"/>
                </a:solidFill>
                <a:effectLst>
                  <a:outerShdw blurRad="38100" dist="38100" dir="2700000" algn="tl">
                    <a:srgbClr val="000000">
                      <a:alpha val="43137"/>
                    </a:srgbClr>
                  </a:outerShdw>
                </a:effectLst>
                <a:latin typeface="Arial Black" panose="020B0A04020102020204" pitchFamily="34" charset="0"/>
              </a:rPr>
              <a:t>sovereignty - verses 16-17</a:t>
            </a:r>
            <a:endParaRPr lang="en-GB" sz="2800"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rot="1576738">
            <a:off x="2737970" y="4802297"/>
            <a:ext cx="4699328" cy="523220"/>
          </a:xfrm>
          <a:prstGeom prst="rect">
            <a:avLst/>
          </a:prstGeom>
          <a:noFill/>
        </p:spPr>
        <p:txBody>
          <a:bodyPr wrap="square" rtlCol="0">
            <a:spAutoFit/>
          </a:bodyPr>
          <a:lstStyle/>
          <a:p>
            <a:r>
              <a:rPr lang="en-GB" sz="2800" dirty="0" smtClean="0">
                <a:solidFill>
                  <a:srgbClr val="7030A0"/>
                </a:solidFill>
                <a:effectLst>
                  <a:outerShdw blurRad="38100" dist="38100" dir="2700000" algn="tl">
                    <a:srgbClr val="000000">
                      <a:alpha val="43137"/>
                    </a:srgbClr>
                  </a:outerShdw>
                </a:effectLst>
                <a:latin typeface="Arial Black" panose="020B0A04020102020204" pitchFamily="34" charset="0"/>
              </a:rPr>
              <a:t>Holiness - verses 20-21</a:t>
            </a:r>
            <a:endParaRPr lang="en-GB" sz="2800"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10" name="TextBox 9"/>
          <p:cNvSpPr txBox="1"/>
          <p:nvPr/>
        </p:nvSpPr>
        <p:spPr>
          <a:xfrm>
            <a:off x="8316913" y="6173788"/>
            <a:ext cx="5035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21</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882848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2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2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7384"/>
            <a:ext cx="9144000" cy="923330"/>
          </a:xfrm>
          <a:prstGeom prst="rect">
            <a:avLst/>
          </a:prstGeom>
          <a:noFill/>
        </p:spPr>
        <p:txBody>
          <a:bodyPr wrap="square" rtlCol="0">
            <a:spAutoFit/>
          </a:bodyPr>
          <a:lstStyle/>
          <a:p>
            <a:pPr algn="ctr"/>
            <a:r>
              <a:rPr lang="en-GB" sz="5400" dirty="0" smtClean="0">
                <a:solidFill>
                  <a:srgbClr val="00B050"/>
                </a:solidFill>
                <a:effectLst>
                  <a:outerShdw blurRad="38100" dist="38100" dir="2700000" algn="tl">
                    <a:srgbClr val="000000">
                      <a:alpha val="43137"/>
                    </a:srgbClr>
                  </a:outerShdw>
                </a:effectLst>
                <a:latin typeface="Arial Black" panose="020B0A04020102020204" pitchFamily="34" charset="0"/>
              </a:rPr>
              <a:t>ZECHARIAH</a:t>
            </a:r>
            <a:endParaRPr lang="en-GB" sz="5400" dirty="0">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3" name="Folded Corner 2"/>
          <p:cNvSpPr/>
          <p:nvPr/>
        </p:nvSpPr>
        <p:spPr>
          <a:xfrm>
            <a:off x="755576" y="1268760"/>
            <a:ext cx="2160240"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effectLst>
                  <a:outerShdw blurRad="38100" dist="38100" dir="2700000" algn="tl">
                    <a:srgbClr val="000000">
                      <a:alpha val="43137"/>
                    </a:srgbClr>
                  </a:outerShdw>
                </a:effectLst>
                <a:latin typeface="Arial Black" panose="020B0A04020102020204" pitchFamily="34" charset="0"/>
              </a:rPr>
              <a:t>Has been known as the Prophet of hope</a:t>
            </a:r>
            <a:endParaRPr lang="en-GB" sz="2000" dirty="0">
              <a:effectLst>
                <a:outerShdw blurRad="38100" dist="38100" dir="2700000" algn="tl">
                  <a:srgbClr val="000000">
                    <a:alpha val="43137"/>
                  </a:srgbClr>
                </a:outerShdw>
              </a:effectLst>
              <a:latin typeface="Arial Black" panose="020B0A04020102020204" pitchFamily="34" charset="0"/>
            </a:endParaRPr>
          </a:p>
        </p:txBody>
      </p:sp>
      <p:sp>
        <p:nvSpPr>
          <p:cNvPr id="4" name="Folded Corner 3"/>
          <p:cNvSpPr/>
          <p:nvPr/>
        </p:nvSpPr>
        <p:spPr>
          <a:xfrm>
            <a:off x="3491880" y="1268760"/>
            <a:ext cx="2160240"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effectLst>
                  <a:outerShdw blurRad="38100" dist="38100" dir="2700000" algn="tl">
                    <a:srgbClr val="000000">
                      <a:alpha val="43137"/>
                    </a:srgbClr>
                  </a:outerShdw>
                </a:effectLst>
                <a:latin typeface="Arial Black" panose="020B0A04020102020204" pitchFamily="34" charset="0"/>
              </a:rPr>
              <a:t>He was contemporary with Haggai</a:t>
            </a:r>
            <a:endParaRPr lang="en-GB" sz="2000" dirty="0">
              <a:effectLst>
                <a:outerShdw blurRad="38100" dist="38100" dir="2700000" algn="tl">
                  <a:srgbClr val="000000">
                    <a:alpha val="43137"/>
                  </a:srgbClr>
                </a:outerShdw>
              </a:effectLst>
              <a:latin typeface="Arial Black" panose="020B0A04020102020204" pitchFamily="34" charset="0"/>
            </a:endParaRPr>
          </a:p>
        </p:txBody>
      </p:sp>
      <p:sp>
        <p:nvSpPr>
          <p:cNvPr id="5" name="Folded Corner 4"/>
          <p:cNvSpPr/>
          <p:nvPr/>
        </p:nvSpPr>
        <p:spPr>
          <a:xfrm>
            <a:off x="6228184" y="1268760"/>
            <a:ext cx="2160240"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effectLst>
                  <a:outerShdw blurRad="38100" dist="38100" dir="2700000" algn="tl">
                    <a:srgbClr val="000000">
                      <a:alpha val="43137"/>
                    </a:srgbClr>
                  </a:outerShdw>
                </a:effectLst>
                <a:latin typeface="Arial Black" panose="020B0A04020102020204" pitchFamily="34" charset="0"/>
              </a:rPr>
              <a:t>Prophesied about 520 BC, in the reign of Darius</a:t>
            </a:r>
            <a:endParaRPr lang="en-GB" sz="2000" dirty="0">
              <a:effectLst>
                <a:outerShdw blurRad="38100" dist="38100" dir="2700000" algn="tl">
                  <a:srgbClr val="000000">
                    <a:alpha val="43137"/>
                  </a:srgbClr>
                </a:outerShdw>
              </a:effectLst>
              <a:latin typeface="Arial Black" panose="020B0A04020102020204" pitchFamily="34" charset="0"/>
            </a:endParaRPr>
          </a:p>
        </p:txBody>
      </p:sp>
      <p:sp>
        <p:nvSpPr>
          <p:cNvPr id="6" name="Folded Corner 5"/>
          <p:cNvSpPr/>
          <p:nvPr/>
        </p:nvSpPr>
        <p:spPr>
          <a:xfrm>
            <a:off x="755576" y="4293096"/>
            <a:ext cx="2160240"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effectLst>
                <a:outerShdw blurRad="38100" dist="38100" dir="2700000" algn="tl">
                  <a:srgbClr val="000000">
                    <a:alpha val="43137"/>
                  </a:srgbClr>
                </a:outerShdw>
              </a:effectLst>
              <a:latin typeface="Arial Black" panose="020B0A04020102020204" pitchFamily="34" charset="0"/>
            </a:endParaRPr>
          </a:p>
          <a:p>
            <a:pPr algn="ctr"/>
            <a:r>
              <a:rPr lang="en-GB" sz="2000" dirty="0" smtClean="0">
                <a:effectLst>
                  <a:outerShdw blurRad="38100" dist="38100" dir="2700000" algn="tl">
                    <a:srgbClr val="000000">
                      <a:alpha val="43137"/>
                    </a:srgbClr>
                  </a:outerShdw>
                </a:effectLst>
                <a:latin typeface="Arial Black" panose="020B0A04020102020204" pitchFamily="34" charset="0"/>
              </a:rPr>
              <a:t>His  prophecy deals with the return of the children of Israel from exile</a:t>
            </a:r>
            <a:endParaRPr lang="en-GB" sz="2000" dirty="0">
              <a:effectLst>
                <a:outerShdw blurRad="38100" dist="38100" dir="2700000" algn="tl">
                  <a:srgbClr val="000000">
                    <a:alpha val="43137"/>
                  </a:srgbClr>
                </a:outerShdw>
              </a:effectLst>
              <a:latin typeface="Arial Black" panose="020B0A04020102020204" pitchFamily="34" charset="0"/>
            </a:endParaRPr>
          </a:p>
        </p:txBody>
      </p:sp>
      <p:sp>
        <p:nvSpPr>
          <p:cNvPr id="8" name="Folded Corner 7"/>
          <p:cNvSpPr/>
          <p:nvPr/>
        </p:nvSpPr>
        <p:spPr>
          <a:xfrm>
            <a:off x="6156176" y="4293096"/>
            <a:ext cx="2376264"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effectLst>
                <a:outerShdw blurRad="38100" dist="38100" dir="2700000" algn="tl">
                  <a:srgbClr val="000000">
                    <a:alpha val="43137"/>
                  </a:srgbClr>
                </a:outerShdw>
              </a:effectLst>
              <a:latin typeface="Arial Black" panose="020B0A04020102020204" pitchFamily="34" charset="0"/>
            </a:endParaRPr>
          </a:p>
          <a:p>
            <a:pPr algn="ctr"/>
            <a:r>
              <a:rPr lang="en-GB" sz="2000" dirty="0" smtClean="0">
                <a:effectLst>
                  <a:outerShdw blurRad="38100" dist="38100" dir="2700000" algn="tl">
                    <a:srgbClr val="000000">
                      <a:alpha val="43137"/>
                    </a:srgbClr>
                  </a:outerShdw>
                </a:effectLst>
                <a:latin typeface="Arial Black" panose="020B0A04020102020204" pitchFamily="34" charset="0"/>
              </a:rPr>
              <a:t>Like Haggai, his message was one of encouragement</a:t>
            </a:r>
            <a:endParaRPr lang="en-GB" sz="2000" dirty="0">
              <a:effectLst>
                <a:outerShdw blurRad="38100" dist="38100" dir="2700000" algn="tl">
                  <a:srgbClr val="000000">
                    <a:alpha val="43137"/>
                  </a:srgbClr>
                </a:outerShdw>
              </a:effectLst>
              <a:latin typeface="Arial Black" panose="020B0A04020102020204" pitchFamily="34" charset="0"/>
            </a:endParaRPr>
          </a:p>
        </p:txBody>
      </p:sp>
      <p:sp>
        <p:nvSpPr>
          <p:cNvPr id="9" name="Folded Corner 8"/>
          <p:cNvSpPr/>
          <p:nvPr/>
        </p:nvSpPr>
        <p:spPr>
          <a:xfrm>
            <a:off x="3491880" y="4293096"/>
            <a:ext cx="2160240"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effectLst>
                  <a:outerShdw blurRad="38100" dist="38100" dir="2700000" algn="tl">
                    <a:srgbClr val="000000">
                      <a:alpha val="43137"/>
                    </a:srgbClr>
                  </a:outerShdw>
                </a:effectLst>
                <a:latin typeface="Arial Black" panose="020B0A04020102020204" pitchFamily="34" charset="0"/>
              </a:rPr>
              <a:t>Much of his prophecy is in symbolic form</a:t>
            </a:r>
          </a:p>
        </p:txBody>
      </p:sp>
      <p:sp>
        <p:nvSpPr>
          <p:cNvPr id="10" name="TextBox 9"/>
          <p:cNvSpPr txBox="1"/>
          <p:nvPr/>
        </p:nvSpPr>
        <p:spPr>
          <a:xfrm>
            <a:off x="8532440" y="96144"/>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3</a:t>
            </a:r>
          </a:p>
        </p:txBody>
      </p:sp>
    </p:spTree>
    <p:extLst>
      <p:ext uri="{BB962C8B-B14F-4D97-AF65-F5344CB8AC3E}">
        <p14:creationId xmlns:p14="http://schemas.microsoft.com/office/powerpoint/2010/main" val="2830021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1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1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1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2267744" y="5805264"/>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1 v. 16</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The Temple will be  re-built in Jerusalem.</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grpSp>
        <p:nvGrpSpPr>
          <p:cNvPr id="2" name="Group 1"/>
          <p:cNvGrpSpPr/>
          <p:nvPr/>
        </p:nvGrpSpPr>
        <p:grpSpPr>
          <a:xfrm>
            <a:off x="2339752" y="2132856"/>
            <a:ext cx="4392488" cy="3283158"/>
            <a:chOff x="2483768" y="2132856"/>
            <a:chExt cx="4392488" cy="3283158"/>
          </a:xfrm>
        </p:grpSpPr>
        <p:sp>
          <p:nvSpPr>
            <p:cNvPr id="7" name="Rounded Rectangle 6"/>
            <p:cNvSpPr/>
            <p:nvPr/>
          </p:nvSpPr>
          <p:spPr>
            <a:xfrm>
              <a:off x="2483768" y="2132856"/>
              <a:ext cx="4392488" cy="309634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pic>
          <p:nvPicPr>
            <p:cNvPr id="4098" name="Picture 2" descr="C:\Users\Mark\Pictures\My Pictures\BIBLE ILLUSTRATIONS\Solomon's Temple.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0765" y="2348880"/>
              <a:ext cx="4075491" cy="306713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4</a:t>
            </a:r>
          </a:p>
        </p:txBody>
      </p:sp>
    </p:spTree>
    <p:extLst>
      <p:ext uri="{BB962C8B-B14F-4D97-AF65-F5344CB8AC3E}">
        <p14:creationId xmlns:p14="http://schemas.microsoft.com/office/powerpoint/2010/main" val="3198982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4500"/>
                            </p:stCondLst>
                            <p:childTnLst>
                              <p:par>
                                <p:cTn id="13" presetID="53" presetClass="entr" presetSubtype="16"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67744" y="5805264"/>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1 vs. 11 - 13</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The man among the myrtle trees – good and comforting words are spoken.</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Rounded Rectangle 4"/>
          <p:cNvSpPr/>
          <p:nvPr/>
        </p:nvSpPr>
        <p:spPr>
          <a:xfrm>
            <a:off x="2339752" y="2132856"/>
            <a:ext cx="4392488" cy="3096344"/>
          </a:xfrm>
          <a:prstGeom prst="roundRect">
            <a:avLst/>
          </a:prstGeom>
          <a:blipFill>
            <a:blip r:embed="rId3">
              <a:extLst>
                <a:ext uri="{BEBA8EAE-BF5A-486C-A8C5-ECC9F3942E4B}">
                  <a14:imgProps xmlns:a14="http://schemas.microsoft.com/office/drawing/2010/main">
                    <a14:imgLayer r:embed="rId4">
                      <a14:imgEffect>
                        <a14:brightnessContrast bright="30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0" name="TextBox 9"/>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5</a:t>
            </a:r>
          </a:p>
        </p:txBody>
      </p:sp>
    </p:spTree>
    <p:extLst>
      <p:ext uri="{BB962C8B-B14F-4D97-AF65-F5344CB8AC3E}">
        <p14:creationId xmlns:p14="http://schemas.microsoft.com/office/powerpoint/2010/main" val="2074696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2267744" y="6237311"/>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1 v. 18 - 21</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Horns cut off – Gentile powers robbed of their power to hurt God’s people</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grpSp>
        <p:nvGrpSpPr>
          <p:cNvPr id="6" name="Group 5"/>
          <p:cNvGrpSpPr/>
          <p:nvPr/>
        </p:nvGrpSpPr>
        <p:grpSpPr>
          <a:xfrm>
            <a:off x="2339752" y="2007244"/>
            <a:ext cx="4392488" cy="3240359"/>
            <a:chOff x="2483768" y="2007244"/>
            <a:chExt cx="4392488" cy="3240359"/>
          </a:xfrm>
        </p:grpSpPr>
        <p:sp>
          <p:nvSpPr>
            <p:cNvPr id="2" name="Rounded Rectangle 1"/>
            <p:cNvSpPr/>
            <p:nvPr/>
          </p:nvSpPr>
          <p:spPr>
            <a:xfrm>
              <a:off x="2483768" y="2132856"/>
              <a:ext cx="4392488"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descr="C:\Users\Mark\Pictures\My Pictures\BIBLE ILLUSTRATIONS\horns of alter cut.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455"/>
            <a:stretch/>
          </p:blipFill>
          <p:spPr bwMode="auto">
            <a:xfrm>
              <a:off x="2483768" y="2007244"/>
              <a:ext cx="4218864" cy="324035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6</a:t>
            </a:r>
          </a:p>
        </p:txBody>
      </p:sp>
    </p:spTree>
    <p:extLst>
      <p:ext uri="{BB962C8B-B14F-4D97-AF65-F5344CB8AC3E}">
        <p14:creationId xmlns:p14="http://schemas.microsoft.com/office/powerpoint/2010/main" val="2634105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4500"/>
                            </p:stCondLst>
                            <p:childTnLst>
                              <p:par>
                                <p:cTn id="13" presetID="53" presetClass="entr" presetSubtype="16"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339752" y="2132856"/>
            <a:ext cx="4392488" cy="3096344"/>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3" name="TextBox 2"/>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2267744" y="6237311"/>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2 v. 1</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A measuring stick - the re-building of Jerusalem is about to commence.</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7</a:t>
            </a:r>
          </a:p>
        </p:txBody>
      </p:sp>
    </p:spTree>
    <p:extLst>
      <p:ext uri="{BB962C8B-B14F-4D97-AF65-F5344CB8AC3E}">
        <p14:creationId xmlns:p14="http://schemas.microsoft.com/office/powerpoint/2010/main" val="1354208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childTnLst>
                          </p:cTn>
                        </p:par>
                        <p:par>
                          <p:cTn id="12" fill="hold">
                            <p:stCondLst>
                              <p:cond delay="4500"/>
                            </p:stCondLst>
                            <p:childTnLst>
                              <p:par>
                                <p:cTn id="13" presetID="53" presetClass="entr" presetSubtype="16"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339752" y="2132856"/>
            <a:ext cx="4392488" cy="3096344"/>
          </a:xfrm>
          <a:prstGeom prst="roundRect">
            <a:avLst/>
          </a:prstGeom>
          <a:blipFill>
            <a:blip r:embed="rId2"/>
            <a:stretch>
              <a:fillRect t="-2000" b="-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3" name="TextBox 2"/>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2267744" y="6237311"/>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3 v. </a:t>
            </a:r>
            <a:r>
              <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8</a:t>
            </a:r>
          </a:p>
        </p:txBody>
      </p:sp>
      <p:sp>
        <p:nvSpPr>
          <p:cNvPr id="5" name="TextBox 4"/>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The renewal of the priestly office and the promise of the BRANCH - MESSIAH</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8</a:t>
            </a:r>
          </a:p>
        </p:txBody>
      </p:sp>
    </p:spTree>
    <p:extLst>
      <p:ext uri="{BB962C8B-B14F-4D97-AF65-F5344CB8AC3E}">
        <p14:creationId xmlns:p14="http://schemas.microsoft.com/office/powerpoint/2010/main" val="2882122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4500"/>
                            </p:stCondLst>
                            <p:childTnLst>
                              <p:par>
                                <p:cTn id="13" presetID="53" presetClass="entr" presetSubtype="16"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46365"/>
            <a:ext cx="9144000" cy="646331"/>
          </a:xfrm>
          <a:prstGeom prst="rect">
            <a:avLst/>
          </a:prstGeom>
          <a:noFill/>
        </p:spPr>
        <p:txBody>
          <a:bodyPr wrap="square" rtlCol="0">
            <a:spAutoFit/>
          </a:bodyPr>
          <a:lstStyle/>
          <a:p>
            <a:pPr algn="ctr"/>
            <a:r>
              <a:rPr lang="en-GB" sz="3600" dirty="0" smtClean="0">
                <a:solidFill>
                  <a:srgbClr val="0070C0"/>
                </a:solidFill>
                <a:effectLst>
                  <a:outerShdw blurRad="38100" dist="38100" dir="2700000" algn="tl">
                    <a:srgbClr val="000000">
                      <a:alpha val="43137"/>
                    </a:srgbClr>
                  </a:outerShdw>
                </a:effectLst>
                <a:latin typeface="Arial Black" panose="020B0A04020102020204" pitchFamily="34" charset="0"/>
              </a:rPr>
              <a:t>Encouragement - Chapters 1 – 6</a:t>
            </a:r>
            <a:endParaRPr lang="en-GB" sz="3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2267744" y="6237311"/>
            <a:ext cx="4608512" cy="584775"/>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Ch. 4 v. 6</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0" y="692696"/>
            <a:ext cx="9144000" cy="1077218"/>
          </a:xfrm>
          <a:prstGeom prst="rect">
            <a:avLst/>
          </a:prstGeom>
          <a:noFill/>
        </p:spPr>
        <p:txBody>
          <a:bodyPr wrap="square" rtlCol="0">
            <a:spAutoFit/>
          </a:bodyPr>
          <a:lstStyle/>
          <a:p>
            <a:pPr algn="ctr"/>
            <a:r>
              <a:rPr lang="en-GB" sz="3200" dirty="0" smtClean="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rPr>
              <a:t>The Candlestick and olive oil – the constant supply of God’s Holy Spirit. </a:t>
            </a:r>
            <a:endParaRPr lang="en-GB" sz="3200" dirty="0">
              <a:solidFill>
                <a:schemeClr val="tx1">
                  <a:lumMod val="85000"/>
                  <a:lumOff val="1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8" name="TextBox 7"/>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9</a:t>
            </a:r>
          </a:p>
        </p:txBody>
      </p:sp>
      <p:grpSp>
        <p:nvGrpSpPr>
          <p:cNvPr id="9" name="Group 8"/>
          <p:cNvGrpSpPr/>
          <p:nvPr/>
        </p:nvGrpSpPr>
        <p:grpSpPr>
          <a:xfrm>
            <a:off x="2339752" y="2150829"/>
            <a:ext cx="4392488" cy="3096344"/>
            <a:chOff x="2507316" y="2150829"/>
            <a:chExt cx="4392488" cy="3096344"/>
          </a:xfrm>
        </p:grpSpPr>
        <p:pic>
          <p:nvPicPr>
            <p:cNvPr id="10" name="Picture 2" descr="C:\Users\Mark\Pictures\My Pictures\BIBLE ILLUSTRATIONS\the candlestick.jpg"/>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93827" l="0" r="100000"/>
                      </a14:imgEffect>
                    </a14:imgLayer>
                  </a14:imgProps>
                </a:ext>
                <a:ext uri="{28A0092B-C50C-407E-A947-70E740481C1C}">
                  <a14:useLocalDpi xmlns:a14="http://schemas.microsoft.com/office/drawing/2010/main" val="0"/>
                </a:ext>
              </a:extLst>
            </a:blip>
            <a:srcRect l="18127" b="5141"/>
            <a:stretch/>
          </p:blipFill>
          <p:spPr bwMode="auto">
            <a:xfrm>
              <a:off x="2507316" y="2150829"/>
              <a:ext cx="4392488" cy="3089319"/>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507316" y="2150829"/>
              <a:ext cx="4392488"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546581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4500"/>
                            </p:stCondLst>
                            <p:childTnLst>
                              <p:par>
                                <p:cTn id="13" presetID="53" presetClass="entr" presetSubtype="16"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2353</TotalTime>
  <Words>673</Words>
  <Application>Microsoft Office PowerPoint</Application>
  <PresentationFormat>On-screen Show (4:3)</PresentationFormat>
  <Paragraphs>124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Mark</cp:lastModifiedBy>
  <cp:revision>116</cp:revision>
  <dcterms:created xsi:type="dcterms:W3CDTF">2015-04-07T08:32:45Z</dcterms:created>
  <dcterms:modified xsi:type="dcterms:W3CDTF">2016-07-11T18:51:36Z</dcterms:modified>
</cp:coreProperties>
</file>