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56" r:id="rId2"/>
    <p:sldId id="259" r:id="rId3"/>
    <p:sldId id="257" r:id="rId4"/>
    <p:sldId id="258" r:id="rId5"/>
    <p:sldId id="260" r:id="rId6"/>
    <p:sldId id="261" r:id="rId7"/>
    <p:sldId id="264" r:id="rId8"/>
    <p:sldId id="262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85DFFF"/>
    <a:srgbClr val="00FFFF"/>
    <a:srgbClr val="00CCFF"/>
    <a:srgbClr val="FF99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860" y="-1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54F5F-CEE0-4C4B-8DAA-E4F19C646A7F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ABADA-E6E4-438E-8BE6-5F35AADF7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0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God’s day of judgement against Judah</a:t>
            </a:r>
            <a:r>
              <a:rPr lang="en-GB" baseline="0" dirty="0" smtClean="0"/>
              <a:t> – the searching out in Jerusalem, v.12, condemnation of false worship, vs.4-6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ABADA-E6E4-438E-8BE6-5F35AADF729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35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D8A58D-A312-4045-A6E2-EF6C32C8A465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4302" y="692150"/>
            <a:ext cx="7958138" cy="437042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latin typeface="Freestyle Script" pitchFamily="66" charset="0"/>
              </a:rPr>
              <a:t>The following </a:t>
            </a:r>
            <a:r>
              <a:rPr lang="en-US" altLang="en-US" sz="3600" b="1" dirty="0" smtClean="0">
                <a:latin typeface="Freestyle Script" pitchFamily="66" charset="0"/>
              </a:rPr>
              <a:t>Biblical </a:t>
            </a:r>
            <a:r>
              <a:rPr lang="en-US" altLang="en-US" sz="3600" b="1" dirty="0">
                <a:latin typeface="Freestyle Script" pitchFamily="66" charset="0"/>
              </a:rPr>
              <a:t>presentation </a:t>
            </a:r>
            <a:r>
              <a:rPr lang="en-US" altLang="en-US" sz="3600" b="1" dirty="0" smtClean="0">
                <a:latin typeface="Freestyle Script" pitchFamily="66" charset="0"/>
              </a:rPr>
              <a:t>is based on </a:t>
            </a:r>
            <a:r>
              <a:rPr lang="en-US" altLang="en-US" sz="3600" b="1" dirty="0">
                <a:latin typeface="Freestyle Script" pitchFamily="66" charset="0"/>
              </a:rPr>
              <a:t>notes and illustrations by the Rev L G Stapleton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4400" b="1" dirty="0">
                <a:latin typeface="Freestyle Script" pitchFamily="66" charset="0"/>
              </a:rPr>
              <a:t/>
            </a:r>
            <a:br>
              <a:rPr lang="en-US" altLang="en-US" sz="44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compiled by 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Mark Stapleton</a:t>
            </a: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1400" b="1" dirty="0">
                <a:cs typeface="Arial" charset="0"/>
              </a:rPr>
              <a:t>© Mark Stapleton </a:t>
            </a:r>
            <a:r>
              <a:rPr lang="en-US" altLang="en-US" sz="1400" b="1" dirty="0" smtClean="0">
                <a:cs typeface="Arial" charset="0"/>
              </a:rPr>
              <a:t>2016</a:t>
            </a:r>
            <a:r>
              <a:rPr lang="en-GB" altLang="en-US" sz="1800" b="1" dirty="0"/>
              <a:t/>
            </a:r>
            <a:br>
              <a:rPr lang="en-GB" altLang="en-US" sz="1800" b="1" dirty="0"/>
            </a:br>
            <a:endParaRPr lang="en-GB" alt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67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092" y="5739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Zephaniah</a:t>
            </a:r>
            <a:endParaRPr lang="en-GB" sz="5400" dirty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871700" y="1484784"/>
            <a:ext cx="5400600" cy="4608512"/>
          </a:xfrm>
          <a:prstGeom prst="cloud">
            <a:avLst/>
          </a:prstGeom>
          <a:solidFill>
            <a:schemeClr val="accent4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 smtClean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sz="36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GB" sz="44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</a:t>
            </a:r>
          </a:p>
          <a:p>
            <a:pPr algn="ctr"/>
            <a:r>
              <a:rPr lang="en-GB" sz="44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GB" sz="54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THAT</a:t>
            </a:r>
          </a:p>
          <a:p>
            <a:pPr algn="ctr"/>
            <a:r>
              <a:rPr lang="en-GB" sz="60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GB" sz="72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DAY</a:t>
            </a:r>
            <a:endParaRPr lang="en-GB" sz="8000" dirty="0" smtClean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GB" sz="2800" dirty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970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576" y="980728"/>
            <a:ext cx="3168352" cy="2304256"/>
          </a:xfrm>
          <a:prstGeom prst="rect">
            <a:avLst/>
          </a:prstGeom>
          <a:solidFill>
            <a:srgbClr val="FF99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His genealogy goes back to Hezekiah</a:t>
            </a:r>
          </a:p>
          <a:p>
            <a:pPr algn="ctr"/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1 v. 1</a:t>
            </a:r>
            <a:endParaRPr lang="en-GB" sz="24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8999" y="4293096"/>
            <a:ext cx="3168000" cy="2304256"/>
          </a:xfrm>
          <a:prstGeom prst="rect">
            <a:avLst/>
          </a:prstGeom>
          <a:solidFill>
            <a:srgbClr val="FF99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Prophesied in the reign of Josiah (642-610 BC) King of Judah</a:t>
            </a:r>
          </a:p>
          <a:p>
            <a:pPr algn="ctr"/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1 v. 1</a:t>
            </a:r>
            <a:endParaRPr lang="en-GB" sz="24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5976" y="980984"/>
            <a:ext cx="3168352" cy="2304000"/>
          </a:xfrm>
          <a:prstGeom prst="rect">
            <a:avLst/>
          </a:prstGeom>
          <a:solidFill>
            <a:srgbClr val="FF99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 was contemporary with Jeremiah</a:t>
            </a:r>
          </a:p>
          <a:p>
            <a:pPr algn="ctr"/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Jeremiah 1 v. 2</a:t>
            </a:r>
            <a:endParaRPr lang="en-GB" sz="24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0072" y="4293096"/>
            <a:ext cx="3168000" cy="2304000"/>
          </a:xfrm>
          <a:prstGeom prst="rect">
            <a:avLst/>
          </a:prstGeom>
          <a:solidFill>
            <a:srgbClr val="FF99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 was probably instrumental in the revival in Josiah’s 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576" y="3429000"/>
            <a:ext cx="7560840" cy="684076"/>
          </a:xfrm>
          <a:prstGeom prst="rect">
            <a:avLst/>
          </a:prstGeom>
          <a:solidFill>
            <a:srgbClr val="FF99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Written about 627 BC </a:t>
            </a:r>
          </a:p>
          <a:p>
            <a:pPr algn="ctr"/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before Judah’s exile into </a:t>
            </a:r>
            <a:r>
              <a:rPr lang="en-GB" sz="2400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</a:t>
            </a:r>
            <a:r>
              <a:rPr lang="en-GB" sz="2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abylon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092" y="5739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Zephaniah</a:t>
            </a:r>
            <a:endParaRPr lang="en-GB" sz="5400" dirty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54461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44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" r="1705"/>
          <a:stretch/>
        </p:blipFill>
        <p:spPr bwMode="auto">
          <a:xfrm>
            <a:off x="-108520" y="778957"/>
            <a:ext cx="9361040" cy="610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520" y="5157192"/>
            <a:ext cx="93610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IDOLS</a:t>
            </a:r>
          </a:p>
          <a:p>
            <a:pPr algn="ctr"/>
            <a:r>
              <a:rPr lang="en-GB" sz="4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1 vs. 2-13</a:t>
            </a:r>
            <a:endParaRPr lang="en-GB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31" name="Picture 7" descr="C:\Users\Mark\AppData\Local\Microsoft\Windows\Temporary Internet Files\Content.IE5\78WFI303\hanukkah_candles_sm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" b="78598" l="45106" r="53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5761" r="44878" b="37943"/>
          <a:stretch/>
        </p:blipFill>
        <p:spPr bwMode="auto">
          <a:xfrm>
            <a:off x="7884368" y="3745411"/>
            <a:ext cx="678558" cy="26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Mark\AppData\Local\Microsoft\Windows\Temporary Internet Files\Content.IE5\78WFI303\hanukkah_candles_sm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" b="78598" l="45106" r="53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5761" r="44878" b="37943"/>
          <a:stretch/>
        </p:blipFill>
        <p:spPr bwMode="auto">
          <a:xfrm>
            <a:off x="1549402" y="2133406"/>
            <a:ext cx="428571" cy="16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Mark\AppData\Local\Microsoft\Windows\Temporary Internet Files\Content.IE5\78WFI303\hanukkah_candles_sm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" b="78598" l="45106" r="53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5761" r="44878" b="37943"/>
          <a:stretch/>
        </p:blipFill>
        <p:spPr bwMode="auto">
          <a:xfrm>
            <a:off x="683568" y="3893365"/>
            <a:ext cx="565620" cy="221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Mark\AppData\Local\Microsoft\Windows\Temporary Internet Files\Content.IE5\78WFI303\hanukkah_candles_sm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" b="78598" l="45106" r="53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5761" r="44878" b="37943"/>
          <a:stretch/>
        </p:blipFill>
        <p:spPr bwMode="auto">
          <a:xfrm>
            <a:off x="4788024" y="2442979"/>
            <a:ext cx="618169" cy="242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Mark\AppData\Local\Microsoft\Windows\Temporary Internet Files\Content.IE5\78WFI303\hanukkah_candles_sm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" b="78598" l="45106" r="53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5761" r="44878" b="37943"/>
          <a:stretch/>
        </p:blipFill>
        <p:spPr bwMode="auto">
          <a:xfrm>
            <a:off x="6536977" y="2493996"/>
            <a:ext cx="586683" cy="23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Mark\AppData\Local\Microsoft\Windows\Temporary Internet Files\Content.IE5\78WFI303\hanukkah_candles_sm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" b="78598" l="45106" r="53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5761" r="44878" b="37943"/>
          <a:stretch/>
        </p:blipFill>
        <p:spPr bwMode="auto">
          <a:xfrm flipH="1">
            <a:off x="3347864" y="1846474"/>
            <a:ext cx="329965" cy="12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3092" y="5739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Zephaniah</a:t>
            </a:r>
            <a:endParaRPr lang="en-GB" sz="5400" dirty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3378" y="6342856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8" name="Picture 7" descr="C:\Users\Mark\AppData\Local\Microsoft\Windows\Temporary Internet Files\Content.IE5\78WFI303\hanukkah_candles_sm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" b="78598" l="45106" r="53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5761" r="44878" b="37943"/>
          <a:stretch/>
        </p:blipFill>
        <p:spPr bwMode="auto">
          <a:xfrm flipH="1">
            <a:off x="8148166" y="1337675"/>
            <a:ext cx="329965" cy="12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Mark\AppData\Local\Microsoft\Windows\Temporary Internet Files\Content.IE5\78WFI303\hanukkah_candles_sm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" b="78598" l="45106" r="53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5761" r="44878" b="37943"/>
          <a:stretch/>
        </p:blipFill>
        <p:spPr bwMode="auto">
          <a:xfrm flipH="1">
            <a:off x="2915815" y="3815454"/>
            <a:ext cx="432048" cy="16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0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1068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77072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8841" y="396906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rk\Pictures\My Pictures\BIBLE ILLUSTRATIONS\img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4" b="92571" l="1814" r="99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20">
            <a:off x="428400" y="1877803"/>
            <a:ext cx="4223428" cy="14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\Documents\My Scans\Bag of Go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6" b="95068" l="20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1212"/>
            <a:ext cx="1001849" cy="15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\Documents\My Scans\Bag of Silv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1" b="98359" l="6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57104"/>
            <a:ext cx="995793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heathersanimations.com/fires/lumi3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5262873"/>
            <a:ext cx="1839203" cy="18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366" y="3944879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3092" y="5739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Zephaniah</a:t>
            </a:r>
            <a:endParaRPr lang="en-GB" sz="5400" dirty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9" y="4221088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42471" y="5643866"/>
            <a:ext cx="9361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DAY OF JUDGEMENT</a:t>
            </a:r>
          </a:p>
          <a:p>
            <a:pPr algn="ctr"/>
            <a:r>
              <a:rPr lang="en-GB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1 vs. 14-18</a:t>
            </a:r>
            <a:endParaRPr lang="en-GB" sz="28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902921">
            <a:off x="1693733" y="2259846"/>
            <a:ext cx="56886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REPENTANCE</a:t>
            </a:r>
          </a:p>
          <a:p>
            <a:pPr algn="ctr"/>
            <a:r>
              <a:rPr lang="en-GB" sz="3200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2 vs 1-3</a:t>
            </a:r>
            <a:endParaRPr lang="en-GB" sz="3200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75688" y="180926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3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44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Wickedness of Jerusalem</a:t>
            </a:r>
          </a:p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3 vs. 1 - 2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God’s people are called to -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663788" y="1628800"/>
            <a:ext cx="3816424" cy="1080120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OBEY HIM</a:t>
            </a:r>
            <a:endParaRPr lang="en-GB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2663788" y="2924944"/>
            <a:ext cx="3816424" cy="1080120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HEED HIM</a:t>
            </a:r>
            <a:endParaRPr lang="en-GB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2663788" y="4221088"/>
            <a:ext cx="3816424" cy="1080120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TRUST HIM</a:t>
            </a:r>
            <a:endParaRPr lang="en-GB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2663788" y="5517232"/>
            <a:ext cx="3816424" cy="1080120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APPROACH HIM</a:t>
            </a:r>
            <a:endParaRPr lang="en-GB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325516">
            <a:off x="1096579" y="3089763"/>
            <a:ext cx="7224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God’s call goes unheeded - </a:t>
            </a:r>
          </a:p>
          <a:p>
            <a:pPr algn="ctr"/>
            <a:r>
              <a:rPr lang="en-GB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  <a:r>
              <a:rPr lang="en-GB" sz="36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xcept superficially under King Josiah’s reforms</a:t>
            </a:r>
            <a:endParaRPr lang="en-GB" sz="36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36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9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4"/>
          <a:stretch/>
        </p:blipFill>
        <p:spPr>
          <a:xfrm>
            <a:off x="468432" y="1445381"/>
            <a:ext cx="7992000" cy="52784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2" y="-2738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Judgement on the enemies </a:t>
            </a:r>
          </a:p>
          <a:p>
            <a:pPr algn="ctr"/>
            <a:r>
              <a:rPr lang="en-GB" sz="3200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 God’s people</a:t>
            </a:r>
          </a:p>
          <a:p>
            <a:pPr algn="ctr"/>
            <a:r>
              <a:rPr lang="en-GB" sz="2400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2</a:t>
            </a:r>
            <a:endParaRPr lang="en-GB" sz="2400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417367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JUDAH</a:t>
            </a:r>
            <a:endParaRPr lang="en-GB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8594" y="4581128"/>
            <a:ext cx="102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MOAB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9153" y="4005064"/>
            <a:ext cx="119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AMMON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2" y="177281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NINEVEH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520" y="63813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ETHIOPIA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6512" y="4077072"/>
            <a:ext cx="158417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PHILISTIA</a:t>
            </a:r>
            <a:endParaRPr lang="en-GB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Picture 2" descr="C:\Users\Mark\AppData\Local\Microsoft\Windows\Temporary Internet Files\Content.IE5\XBA7OZ9Z\bowen__s_sword_by_sharksden-d3e1jdd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37309">
            <a:off x="4034214" y="1669333"/>
            <a:ext cx="1435611" cy="516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496300" y="188640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342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GOD’S DAY OF RESTORATION</a:t>
            </a:r>
          </a:p>
          <a:p>
            <a:pPr algn="ctr"/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3 vs. 3-20 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7784" y="1303040"/>
            <a:ext cx="3888432" cy="338437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Zephaniah foresees not only God’s people going into exile, but also being restored  70 years later in their own land as the Remnant (v. 13)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7784" y="4869160"/>
            <a:ext cx="3888432" cy="17281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This involves all those who are true to Him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200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9939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66"/>
                </a:solidFill>
                <a:latin typeface="Arial Black" panose="020B0A04020102020204" pitchFamily="34" charset="0"/>
              </a:rPr>
              <a:t>HE WILL SAVE</a:t>
            </a:r>
          </a:p>
          <a:p>
            <a:pPr algn="ctr"/>
            <a:r>
              <a:rPr lang="en-GB" sz="2800" dirty="0" smtClean="0">
                <a:solidFill>
                  <a:srgbClr val="FFFF66"/>
                </a:solidFill>
                <a:latin typeface="Arial Black" panose="020B0A04020102020204" pitchFamily="34" charset="0"/>
              </a:rPr>
              <a:t>Ch. 3 v. 14-17</a:t>
            </a:r>
            <a:endParaRPr lang="en-GB" sz="2800" dirty="0">
              <a:solidFill>
                <a:srgbClr val="FFFF66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260648"/>
            <a:ext cx="1368152" cy="517064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330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33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6362164"/>
            <a:ext cx="270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REJOICE</a:t>
            </a:r>
            <a:endParaRPr lang="en-GB" sz="28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087570">
            <a:off x="744192" y="3432787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PRAISE</a:t>
            </a:r>
          </a:p>
        </p:txBody>
      </p:sp>
      <p:sp>
        <p:nvSpPr>
          <p:cNvPr id="7" name="TextBox 6"/>
          <p:cNvSpPr txBox="1"/>
          <p:nvPr/>
        </p:nvSpPr>
        <p:spPr>
          <a:xfrm rot="20087570">
            <a:off x="5616531" y="3144842"/>
            <a:ext cx="336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THANKSGIVING</a:t>
            </a:r>
            <a:endParaRPr lang="en-GB" sz="28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43129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66"/>
                </a:solidFill>
                <a:latin typeface="Arial Black" panose="020B0A04020102020204" pitchFamily="34" charset="0"/>
              </a:rPr>
              <a:t>He shall see of the travail of His soul and shall be satisfied.  Isaiah 53: 11</a:t>
            </a:r>
            <a:endParaRPr lang="en-GB" sz="2800" b="1" dirty="0">
              <a:solidFill>
                <a:srgbClr val="FFFF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1106</TotalTime>
  <Words>268</Words>
  <Application>Microsoft Office PowerPoint</Application>
  <PresentationFormat>On-screen Show (4:3)</PresentationFormat>
  <Paragraphs>64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</cp:lastModifiedBy>
  <cp:revision>55</cp:revision>
  <dcterms:created xsi:type="dcterms:W3CDTF">2015-04-07T08:32:45Z</dcterms:created>
  <dcterms:modified xsi:type="dcterms:W3CDTF">2018-04-25T19:48:16Z</dcterms:modified>
</cp:coreProperties>
</file>