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0"/>
  </p:notesMasterIdLst>
  <p:sldIdLst>
    <p:sldId id="256" r:id="rId2"/>
    <p:sldId id="259" r:id="rId3"/>
    <p:sldId id="260" r:id="rId4"/>
    <p:sldId id="262" r:id="rId5"/>
    <p:sldId id="261" r:id="rId6"/>
    <p:sldId id="268" r:id="rId7"/>
    <p:sldId id="269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708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72FC6-5673-4E32-B051-35549352DCFC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D1DA0-3122-465D-8820-FDF0EC26E5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705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City of Nineveh is near the present day city of Mosul.</a:t>
            </a:r>
            <a:r>
              <a:rPr lang="en-GB" baseline="0" dirty="0" smtClean="0"/>
              <a:t> Remaining ruins of Nineveh were ransacked by ISIS in February 2015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1DA0-3122-465D-8820-FDF0EC26E52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028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1CBB92F-A8F5-4B6D-BE37-DD3397181575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41EC983-9F17-42DB-AE22-DB744AE58C0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CBB92F-A8F5-4B6D-BE37-DD3397181575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1EC983-9F17-42DB-AE22-DB744AE58C0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A1CBB92F-A8F5-4B6D-BE37-DD3397181575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41EC983-9F17-42DB-AE22-DB744AE58C0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CBB92F-A8F5-4B6D-BE37-DD3397181575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1EC983-9F17-42DB-AE22-DB744AE58C0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1CBB92F-A8F5-4B6D-BE37-DD3397181575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941EC983-9F17-42DB-AE22-DB744AE58C0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CBB92F-A8F5-4B6D-BE37-DD3397181575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1EC983-9F17-42DB-AE22-DB744AE58C0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CBB92F-A8F5-4B6D-BE37-DD3397181575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1EC983-9F17-42DB-AE22-DB744AE58C0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CBB92F-A8F5-4B6D-BE37-DD3397181575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1EC983-9F17-42DB-AE22-DB744AE58C0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1CBB92F-A8F5-4B6D-BE37-DD3397181575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1EC983-9F17-42DB-AE22-DB744AE58C0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CBB92F-A8F5-4B6D-BE37-DD3397181575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1EC983-9F17-42DB-AE22-DB744AE58C0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CBB92F-A8F5-4B6D-BE37-DD3397181575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1EC983-9F17-42DB-AE22-DB744AE58C02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A1CBB92F-A8F5-4B6D-BE37-DD3397181575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41EC983-9F17-42DB-AE22-DB744AE58C02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image" Target="../media/image2.jpeg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8.wdp"/><Relationship Id="rId4" Type="http://schemas.openxmlformats.org/officeDocument/2006/relationships/image" Target="../media/image12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microsoft.com/office/2007/relationships/hdphoto" Target="../media/hdphoto11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3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42925" y="692150"/>
            <a:ext cx="7958138" cy="437042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>
                <a:latin typeface="Freestyle Script" pitchFamily="66" charset="0"/>
              </a:rPr>
              <a:t>The following </a:t>
            </a:r>
            <a:r>
              <a:rPr lang="en-US" altLang="en-US" sz="3600" b="1" dirty="0" smtClean="0">
                <a:latin typeface="Freestyle Script" pitchFamily="66" charset="0"/>
              </a:rPr>
              <a:t>Biblical </a:t>
            </a:r>
            <a:r>
              <a:rPr lang="en-US" altLang="en-US" sz="3600" b="1" dirty="0">
                <a:latin typeface="Freestyle Script" pitchFamily="66" charset="0"/>
              </a:rPr>
              <a:t>presentation </a:t>
            </a:r>
            <a:r>
              <a:rPr lang="en-US" altLang="en-US" sz="3600" b="1" dirty="0" smtClean="0">
                <a:latin typeface="Freestyle Script" pitchFamily="66" charset="0"/>
              </a:rPr>
              <a:t>is based on </a:t>
            </a:r>
            <a:r>
              <a:rPr lang="en-US" altLang="en-US" sz="3600" b="1" dirty="0">
                <a:latin typeface="Freestyle Script" pitchFamily="66" charset="0"/>
              </a:rPr>
              <a:t>notes and illustrations by the Rev L G Stapleton</a:t>
            </a:r>
            <a:br>
              <a:rPr lang="en-US" altLang="en-US" sz="3600" b="1" dirty="0">
                <a:latin typeface="Freestyle Script" pitchFamily="66" charset="0"/>
              </a:rPr>
            </a:br>
            <a:r>
              <a:rPr lang="en-US" altLang="en-US" sz="4400" b="1" dirty="0">
                <a:latin typeface="Freestyle Script" pitchFamily="66" charset="0"/>
              </a:rPr>
              <a:t/>
            </a:r>
            <a:br>
              <a:rPr lang="en-US" altLang="en-US" sz="4400" b="1" dirty="0">
                <a:latin typeface="Freestyle Script" pitchFamily="66" charset="0"/>
              </a:rPr>
            </a:br>
            <a:r>
              <a:rPr lang="en-US" altLang="en-US" sz="3600" b="1" dirty="0">
                <a:latin typeface="Freestyle Script" pitchFamily="66" charset="0"/>
              </a:rPr>
              <a:t>compiled by </a:t>
            </a:r>
            <a:br>
              <a:rPr lang="en-US" altLang="en-US" sz="3600" b="1" dirty="0">
                <a:latin typeface="Freestyle Script" pitchFamily="66" charset="0"/>
              </a:rPr>
            </a:br>
            <a:r>
              <a:rPr lang="en-US" altLang="en-US" sz="3600" b="1" dirty="0">
                <a:latin typeface="Freestyle Script" pitchFamily="66" charset="0"/>
              </a:rPr>
              <a:t>Mark Stapleton</a:t>
            </a:r>
            <a:r>
              <a:rPr lang="en-US" altLang="en-US" sz="4000" b="1" dirty="0">
                <a:latin typeface="Freestyle Script" pitchFamily="66" charset="0"/>
              </a:rPr>
              <a:t/>
            </a:r>
            <a:br>
              <a:rPr lang="en-US" altLang="en-US" sz="4000" b="1" dirty="0">
                <a:latin typeface="Freestyle Script" pitchFamily="66" charset="0"/>
              </a:rPr>
            </a:br>
            <a:r>
              <a:rPr lang="en-US" altLang="en-US" sz="4000" b="1" dirty="0">
                <a:latin typeface="Freestyle Script" pitchFamily="66" charset="0"/>
              </a:rPr>
              <a:t/>
            </a:r>
            <a:br>
              <a:rPr lang="en-US" altLang="en-US" sz="4000" b="1" dirty="0">
                <a:latin typeface="Freestyle Script" pitchFamily="66" charset="0"/>
              </a:rPr>
            </a:br>
            <a:r>
              <a:rPr lang="en-US" altLang="en-US" sz="1400" b="1" dirty="0">
                <a:cs typeface="Arial" charset="0"/>
              </a:rPr>
              <a:t>© Mark Stapleton </a:t>
            </a:r>
            <a:r>
              <a:rPr lang="en-US" altLang="en-US" sz="1400" b="1" dirty="0" smtClean="0">
                <a:cs typeface="Arial" charset="0"/>
              </a:rPr>
              <a:t>2016</a:t>
            </a:r>
            <a:r>
              <a:rPr lang="en-GB" altLang="en-US" sz="1800" b="1" dirty="0"/>
              <a:t/>
            </a:r>
            <a:br>
              <a:rPr lang="en-GB" altLang="en-US" sz="1800" b="1" dirty="0"/>
            </a:br>
            <a:endParaRPr lang="en-GB" alt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8557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lumMod val="60000"/>
                <a:lumOff val="40000"/>
              </a:schemeClr>
            </a:gs>
            <a:gs pos="100000">
              <a:srgbClr val="FF6633"/>
            </a:gs>
            <a:gs pos="50000">
              <a:srgbClr val="FFFF00"/>
            </a:gs>
            <a:gs pos="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318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NAHUM</a:t>
            </a:r>
            <a:endParaRPr lang="en-GB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Explosion 1 2"/>
          <p:cNvSpPr/>
          <p:nvPr/>
        </p:nvSpPr>
        <p:spPr>
          <a:xfrm>
            <a:off x="643073" y="1052736"/>
            <a:ext cx="2880320" cy="237626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AN</a:t>
            </a:r>
            <a:endParaRPr lang="en-GB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Explosion 1 3"/>
          <p:cNvSpPr/>
          <p:nvPr/>
        </p:nvSpPr>
        <p:spPr>
          <a:xfrm>
            <a:off x="3131840" y="2943169"/>
            <a:ext cx="2880320" cy="237626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UTTER</a:t>
            </a:r>
            <a:endParaRPr lang="en-GB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5761531" y="4202806"/>
            <a:ext cx="2880320" cy="237626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END</a:t>
            </a:r>
            <a:endParaRPr lang="en-GB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6237312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Chapter 1 verse 9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6892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lumMod val="60000"/>
                <a:lumOff val="40000"/>
              </a:schemeClr>
            </a:gs>
            <a:gs pos="100000">
              <a:srgbClr val="FF6633"/>
            </a:gs>
            <a:gs pos="50000">
              <a:srgbClr val="FFFF00"/>
            </a:gs>
            <a:gs pos="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318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NAHUM</a:t>
            </a:r>
            <a:endParaRPr lang="en-GB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Folded Corner 3"/>
          <p:cNvSpPr/>
          <p:nvPr/>
        </p:nvSpPr>
        <p:spPr>
          <a:xfrm>
            <a:off x="683568" y="1056511"/>
            <a:ext cx="2160240" cy="2808312"/>
          </a:xfrm>
          <a:prstGeom prst="foldedCorner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GB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GB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Little  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known - he was an </a:t>
            </a:r>
            <a:r>
              <a:rPr lang="en-GB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Elkoshite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 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Possibly a village either in Galilee or in the south west of 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Judah.</a:t>
            </a:r>
          </a:p>
          <a:p>
            <a:pPr algn="ctr"/>
            <a:r>
              <a:rPr lang="en-GB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Ch. 1 v. 1  </a:t>
            </a:r>
            <a:endParaRPr lang="en-GB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Folded Corner 4"/>
          <p:cNvSpPr/>
          <p:nvPr/>
        </p:nvSpPr>
        <p:spPr>
          <a:xfrm>
            <a:off x="3491880" y="1052736"/>
            <a:ext cx="2160240" cy="2808312"/>
          </a:xfrm>
          <a:prstGeom prst="foldedCorner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GB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GB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His name means – Comforter or Consolation</a:t>
            </a:r>
          </a:p>
          <a:p>
            <a:pPr algn="ctr"/>
            <a:r>
              <a:rPr lang="en-GB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</a:t>
            </a:r>
            <a:r>
              <a:rPr lang="en-GB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cf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- Ch. 3 v. 7)  </a:t>
            </a:r>
            <a:endParaRPr lang="en-GB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Folded Corner 5"/>
          <p:cNvSpPr/>
          <p:nvPr/>
        </p:nvSpPr>
        <p:spPr>
          <a:xfrm>
            <a:off x="6300192" y="1056511"/>
            <a:ext cx="2160240" cy="2808312"/>
          </a:xfrm>
          <a:prstGeom prst="foldedCorner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GB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GB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He brought a Message of good news to Judah when delivered from Assyria</a:t>
            </a:r>
          </a:p>
          <a:p>
            <a:pPr algn="ctr"/>
            <a:r>
              <a:rPr lang="en-GB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Ch. 1 vs. 7 &amp; 15  </a:t>
            </a:r>
            <a:endParaRPr lang="en-GB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Folded Corner 6"/>
          <p:cNvSpPr/>
          <p:nvPr/>
        </p:nvSpPr>
        <p:spPr>
          <a:xfrm>
            <a:off x="683568" y="3953807"/>
            <a:ext cx="2160240" cy="2808312"/>
          </a:xfrm>
          <a:prstGeom prst="foldedCorner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GB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GB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Prophecy against Nineveh, capital of Assyria</a:t>
            </a:r>
          </a:p>
          <a:p>
            <a:pPr algn="ctr"/>
            <a:r>
              <a:rPr lang="en-GB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Ch. 1 v. 1  </a:t>
            </a:r>
            <a:endParaRPr lang="en-GB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Folded Corner 7"/>
          <p:cNvSpPr/>
          <p:nvPr/>
        </p:nvSpPr>
        <p:spPr>
          <a:xfrm>
            <a:off x="3491880" y="3953807"/>
            <a:ext cx="2193000" cy="2808312"/>
          </a:xfrm>
          <a:prstGeom prst="foldedCorner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GB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GB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Prophesied about 660 - 640 BC between City of No overthrown – </a:t>
            </a:r>
            <a:r>
              <a:rPr lang="en-GB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ch.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3 v. 8, and fall of Nineveh  </a:t>
            </a:r>
          </a:p>
          <a:p>
            <a:pPr algn="ctr"/>
            <a:r>
              <a:rPr lang="en-GB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Ch. 3 v. 7  </a:t>
            </a:r>
            <a:endParaRPr lang="en-GB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Folded Corner 8"/>
          <p:cNvSpPr/>
          <p:nvPr/>
        </p:nvSpPr>
        <p:spPr>
          <a:xfrm>
            <a:off x="6300192" y="3953807"/>
            <a:ext cx="2160240" cy="2808312"/>
          </a:xfrm>
          <a:prstGeom prst="foldedCorner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GB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GB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Probably contemporary with the prophets Zephaniah, Habakkuk and Jeremiah  </a:t>
            </a:r>
            <a:endParaRPr lang="en-GB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75688" y="223661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2077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lumMod val="60000"/>
                <a:lumOff val="40000"/>
              </a:schemeClr>
            </a:gs>
            <a:gs pos="100000">
              <a:srgbClr val="FF6633"/>
            </a:gs>
            <a:gs pos="50000">
              <a:srgbClr val="FFFF00"/>
            </a:gs>
            <a:gs pos="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23809" r="45316" b="42220"/>
          <a:stretch/>
        </p:blipFill>
        <p:spPr>
          <a:xfrm rot="5400000">
            <a:off x="3632216" y="2518815"/>
            <a:ext cx="1879566" cy="3772598"/>
          </a:xfrm>
          <a:prstGeom prst="rect">
            <a:avLst/>
          </a:prstGeom>
          <a:effectLst>
            <a:softEdge rad="3683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4" t="20239" r="13247" b="8247"/>
          <a:stretch/>
        </p:blipFill>
        <p:spPr>
          <a:xfrm rot="5400000">
            <a:off x="4144711" y="2370887"/>
            <a:ext cx="947497" cy="4068453"/>
          </a:xfrm>
          <a:prstGeom prst="rect">
            <a:avLst/>
          </a:prstGeom>
          <a:effectLst>
            <a:glow rad="101600">
              <a:schemeClr val="tx1">
                <a:alpha val="40000"/>
              </a:schemeClr>
            </a:glow>
            <a:softEdge rad="63500"/>
          </a:effectLst>
        </p:spPr>
      </p:pic>
      <p:grpSp>
        <p:nvGrpSpPr>
          <p:cNvPr id="22" name="Group 21"/>
          <p:cNvGrpSpPr/>
          <p:nvPr/>
        </p:nvGrpSpPr>
        <p:grpSpPr>
          <a:xfrm>
            <a:off x="2353842" y="3539964"/>
            <a:ext cx="4104456" cy="2677796"/>
            <a:chOff x="1115616" y="2060849"/>
            <a:chExt cx="5889324" cy="42619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132" b="86962" l="7231" r="488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61" t="32789" r="50000" b="24402"/>
            <a:stretch/>
          </p:blipFill>
          <p:spPr>
            <a:xfrm rot="5400000">
              <a:off x="2403647" y="1721528"/>
              <a:ext cx="4261972" cy="4940614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24" name="Picture 23" descr="C:\Users\Mark\Documents\My Scans\Jonah - plant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20" b="94254" l="1697" r="989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2" b="6522"/>
            <a:stretch/>
          </p:blipFill>
          <p:spPr bwMode="auto">
            <a:xfrm>
              <a:off x="2452568" y="2531830"/>
              <a:ext cx="4164129" cy="3289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C:\Users\Mark\Documents\My Scans\Jonah - worm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3644" b="92135" l="126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15616" y="5508511"/>
              <a:ext cx="1512168" cy="409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061" b="82788" l="13247" r="8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34" t="16404" r="10644" b="16343"/>
          <a:stretch/>
        </p:blipFill>
        <p:spPr>
          <a:xfrm rot="830197">
            <a:off x="3474118" y="3485683"/>
            <a:ext cx="2222769" cy="289186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482933" y="3071857"/>
            <a:ext cx="42484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PREACHED</a:t>
            </a:r>
          </a:p>
          <a:p>
            <a:pPr algn="ctr"/>
            <a:r>
              <a:rPr lang="en-GB" sz="40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NINEVEH</a:t>
            </a:r>
          </a:p>
          <a:p>
            <a:pPr algn="ctr"/>
            <a:r>
              <a:rPr lang="en-GB" sz="40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REPENTED</a:t>
            </a:r>
          </a:p>
          <a:p>
            <a:pPr algn="ctr"/>
            <a:endParaRPr lang="en-GB" sz="20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GB" sz="7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Reference Sans Serif" panose="020B0604030504040204" pitchFamily="34" charset="0"/>
              </a:rPr>
              <a:t>BUT…</a:t>
            </a:r>
          </a:p>
          <a:p>
            <a:pPr algn="ctr"/>
            <a:endParaRPr lang="en-GB" sz="40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699465" y="2447406"/>
            <a:ext cx="3815408" cy="3629873"/>
            <a:chOff x="-3852936" y="380116"/>
            <a:chExt cx="4751512" cy="4478769"/>
          </a:xfrm>
        </p:grpSpPr>
        <p:grpSp>
          <p:nvGrpSpPr>
            <p:cNvPr id="16" name="Group 15"/>
            <p:cNvGrpSpPr/>
            <p:nvPr/>
          </p:nvGrpSpPr>
          <p:grpSpPr>
            <a:xfrm>
              <a:off x="-3852936" y="380116"/>
              <a:ext cx="4751512" cy="4478769"/>
              <a:chOff x="-3852936" y="380116"/>
              <a:chExt cx="4751512" cy="4478769"/>
            </a:xfrm>
          </p:grpSpPr>
          <p:pic>
            <p:nvPicPr>
              <p:cNvPr id="37" name="Picture 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852936" y="380116"/>
                <a:ext cx="4751512" cy="4478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Rectangle 4"/>
              <p:cNvSpPr>
                <a:spLocks noChangeArrowheads="1"/>
              </p:cNvSpPr>
              <p:nvPr/>
            </p:nvSpPr>
            <p:spPr bwMode="auto">
              <a:xfrm>
                <a:off x="-1866210" y="380116"/>
                <a:ext cx="760655" cy="259351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-3766615" y="1340768"/>
              <a:ext cx="4578871" cy="6455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GB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JOPPA   NINEVEH</a:t>
              </a:r>
              <a:endPara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4462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150 YEARS AGO</a:t>
            </a:r>
            <a:endParaRPr lang="en-GB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3959932" y="908720"/>
            <a:ext cx="1224136" cy="14401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383868" y="2420888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JONAH</a:t>
            </a:r>
            <a:endParaRPr lang="en-GB" sz="40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Picture 3" descr="C:\Users\Mark\Pictures\My Pictures\TRANSFERS\2015-02-14\006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10" b="70757" l="9251" r="69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46" t="27489" r="29897" b="28530"/>
          <a:stretch/>
        </p:blipFill>
        <p:spPr bwMode="auto">
          <a:xfrm rot="1390796">
            <a:off x="3463047" y="3638152"/>
            <a:ext cx="2217904" cy="210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294370" y="3261848"/>
            <a:ext cx="2648177" cy="2651755"/>
            <a:chOff x="-2010479" y="634760"/>
            <a:chExt cx="2648177" cy="2651755"/>
          </a:xfrm>
        </p:grpSpPr>
        <p:sp>
          <p:nvSpPr>
            <p:cNvPr id="11" name="Folded Corner 10"/>
            <p:cNvSpPr/>
            <p:nvPr/>
          </p:nvSpPr>
          <p:spPr>
            <a:xfrm>
              <a:off x="-2010479" y="634760"/>
              <a:ext cx="1022760" cy="1251412"/>
            </a:xfrm>
            <a:prstGeom prst="foldedCorner">
              <a:avLst>
                <a:gd name="adj" fmla="val 9096"/>
              </a:avLst>
            </a:prstGeom>
            <a:solidFill>
              <a:schemeClr val="tx1"/>
            </a:solidFill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smtClean="0">
                <a:solidFill>
                  <a:srgbClr val="FF0000"/>
                </a:solidFill>
                <a:latin typeface="Arial Black" panose="020B0A04020102020204" pitchFamily="34" charset="0"/>
              </a:endParaRPr>
            </a:p>
            <a:p>
              <a:pPr algn="ctr"/>
              <a:r>
                <a:rPr lang="en-GB" sz="2800" dirty="0" smtClean="0">
                  <a:solidFill>
                    <a:srgbClr val="FF0000"/>
                  </a:solidFill>
                  <a:latin typeface="Arial Black" panose="020B0A04020102020204" pitchFamily="34" charset="0"/>
                </a:rPr>
                <a:t>DAY</a:t>
              </a:r>
            </a:p>
            <a:p>
              <a:pPr algn="ctr"/>
              <a:endParaRPr lang="en-GB" sz="200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  <a:p>
              <a:pPr algn="ctr"/>
              <a:r>
                <a:rPr lang="en-GB" sz="6000" dirty="0" smtClean="0">
                  <a:solidFill>
                    <a:srgbClr val="FF0000"/>
                  </a:solidFill>
                  <a:latin typeface="Arial Black" panose="020B0A04020102020204" pitchFamily="34" charset="0"/>
                </a:rPr>
                <a:t>1</a:t>
              </a:r>
              <a:endParaRPr lang="en-GB" sz="6000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Folded Corner 11"/>
            <p:cNvSpPr/>
            <p:nvPr/>
          </p:nvSpPr>
          <p:spPr>
            <a:xfrm>
              <a:off x="-1277397" y="1268760"/>
              <a:ext cx="1035266" cy="1298684"/>
            </a:xfrm>
            <a:prstGeom prst="foldedCorner">
              <a:avLst>
                <a:gd name="adj" fmla="val 9096"/>
              </a:avLst>
            </a:prstGeom>
            <a:solidFill>
              <a:schemeClr val="tx1"/>
            </a:solidFill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smtClean="0">
                <a:solidFill>
                  <a:srgbClr val="FF0000"/>
                </a:solidFill>
                <a:latin typeface="Arial Black" panose="020B0A04020102020204" pitchFamily="34" charset="0"/>
              </a:endParaRPr>
            </a:p>
            <a:p>
              <a:pPr algn="ctr"/>
              <a:r>
                <a:rPr lang="en-GB" sz="2800" dirty="0" smtClean="0">
                  <a:solidFill>
                    <a:srgbClr val="FF0000"/>
                  </a:solidFill>
                  <a:latin typeface="Arial Black" panose="020B0A04020102020204" pitchFamily="34" charset="0"/>
                </a:rPr>
                <a:t>DAY</a:t>
              </a:r>
            </a:p>
            <a:p>
              <a:pPr algn="ctr"/>
              <a:endParaRPr lang="en-GB" sz="200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  <a:p>
              <a:pPr algn="ctr"/>
              <a:r>
                <a:rPr lang="en-GB" sz="60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  <p:sp>
          <p:nvSpPr>
            <p:cNvPr id="13" name="Folded Corner 12"/>
            <p:cNvSpPr/>
            <p:nvPr/>
          </p:nvSpPr>
          <p:spPr>
            <a:xfrm>
              <a:off x="-468560" y="1961726"/>
              <a:ext cx="1106258" cy="1324789"/>
            </a:xfrm>
            <a:prstGeom prst="foldedCorner">
              <a:avLst>
                <a:gd name="adj" fmla="val 9096"/>
              </a:avLst>
            </a:prstGeom>
            <a:solidFill>
              <a:schemeClr val="tx1"/>
            </a:solidFill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smtClean="0">
                <a:solidFill>
                  <a:srgbClr val="FF0000"/>
                </a:solidFill>
                <a:latin typeface="Arial Black" panose="020B0A04020102020204" pitchFamily="34" charset="0"/>
              </a:endParaRPr>
            </a:p>
            <a:p>
              <a:pPr algn="ctr"/>
              <a:r>
                <a:rPr lang="en-GB" sz="2800" dirty="0" smtClean="0">
                  <a:solidFill>
                    <a:srgbClr val="FF0000"/>
                  </a:solidFill>
                  <a:latin typeface="Arial Black" panose="020B0A04020102020204" pitchFamily="34" charset="0"/>
                </a:rPr>
                <a:t>DAY</a:t>
              </a:r>
            </a:p>
            <a:p>
              <a:pPr algn="ctr"/>
              <a:endParaRPr lang="en-GB" sz="200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  <a:p>
              <a:pPr algn="ctr"/>
              <a:r>
                <a:rPr lang="en-GB" sz="60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000" b="92303" l="6300" r="613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3" t="36567" r="38687" b="6464"/>
          <a:stretch/>
        </p:blipFill>
        <p:spPr>
          <a:xfrm rot="-60000">
            <a:off x="3443957" y="3057893"/>
            <a:ext cx="2349003" cy="326314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3923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5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5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lumMod val="60000"/>
                <a:lumOff val="40000"/>
              </a:schemeClr>
            </a:gs>
            <a:gs pos="100000">
              <a:srgbClr val="FF6633"/>
            </a:gs>
            <a:gs pos="50000">
              <a:srgbClr val="FFFF00"/>
            </a:gs>
            <a:gs pos="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915816" y="1556792"/>
            <a:ext cx="3872803" cy="4078039"/>
            <a:chOff x="2951819" y="1700807"/>
            <a:chExt cx="3872803" cy="4078039"/>
          </a:xfrm>
        </p:grpSpPr>
        <p:sp>
          <p:nvSpPr>
            <p:cNvPr id="14" name="TextBox 13"/>
            <p:cNvSpPr txBox="1"/>
            <p:nvPr/>
          </p:nvSpPr>
          <p:spPr>
            <a:xfrm rot="1280788">
              <a:off x="2951819" y="1700807"/>
              <a:ext cx="3240360" cy="4078039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GB" sz="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  <a:p>
              <a:pPr algn="ctr"/>
              <a:r>
                <a:rPr lang="en-GB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  </a:t>
              </a:r>
              <a:r>
                <a:rPr lang="en-GB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JUDAH </a:t>
              </a:r>
              <a:r>
                <a:rPr lang="en-GB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TIMES</a:t>
              </a:r>
            </a:p>
            <a:p>
              <a:pPr algn="ctr"/>
              <a:endParaRPr lang="en-GB" sz="2800" dirty="0" smtClean="0">
                <a:latin typeface="Arial Black" panose="020B0A04020102020204" pitchFamily="34" charset="0"/>
              </a:endParaRPr>
            </a:p>
            <a:p>
              <a:pPr algn="ctr"/>
              <a:endParaRPr lang="en-GB" sz="1600" dirty="0">
                <a:latin typeface="Arial Black" panose="020B0A04020102020204" pitchFamily="34" charset="0"/>
              </a:endParaRPr>
            </a:p>
            <a:p>
              <a:pPr algn="ctr"/>
              <a:r>
                <a:rPr lang="en-GB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ASSYRIAN</a:t>
              </a:r>
            </a:p>
            <a:p>
              <a:pPr algn="ctr"/>
              <a:endParaRPr lang="en-GB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  <a:p>
              <a:pPr algn="ctr"/>
              <a:r>
                <a:rPr lang="en-GB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ATROCITIES</a:t>
              </a:r>
            </a:p>
            <a:p>
              <a:pPr algn="ctr"/>
              <a:endParaRPr lang="en-GB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  <a:p>
              <a:pPr algn="ctr"/>
              <a:r>
                <a:rPr lang="en-GB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TO </a:t>
              </a:r>
              <a:r>
                <a:rPr lang="en-GB" sz="3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END</a:t>
              </a:r>
              <a:endPara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  <a:p>
              <a:pPr algn="ctr"/>
              <a:endPara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 rot="1290067">
              <a:off x="3584262" y="1916832"/>
              <a:ext cx="3240360" cy="504056"/>
              <a:chOff x="2771800" y="1196752"/>
              <a:chExt cx="3240360" cy="504056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2843808" y="1196752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771800" y="1700808"/>
                <a:ext cx="3240360" cy="0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Rectangle 19"/>
          <p:cNvSpPr/>
          <p:nvPr/>
        </p:nvSpPr>
        <p:spPr>
          <a:xfrm>
            <a:off x="3172481" y="21957"/>
            <a:ext cx="27270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Reference Sans Serif" panose="020B0604030504040204" pitchFamily="34" charset="0"/>
              </a:rPr>
              <a:t>…BUT</a:t>
            </a:r>
            <a:endParaRPr lang="en-GB" sz="60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Reference Sans Serif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933598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Chapter 1 verses 8, 9 and 15</a:t>
            </a:r>
          </a:p>
          <a:p>
            <a:pPr algn="ctr"/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(612 B.C.)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818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lumMod val="60000"/>
                <a:lumOff val="40000"/>
              </a:schemeClr>
            </a:gs>
            <a:gs pos="100000">
              <a:srgbClr val="FF6633"/>
            </a:gs>
            <a:gs pos="50000">
              <a:srgbClr val="FFFF00"/>
            </a:gs>
            <a:gs pos="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moving fire clip art"/>
          <p:cNvSpPr>
            <a:spLocks noChangeAspect="1" noChangeArrowheads="1"/>
          </p:cNvSpPr>
          <p:nvPr/>
        </p:nvSpPr>
        <p:spPr bwMode="auto">
          <a:xfrm>
            <a:off x="0" y="-136525"/>
            <a:ext cx="162877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Image result for moving fire clip art"/>
          <p:cNvSpPr>
            <a:spLocks noChangeAspect="1" noChangeArrowheads="1"/>
          </p:cNvSpPr>
          <p:nvPr/>
        </p:nvSpPr>
        <p:spPr bwMode="auto">
          <a:xfrm>
            <a:off x="152400" y="15875"/>
            <a:ext cx="162877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Destruction of Nineveh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88" b="91879" l="20840" r="69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37" t="70521" r="29451" b="6288"/>
          <a:stretch/>
        </p:blipFill>
        <p:spPr>
          <a:xfrm>
            <a:off x="2222376" y="4581128"/>
            <a:ext cx="2133600" cy="12469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88" b="91879" l="20840" r="69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37" t="70521" r="29451" b="6288"/>
          <a:stretch/>
        </p:blipFill>
        <p:spPr>
          <a:xfrm>
            <a:off x="4716016" y="5435269"/>
            <a:ext cx="2133600" cy="1246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88" b="91879" l="20840" r="69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37" t="70521" r="29451" b="6288"/>
          <a:stretch/>
        </p:blipFill>
        <p:spPr>
          <a:xfrm>
            <a:off x="4403188" y="4324285"/>
            <a:ext cx="2133600" cy="1246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88" b="91879" l="20840" r="69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37" t="70521" r="29451" b="6288"/>
          <a:stretch/>
        </p:blipFill>
        <p:spPr>
          <a:xfrm>
            <a:off x="2141486" y="5522232"/>
            <a:ext cx="2133600" cy="12469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88" b="91879" l="20840" r="69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37" t="70521" r="29451" b="6288"/>
          <a:stretch/>
        </p:blipFill>
        <p:spPr>
          <a:xfrm>
            <a:off x="6726322" y="5508378"/>
            <a:ext cx="2133600" cy="12469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88" b="91879" l="20840" r="69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37" t="70521" r="29451" b="6288"/>
          <a:stretch/>
        </p:blipFill>
        <p:spPr>
          <a:xfrm>
            <a:off x="-36413" y="4324285"/>
            <a:ext cx="2133600" cy="12469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88" b="91879" l="20840" r="69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37" t="70521" r="29451" b="6288"/>
          <a:stretch/>
        </p:blipFill>
        <p:spPr>
          <a:xfrm>
            <a:off x="6747073" y="4188360"/>
            <a:ext cx="2133600" cy="12469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88" b="91879" l="20840" r="69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37" t="70521" r="29451" b="6288"/>
          <a:stretch/>
        </p:blipFill>
        <p:spPr>
          <a:xfrm>
            <a:off x="35986" y="5435269"/>
            <a:ext cx="2133600" cy="124690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-1" y="692696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invading army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485" b="49515" l="48223" r="79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45" t="19551" r="19562" b="49495"/>
          <a:stretch/>
        </p:blipFill>
        <p:spPr>
          <a:xfrm>
            <a:off x="420261" y="1215916"/>
            <a:ext cx="1093052" cy="13841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485" b="49515" l="48223" r="79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45" t="19551" r="19562" b="49495"/>
          <a:stretch/>
        </p:blipFill>
        <p:spPr>
          <a:xfrm>
            <a:off x="7668344" y="1168400"/>
            <a:ext cx="1093052" cy="13841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485" b="49515" l="48223" r="79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45" t="19551" r="19562" b="49495"/>
          <a:stretch/>
        </p:blipFill>
        <p:spPr>
          <a:xfrm>
            <a:off x="2100005" y="1700808"/>
            <a:ext cx="1093052" cy="138416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485" b="49515" l="48223" r="79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45" t="19551" r="19562" b="49495"/>
          <a:stretch/>
        </p:blipFill>
        <p:spPr>
          <a:xfrm>
            <a:off x="6115846" y="1700808"/>
            <a:ext cx="1093052" cy="13841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485" b="49515" l="48223" r="79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45" t="19551" r="19562" b="49495"/>
          <a:stretch/>
        </p:blipFill>
        <p:spPr>
          <a:xfrm>
            <a:off x="4025473" y="1752278"/>
            <a:ext cx="1093052" cy="138416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411759" y="3136438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Chapter 2 v. 3-4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8043381" y="2608926"/>
            <a:ext cx="864096" cy="1390994"/>
            <a:chOff x="6156176" y="3118126"/>
            <a:chExt cx="1058416" cy="1967057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455" b="55091" l="19225" r="403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9" t="25505" r="56946" b="43710"/>
            <a:stretch/>
          </p:blipFill>
          <p:spPr>
            <a:xfrm>
              <a:off x="6300192" y="3645024"/>
              <a:ext cx="914400" cy="1440159"/>
            </a:xfrm>
            <a:prstGeom prst="rect">
              <a:avLst/>
            </a:prstGeom>
          </p:spPr>
        </p:pic>
        <p:pic>
          <p:nvPicPr>
            <p:cNvPr id="45" name="Picture 13" descr="torch : Flames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301" b="44086" l="77381" r="994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05" b="50000"/>
            <a:stretch/>
          </p:blipFill>
          <p:spPr bwMode="auto">
            <a:xfrm>
              <a:off x="6156176" y="3118126"/>
              <a:ext cx="673580" cy="74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020272" y="2871602"/>
            <a:ext cx="864096" cy="1390994"/>
            <a:chOff x="6156176" y="3118126"/>
            <a:chExt cx="1058416" cy="1967057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455" b="55091" l="19225" r="403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9" t="25505" r="56946" b="43710"/>
            <a:stretch/>
          </p:blipFill>
          <p:spPr>
            <a:xfrm>
              <a:off x="6300192" y="3645024"/>
              <a:ext cx="914400" cy="1440159"/>
            </a:xfrm>
            <a:prstGeom prst="rect">
              <a:avLst/>
            </a:prstGeom>
          </p:spPr>
        </p:pic>
        <p:pic>
          <p:nvPicPr>
            <p:cNvPr id="48" name="Picture 13" descr="torch : Flames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301" b="44086" l="77381" r="994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05" b="50000"/>
            <a:stretch/>
          </p:blipFill>
          <p:spPr bwMode="auto">
            <a:xfrm>
              <a:off x="6156176" y="3118126"/>
              <a:ext cx="673580" cy="74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539552" y="2686078"/>
            <a:ext cx="864096" cy="1390994"/>
            <a:chOff x="6156176" y="3118126"/>
            <a:chExt cx="1058416" cy="1967057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455" b="55091" l="19225" r="403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9" t="25505" r="56946" b="43710"/>
            <a:stretch/>
          </p:blipFill>
          <p:spPr>
            <a:xfrm>
              <a:off x="6300192" y="3645024"/>
              <a:ext cx="914400" cy="1440159"/>
            </a:xfrm>
            <a:prstGeom prst="rect">
              <a:avLst/>
            </a:prstGeom>
          </p:spPr>
        </p:pic>
        <p:pic>
          <p:nvPicPr>
            <p:cNvPr id="51" name="Picture 13" descr="torch : Flames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301" b="44086" l="77381" r="994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05" b="50000"/>
            <a:stretch/>
          </p:blipFill>
          <p:spPr bwMode="auto">
            <a:xfrm>
              <a:off x="6156176" y="3118126"/>
              <a:ext cx="673580" cy="74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/>
          <p:cNvGrpSpPr/>
          <p:nvPr/>
        </p:nvGrpSpPr>
        <p:grpSpPr>
          <a:xfrm>
            <a:off x="1619672" y="2870475"/>
            <a:ext cx="864096" cy="1390994"/>
            <a:chOff x="6156176" y="3118126"/>
            <a:chExt cx="1058416" cy="1967057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455" b="55091" l="19225" r="403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9" t="25505" r="56946" b="43710"/>
            <a:stretch/>
          </p:blipFill>
          <p:spPr>
            <a:xfrm>
              <a:off x="6300192" y="3645024"/>
              <a:ext cx="914400" cy="1440159"/>
            </a:xfrm>
            <a:prstGeom prst="rect">
              <a:avLst/>
            </a:prstGeom>
          </p:spPr>
        </p:pic>
        <p:pic>
          <p:nvPicPr>
            <p:cNvPr id="54" name="Picture 13" descr="torch : Flames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301" b="44086" l="77381" r="994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05" b="50000"/>
            <a:stretch/>
          </p:blipFill>
          <p:spPr bwMode="auto">
            <a:xfrm>
              <a:off x="6156176" y="3118126"/>
              <a:ext cx="673580" cy="74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TextBox 31"/>
          <p:cNvSpPr txBox="1"/>
          <p:nvPr/>
        </p:nvSpPr>
        <p:spPr>
          <a:xfrm>
            <a:off x="8593295" y="154096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0153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15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6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9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1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lumMod val="60000"/>
                <a:lumOff val="40000"/>
              </a:schemeClr>
            </a:gs>
            <a:gs pos="100000">
              <a:srgbClr val="FF6633"/>
            </a:gs>
            <a:gs pos="50000">
              <a:srgbClr val="FFFF00"/>
            </a:gs>
            <a:gs pos="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:\Users\Mark\Pictures\My Pictures\BIBLE ILLUSTRATIONS\Fire_Animation_by_wolfofstorm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68400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Mark\Pictures\My Pictures\BIBLE ILLUSTRATIONS\Fire_Animation_by_wolfofstorm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1877" y="1104090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Mark\Pictures\My Pictures\BIBLE ILLUSTRATIONS\Fire_Animation_by_wolfofstorm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92137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Mark\Pictures\My Pictures\BIBLE ILLUSTRATIONS\Fire_Animation_by_wolfofstorm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" y="153590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Mark\Pictures\My Pictures\BIBLE ILLUSTRATIONS\Fire_Animation_by_wolfofstorm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083" y="332656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Mark\Pictures\My Pictures\BIBLE ILLUSTRATIONS\Fire_Animation_by_wolfofstorm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6652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Mark\Pictures\My Pictures\BIBLE ILLUSTRATIONS\Fire_Animation_by_wolfofstorm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316" y="260648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Mark\Pictures\My Pictures\BIBLE ILLUSTRATIONS\Fire_Animation_by_wolfofstorm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71" y="994092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moving fire clip art"/>
          <p:cNvSpPr>
            <a:spLocks noChangeAspect="1" noChangeArrowheads="1"/>
          </p:cNvSpPr>
          <p:nvPr/>
        </p:nvSpPr>
        <p:spPr bwMode="auto">
          <a:xfrm>
            <a:off x="0" y="-136525"/>
            <a:ext cx="162877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Image result for moving fire clip art"/>
          <p:cNvSpPr>
            <a:spLocks noChangeAspect="1" noChangeArrowheads="1"/>
          </p:cNvSpPr>
          <p:nvPr/>
        </p:nvSpPr>
        <p:spPr bwMode="auto">
          <a:xfrm>
            <a:off x="152400" y="15875"/>
            <a:ext cx="162877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 descr="Town coloure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7" b="12469" l="0" r="24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240" b="87102"/>
          <a:stretch>
            <a:fillRect/>
          </a:stretch>
        </p:blipFill>
        <p:spPr bwMode="auto">
          <a:xfrm>
            <a:off x="-238912" y="2408971"/>
            <a:ext cx="977886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http://heathersanimations.com/fires/lumi3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14" y="3974384"/>
            <a:ext cx="1839203" cy="183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://heathersanimations.com/fires/lumi3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48" y="3988625"/>
            <a:ext cx="1983220" cy="183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ttp://heathersanimations.com/fires/lumi3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52" y="3919678"/>
            <a:ext cx="1839203" cy="183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http://heathersanimations.com/fires/lumi3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901" y="3988624"/>
            <a:ext cx="1839203" cy="183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http://heathersanimations.com/fires/lumi3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80" y="3966061"/>
            <a:ext cx="1839203" cy="183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http://heathersanimations.com/fires/lumi3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3" y="4005064"/>
            <a:ext cx="1839203" cy="183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http://heathersanimations.com/fires/lumi3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912" y="3988626"/>
            <a:ext cx="1839203" cy="183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http://heathersanimations.com/fires/lumi3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08989"/>
            <a:ext cx="1839203" cy="183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-6246" y="128795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Total Destruction of Nineveh</a:t>
            </a:r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88624" y="1719846"/>
            <a:ext cx="1008112" cy="312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" y="5805264"/>
            <a:ext cx="91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Chapter 3 (cf. No in Egypt – vs. 8-10)</a:t>
            </a:r>
          </a:p>
          <a:p>
            <a:pPr algn="ctr"/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city falls to the </a:t>
            </a: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</a:t>
            </a:r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abylonian Empire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16069" y="6298767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513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lumMod val="60000"/>
                <a:lumOff val="40000"/>
              </a:schemeClr>
            </a:gs>
            <a:gs pos="100000">
              <a:srgbClr val="FF6633"/>
            </a:gs>
            <a:gs pos="50000">
              <a:srgbClr val="FFFF00"/>
            </a:gs>
            <a:gs pos="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moving fire clip art"/>
          <p:cNvSpPr>
            <a:spLocks noChangeAspect="1" noChangeArrowheads="1"/>
          </p:cNvSpPr>
          <p:nvPr/>
        </p:nvSpPr>
        <p:spPr bwMode="auto">
          <a:xfrm>
            <a:off x="0" y="-136525"/>
            <a:ext cx="162877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Image result for moving fire clip art"/>
          <p:cNvSpPr>
            <a:spLocks noChangeAspect="1" noChangeArrowheads="1"/>
          </p:cNvSpPr>
          <p:nvPr/>
        </p:nvSpPr>
        <p:spPr bwMode="auto">
          <a:xfrm>
            <a:off x="152400" y="15875"/>
            <a:ext cx="162877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-2196752" y="5085184"/>
            <a:ext cx="1872208" cy="604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Arial Black" panose="020B0A04020102020204" pitchFamily="34" charset="0"/>
              </a:rPr>
              <a:t>GOOD NEWS</a:t>
            </a:r>
            <a:endParaRPr lang="en-GB" sz="36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9832" y="404664"/>
            <a:ext cx="1368152" cy="517064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33000" dirty="0" smtClean="0">
                <a:solidFill>
                  <a:srgbClr val="C00000"/>
                </a:solidFill>
                <a:latin typeface="Arial Black"/>
              </a:rPr>
              <a:t>†</a:t>
            </a:r>
            <a:endParaRPr lang="en-GB" sz="330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Mark\Documents\My Scans\broken ro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22" b="99691" l="2369" r="96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558203" y="2865185"/>
            <a:ext cx="2141143" cy="22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ark\Documents\My Scans\broken ro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22" b="99691" l="2369" r="96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46329" y="3001917"/>
            <a:ext cx="2141143" cy="22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roken cha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9" b="89894" l="0" r="447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10"/>
          <a:stretch>
            <a:fillRect/>
          </a:stretch>
        </p:blipFill>
        <p:spPr bwMode="auto">
          <a:xfrm>
            <a:off x="2123728" y="5387676"/>
            <a:ext cx="2418557" cy="67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broken chai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9" b="89894" l="0" r="447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10"/>
          <a:stretch>
            <a:fillRect/>
          </a:stretch>
        </p:blipFill>
        <p:spPr bwMode="auto">
          <a:xfrm flipH="1">
            <a:off x="4644008" y="5387676"/>
            <a:ext cx="2418557" cy="67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79470" y="6237312"/>
            <a:ext cx="4385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Chapter 1 v. 13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9087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Arial Black" panose="020B0A04020102020204" pitchFamily="34" charset="0"/>
              </a:rPr>
              <a:t>Hebrews 2 vs. 14-15</a:t>
            </a:r>
            <a:endParaRPr lang="en-GB" sz="2800" dirty="0"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4736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1316</TotalTime>
  <Words>263</Words>
  <Application>Microsoft Office PowerPoint</Application>
  <PresentationFormat>On-screen Show (4:3)</PresentationFormat>
  <Paragraphs>82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Opulent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</dc:creator>
  <cp:lastModifiedBy>Mark</cp:lastModifiedBy>
  <cp:revision>78</cp:revision>
  <dcterms:created xsi:type="dcterms:W3CDTF">2015-02-27T11:12:13Z</dcterms:created>
  <dcterms:modified xsi:type="dcterms:W3CDTF">2016-06-27T18:12:29Z</dcterms:modified>
</cp:coreProperties>
</file>