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1"/>
  </p:notesMasterIdLst>
  <p:sldIdLst>
    <p:sldId id="260" r:id="rId2"/>
    <p:sldId id="257" r:id="rId3"/>
    <p:sldId id="259" r:id="rId4"/>
    <p:sldId id="258" r:id="rId5"/>
    <p:sldId id="261" r:id="rId6"/>
    <p:sldId id="263" r:id="rId7"/>
    <p:sldId id="267" r:id="rId8"/>
    <p:sldId id="268" r:id="rId9"/>
    <p:sldId id="269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FF00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0" d="100"/>
          <a:sy n="40" d="100"/>
        </p:scale>
        <p:origin x="-1404" y="-1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CE051A-8646-457B-8346-E3A07C155003}" type="datetimeFigureOut">
              <a:rPr lang="en-GB" smtClean="0"/>
              <a:t>25/04/2018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31F968-1FDF-44AB-A4AE-443C544A1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2032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1F968-1FDF-44AB-A4AE-443C544A111E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74072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Verses 3-4 may refer to the rock city of Petra, one of the cities of Edom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1F968-1FDF-44AB-A4AE-443C544A111E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51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00808D6D-E09F-4AB4-A300-CCCE95508E68}" type="datetimeFigureOut">
              <a:rPr lang="en-GB" smtClean="0"/>
              <a:t>25/04/2018</a:t>
            </a:fld>
            <a:endParaRPr lang="en-GB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418F59D3-A05F-41AB-ABA6-EB2E2E850DE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808D6D-E09F-4AB4-A300-CCCE95508E68}" type="datetimeFigureOut">
              <a:rPr lang="en-GB" smtClean="0"/>
              <a:t>25/04/2018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8F59D3-A05F-41AB-ABA6-EB2E2E850DE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00808D6D-E09F-4AB4-A300-CCCE95508E68}" type="datetimeFigureOut">
              <a:rPr lang="en-GB" smtClean="0"/>
              <a:t>25/04/2018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18F59D3-A05F-41AB-ABA6-EB2E2E850DE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808D6D-E09F-4AB4-A300-CCCE95508E68}" type="datetimeFigureOut">
              <a:rPr lang="en-GB" smtClean="0"/>
              <a:t>25/04/2018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8F59D3-A05F-41AB-ABA6-EB2E2E850DE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0808D6D-E09F-4AB4-A300-CCCE95508E68}" type="datetimeFigureOut">
              <a:rPr lang="en-GB" smtClean="0"/>
              <a:t>25/04/2018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418F59D3-A05F-41AB-ABA6-EB2E2E850DE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808D6D-E09F-4AB4-A300-CCCE95508E68}" type="datetimeFigureOut">
              <a:rPr lang="en-GB" smtClean="0"/>
              <a:t>25/04/2018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8F59D3-A05F-41AB-ABA6-EB2E2E850DE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808D6D-E09F-4AB4-A300-CCCE95508E68}" type="datetimeFigureOut">
              <a:rPr lang="en-GB" smtClean="0"/>
              <a:t>25/04/2018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8F59D3-A05F-41AB-ABA6-EB2E2E850DE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808D6D-E09F-4AB4-A300-CCCE95508E68}" type="datetimeFigureOut">
              <a:rPr lang="en-GB" smtClean="0"/>
              <a:t>25/04/2018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8F59D3-A05F-41AB-ABA6-EB2E2E850DE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0808D6D-E09F-4AB4-A300-CCCE95508E68}" type="datetimeFigureOut">
              <a:rPr lang="en-GB" smtClean="0"/>
              <a:t>25/04/2018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8F59D3-A05F-41AB-ABA6-EB2E2E850DE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808D6D-E09F-4AB4-A300-CCCE95508E68}" type="datetimeFigureOut">
              <a:rPr lang="en-GB" smtClean="0"/>
              <a:t>25/04/2018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8F59D3-A05F-41AB-ABA6-EB2E2E850DE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808D6D-E09F-4AB4-A300-CCCE95508E68}" type="datetimeFigureOut">
              <a:rPr lang="en-GB" smtClean="0"/>
              <a:t>25/04/2018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8F59D3-A05F-41AB-ABA6-EB2E2E850DEA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00808D6D-E09F-4AB4-A300-CCCE95508E68}" type="datetimeFigureOut">
              <a:rPr lang="en-GB" smtClean="0"/>
              <a:t>25/04/2018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418F59D3-A05F-41AB-ABA6-EB2E2E850DEA}" type="slidenum">
              <a:rPr lang="en-GB" smtClean="0"/>
              <a:t>‹#›</a:t>
            </a:fld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74302" y="692150"/>
            <a:ext cx="7958138" cy="4370427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600" b="1" dirty="0">
                <a:latin typeface="Freestyle Script" pitchFamily="66" charset="0"/>
              </a:rPr>
              <a:t>The following </a:t>
            </a:r>
            <a:r>
              <a:rPr lang="en-US" altLang="en-US" sz="3600" b="1" dirty="0" smtClean="0">
                <a:latin typeface="Freestyle Script" pitchFamily="66" charset="0"/>
              </a:rPr>
              <a:t>Biblical </a:t>
            </a:r>
            <a:r>
              <a:rPr lang="en-US" altLang="en-US" sz="3600" b="1" dirty="0">
                <a:latin typeface="Freestyle Script" pitchFamily="66" charset="0"/>
              </a:rPr>
              <a:t>presentation </a:t>
            </a:r>
            <a:r>
              <a:rPr lang="en-US" altLang="en-US" sz="3600" b="1" dirty="0" smtClean="0">
                <a:latin typeface="Freestyle Script" pitchFamily="66" charset="0"/>
              </a:rPr>
              <a:t>is based on </a:t>
            </a:r>
            <a:r>
              <a:rPr lang="en-US" altLang="en-US" sz="3600" b="1" dirty="0">
                <a:latin typeface="Freestyle Script" pitchFamily="66" charset="0"/>
              </a:rPr>
              <a:t>notes and illustrations by the Rev L G Stapleton</a:t>
            </a:r>
            <a:br>
              <a:rPr lang="en-US" altLang="en-US" sz="3600" b="1" dirty="0">
                <a:latin typeface="Freestyle Script" pitchFamily="66" charset="0"/>
              </a:rPr>
            </a:br>
            <a:r>
              <a:rPr lang="en-US" altLang="en-US" sz="4400" b="1" dirty="0">
                <a:latin typeface="Freestyle Script" pitchFamily="66" charset="0"/>
              </a:rPr>
              <a:t/>
            </a:r>
            <a:br>
              <a:rPr lang="en-US" altLang="en-US" sz="4400" b="1" dirty="0">
                <a:latin typeface="Freestyle Script" pitchFamily="66" charset="0"/>
              </a:rPr>
            </a:br>
            <a:r>
              <a:rPr lang="en-US" altLang="en-US" sz="3600" b="1" dirty="0">
                <a:latin typeface="Freestyle Script" pitchFamily="66" charset="0"/>
              </a:rPr>
              <a:t>compiled by </a:t>
            </a:r>
            <a:br>
              <a:rPr lang="en-US" altLang="en-US" sz="3600" b="1" dirty="0">
                <a:latin typeface="Freestyle Script" pitchFamily="66" charset="0"/>
              </a:rPr>
            </a:br>
            <a:r>
              <a:rPr lang="en-US" altLang="en-US" sz="3600" b="1" dirty="0">
                <a:latin typeface="Freestyle Script" pitchFamily="66" charset="0"/>
              </a:rPr>
              <a:t>Mark Stapleton</a:t>
            </a:r>
            <a:r>
              <a:rPr lang="en-US" altLang="en-US" sz="4000" b="1" dirty="0">
                <a:latin typeface="Freestyle Script" pitchFamily="66" charset="0"/>
              </a:rPr>
              <a:t/>
            </a:r>
            <a:br>
              <a:rPr lang="en-US" altLang="en-US" sz="4000" b="1" dirty="0">
                <a:latin typeface="Freestyle Script" pitchFamily="66" charset="0"/>
              </a:rPr>
            </a:br>
            <a:r>
              <a:rPr lang="en-US" altLang="en-US" sz="4000" b="1" dirty="0">
                <a:latin typeface="Freestyle Script" pitchFamily="66" charset="0"/>
              </a:rPr>
              <a:t/>
            </a:r>
            <a:br>
              <a:rPr lang="en-US" altLang="en-US" sz="4000" b="1" dirty="0">
                <a:latin typeface="Freestyle Script" pitchFamily="66" charset="0"/>
              </a:rPr>
            </a:br>
            <a:r>
              <a:rPr lang="en-US" altLang="en-US" sz="1400" b="1" dirty="0">
                <a:cs typeface="Arial" charset="0"/>
              </a:rPr>
              <a:t>© Mark Stapleton </a:t>
            </a:r>
            <a:r>
              <a:rPr lang="en-US" altLang="en-US" sz="1400" b="1" dirty="0" smtClean="0">
                <a:cs typeface="Arial" charset="0"/>
              </a:rPr>
              <a:t>2016</a:t>
            </a:r>
            <a:r>
              <a:rPr lang="en-GB" altLang="en-US" sz="1800" b="1" dirty="0"/>
              <a:t/>
            </a:r>
            <a:br>
              <a:rPr lang="en-GB" altLang="en-US" sz="1800" b="1" dirty="0"/>
            </a:br>
            <a:endParaRPr lang="en-GB" altLang="en-US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8316913" y="6173788"/>
            <a:ext cx="358775" cy="338137"/>
          </a:xfrm>
          <a:prstGeom prst="rect">
            <a:avLst/>
          </a:prstGeom>
          <a:solidFill>
            <a:srgbClr val="FF0000"/>
          </a:solidFill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714691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9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9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715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OBADIAH</a:t>
            </a:r>
            <a:endParaRPr lang="en-GB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87724" y="1731580"/>
            <a:ext cx="496855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Judgement upon </a:t>
            </a:r>
            <a:r>
              <a:rPr lang="en-GB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E</a:t>
            </a:r>
            <a:r>
              <a:rPr lang="en-GB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dom and the calamity of Israel/Judah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16913" y="6173788"/>
            <a:ext cx="358775" cy="338137"/>
          </a:xfrm>
          <a:prstGeom prst="rect">
            <a:avLst/>
          </a:prstGeom>
          <a:solidFill>
            <a:srgbClr val="FF0000"/>
          </a:solidFill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190788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715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OBADIAH</a:t>
            </a:r>
            <a:endParaRPr lang="en-GB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7544" y="1412776"/>
            <a:ext cx="3168352" cy="1584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Shortest book in the</a:t>
            </a:r>
          </a:p>
          <a:p>
            <a:pPr algn="ctr"/>
            <a:r>
              <a:rPr lang="en-GB" dirty="0" smtClean="0"/>
              <a:t> Old Testament. </a:t>
            </a:r>
          </a:p>
          <a:p>
            <a:pPr algn="ctr"/>
            <a:r>
              <a:rPr lang="en-GB" dirty="0" smtClean="0"/>
              <a:t>Only one chapter of </a:t>
            </a:r>
          </a:p>
          <a:p>
            <a:pPr algn="ctr"/>
            <a:r>
              <a:rPr lang="en-GB" dirty="0" smtClean="0"/>
              <a:t>21 verses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5580112" y="1412776"/>
            <a:ext cx="3168352" cy="1584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Obadiah is hard to identify; it was unlikely that he was the same as Ahab’s steward in 1 Kings 18, because it was after the date of the fall of Jerusalem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467544" y="4437112"/>
            <a:ext cx="3168352" cy="1584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He wrote after the captivity of Jerusalem and the Southern Kingdom of Judah in 586 BC </a:t>
            </a:r>
          </a:p>
          <a:p>
            <a:pPr algn="ctr"/>
            <a:r>
              <a:rPr lang="en-GB" dirty="0" smtClean="0"/>
              <a:t>(verses 10-14)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5580112" y="4437112"/>
            <a:ext cx="3168352" cy="1584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The book is </a:t>
            </a:r>
            <a:r>
              <a:rPr lang="en-GB" dirty="0"/>
              <a:t>about the </a:t>
            </a:r>
            <a:r>
              <a:rPr lang="en-GB" dirty="0" err="1"/>
              <a:t>Edomites</a:t>
            </a:r>
            <a:endParaRPr lang="en-GB" dirty="0"/>
          </a:p>
          <a:p>
            <a:pPr algn="ctr"/>
            <a:r>
              <a:rPr lang="en-GB" dirty="0" smtClean="0"/>
              <a:t>It is not addressed to God’s people in Israel or Judah.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8316913" y="6173788"/>
            <a:ext cx="358775" cy="338137"/>
          </a:xfrm>
          <a:prstGeom prst="rect">
            <a:avLst/>
          </a:prstGeom>
          <a:solidFill>
            <a:srgbClr val="FF0000"/>
          </a:solidFill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359235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6365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ABRAHAM</a:t>
            </a:r>
            <a:endParaRPr lang="en-GB" sz="3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cxnSp>
        <p:nvCxnSpPr>
          <p:cNvPr id="4" name="Straight Connector 3"/>
          <p:cNvCxnSpPr>
            <a:stCxn id="2" idx="2"/>
          </p:cNvCxnSpPr>
          <p:nvPr/>
        </p:nvCxnSpPr>
        <p:spPr>
          <a:xfrm>
            <a:off x="4572000" y="692696"/>
            <a:ext cx="0" cy="108012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/>
        </p:nvGrpSpPr>
        <p:grpSpPr>
          <a:xfrm>
            <a:off x="1691680" y="3484208"/>
            <a:ext cx="5832648" cy="798392"/>
            <a:chOff x="1619672" y="1766512"/>
            <a:chExt cx="5832648" cy="798392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1619672" y="1772816"/>
              <a:ext cx="5832648" cy="0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619672" y="1772816"/>
              <a:ext cx="0" cy="792088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7452320" y="1766512"/>
              <a:ext cx="0" cy="792088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2663788" y="1700808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ISAAC</a:t>
            </a:r>
            <a:endParaRPr lang="en-GB" sz="3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cxnSp>
        <p:nvCxnSpPr>
          <p:cNvPr id="18" name="Straight Connector 17"/>
          <p:cNvCxnSpPr>
            <a:stCxn id="16" idx="2"/>
          </p:cNvCxnSpPr>
          <p:nvPr/>
        </p:nvCxnSpPr>
        <p:spPr>
          <a:xfrm>
            <a:off x="4535996" y="2347139"/>
            <a:ext cx="0" cy="1147565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43508" y="4305551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ESAU</a:t>
            </a:r>
            <a:endParaRPr lang="en-GB" sz="36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976156" y="4283651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JACOB</a:t>
            </a:r>
            <a:endParaRPr lang="en-GB" sz="36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2988" y="5871227"/>
            <a:ext cx="31216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ISRAEL</a:t>
            </a:r>
            <a:endParaRPr lang="en-GB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901982" y="5871226"/>
            <a:ext cx="31216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EDOM</a:t>
            </a:r>
            <a:endParaRPr lang="en-GB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cxnSp>
        <p:nvCxnSpPr>
          <p:cNvPr id="26" name="Straight Arrow Connector 25"/>
          <p:cNvCxnSpPr>
            <a:stCxn id="20" idx="2"/>
            <a:endCxn id="21" idx="0"/>
          </p:cNvCxnSpPr>
          <p:nvPr/>
        </p:nvCxnSpPr>
        <p:spPr>
          <a:xfrm flipH="1">
            <a:off x="1633825" y="4929982"/>
            <a:ext cx="5854499" cy="941245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1655676" y="4951883"/>
            <a:ext cx="5832648" cy="919344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8496300" y="6231836"/>
            <a:ext cx="358775" cy="338137"/>
          </a:xfrm>
          <a:prstGeom prst="rect">
            <a:avLst/>
          </a:prstGeom>
          <a:solidFill>
            <a:srgbClr val="FF0000"/>
          </a:solidFill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468471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75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25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  <p:bldP spid="20" grpId="0"/>
      <p:bldP spid="21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404664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ISRAEL</a:t>
            </a:r>
            <a:endParaRPr lang="en-GB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24128" y="476672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latin typeface="Arial Black" panose="020B0A04020102020204" pitchFamily="34" charset="0"/>
              </a:rPr>
              <a:t>EDOM</a:t>
            </a:r>
            <a:endParaRPr lang="en-GB" sz="3600" dirty="0">
              <a:latin typeface="Arial Black" panose="020B0A04020102020204" pitchFamily="34" charset="0"/>
            </a:endParaRPr>
          </a:p>
        </p:txBody>
      </p:sp>
      <p:sp>
        <p:nvSpPr>
          <p:cNvPr id="4" name="Smiley Face 3"/>
          <p:cNvSpPr/>
          <p:nvPr/>
        </p:nvSpPr>
        <p:spPr>
          <a:xfrm>
            <a:off x="3875595" y="621832"/>
            <a:ext cx="1376371" cy="1372923"/>
          </a:xfrm>
          <a:prstGeom prst="smileyFace">
            <a:avLst>
              <a:gd name="adj" fmla="val -4653"/>
            </a:avLst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-8218" y="2956877"/>
            <a:ext cx="9143999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Bitter hatred between </a:t>
            </a:r>
            <a:r>
              <a:rPr lang="en-GB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brother</a:t>
            </a:r>
            <a:r>
              <a:rPr lang="en-GB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</a:t>
            </a:r>
            <a:endParaRPr lang="en-GB" sz="28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en-GB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Genesis 27 v. 41</a:t>
            </a:r>
          </a:p>
          <a:p>
            <a:pPr algn="ctr"/>
            <a:endParaRPr lang="en-GB" sz="1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en-GB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Edomites</a:t>
            </a:r>
            <a:r>
              <a:rPr lang="en-GB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refused to allow Israel through </a:t>
            </a:r>
          </a:p>
          <a:p>
            <a:pPr algn="ctr"/>
            <a:r>
              <a:rPr lang="en-GB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their land on their way to Canaan</a:t>
            </a:r>
          </a:p>
          <a:p>
            <a:pPr algn="ctr"/>
            <a:r>
              <a:rPr lang="en-GB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Numbers 20 vs. </a:t>
            </a:r>
            <a:r>
              <a:rPr lang="en-GB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14-21</a:t>
            </a:r>
          </a:p>
          <a:p>
            <a:pPr algn="ctr"/>
            <a:endParaRPr lang="en-GB" sz="1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en-GB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Joined other nations against Judah</a:t>
            </a:r>
          </a:p>
          <a:p>
            <a:pPr algn="ctr"/>
            <a:r>
              <a:rPr lang="en-GB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Jeremiah 49 vs. 7-19</a:t>
            </a:r>
          </a:p>
        </p:txBody>
      </p:sp>
      <p:sp>
        <p:nvSpPr>
          <p:cNvPr id="7" name="TextBox 6"/>
          <p:cNvSpPr txBox="1"/>
          <p:nvPr/>
        </p:nvSpPr>
        <p:spPr>
          <a:xfrm rot="20003644">
            <a:off x="395535" y="1660158"/>
            <a:ext cx="3030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Ezekiel 25 v. 12</a:t>
            </a:r>
            <a:endParaRPr lang="en-GB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47864" y="2301294"/>
            <a:ext cx="2364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Joel  3 v. 19</a:t>
            </a:r>
            <a:endParaRPr lang="en-GB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1562724">
            <a:off x="5913247" y="1756845"/>
            <a:ext cx="29965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Malachi 1 vs. 3-4</a:t>
            </a:r>
            <a:endParaRPr lang="en-GB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16913" y="6173788"/>
            <a:ext cx="358775" cy="338137"/>
          </a:xfrm>
          <a:prstGeom prst="rect">
            <a:avLst/>
          </a:prstGeom>
          <a:solidFill>
            <a:srgbClr val="FF0000"/>
          </a:solidFill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367153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3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3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3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3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3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3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6" descr="https://encrypted-tbn1.gstatic.com/images?q=tbn:ANd9GcSUJLKPI4K38qw4yA3xOiHq_iz8_Yvl3Ss2gdPTHl_JQJxJwzd_iA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9" name="Picture 11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1" t="86" r="-1361" b="21183"/>
          <a:stretch/>
        </p:blipFill>
        <p:spPr bwMode="auto">
          <a:xfrm>
            <a:off x="-36513" y="-144464"/>
            <a:ext cx="9348039" cy="7029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 descr="C:\Users\Mark\Documents\My Scans\img49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613" b="45584" l="29194" r="5130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557" t="6312" r="46885" b="50000"/>
          <a:stretch/>
        </p:blipFill>
        <p:spPr bwMode="auto">
          <a:xfrm flipH="1">
            <a:off x="4334954" y="836712"/>
            <a:ext cx="1893230" cy="2326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-64681" y="-168474"/>
            <a:ext cx="924519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EDOM</a:t>
            </a:r>
          </a:p>
          <a:p>
            <a:pPr algn="ctr"/>
            <a:r>
              <a:rPr lang="en-GB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Devastating judgement to come. v. 8-9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503864"/>
            <a:ext cx="9144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Humbled – made small. Verse 2</a:t>
            </a:r>
          </a:p>
          <a:p>
            <a:pPr algn="ctr"/>
            <a:endParaRPr lang="en-GB" sz="28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en-GB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Living among the rocks is no escape. Verse 3</a:t>
            </a:r>
          </a:p>
          <a:p>
            <a:pPr algn="ctr"/>
            <a:endParaRPr lang="en-GB" sz="28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en-GB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They will be brought down. Verse 4</a:t>
            </a:r>
          </a:p>
          <a:p>
            <a:pPr algn="ctr"/>
            <a:endParaRPr lang="en-GB" sz="28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en-GB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Hidden </a:t>
            </a:r>
            <a:r>
              <a:rPr lang="en-GB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things </a:t>
            </a:r>
            <a:r>
              <a:rPr lang="en-GB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revealed. Verse 6</a:t>
            </a:r>
            <a:endParaRPr lang="en-GB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endParaRPr lang="en-GB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16913" y="6173788"/>
            <a:ext cx="358775" cy="338137"/>
          </a:xfrm>
          <a:prstGeom prst="rect">
            <a:avLst/>
          </a:prstGeom>
          <a:solidFill>
            <a:srgbClr val="FF0000"/>
          </a:solidFill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047016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oloured map Israel with Edo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" t="812" r="82702" b="75621"/>
          <a:stretch/>
        </p:blipFill>
        <p:spPr bwMode="auto">
          <a:xfrm>
            <a:off x="2699792" y="1225632"/>
            <a:ext cx="3816423" cy="5120921"/>
          </a:xfrm>
          <a:prstGeom prst="rect">
            <a:avLst/>
          </a:prstGeom>
          <a:solidFill>
            <a:srgbClr val="FFFF00"/>
          </a:solidFill>
          <a:ln w="63500">
            <a:solidFill>
              <a:srgbClr val="FF0000"/>
            </a:solidFill>
            <a:miter lim="800000"/>
            <a:headEnd/>
            <a:tailEnd/>
          </a:ln>
          <a:extLst/>
        </p:spPr>
      </p:pic>
      <p:sp>
        <p:nvSpPr>
          <p:cNvPr id="2" name="TextBox 1"/>
          <p:cNvSpPr txBox="1"/>
          <p:nvPr/>
        </p:nvSpPr>
        <p:spPr>
          <a:xfrm>
            <a:off x="2771800" y="4499828"/>
            <a:ext cx="1979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Jerusalem </a:t>
            </a:r>
            <a:r>
              <a:rPr lang="en-GB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sym typeface="Wingdings"/>
              </a:rPr>
              <a:t></a:t>
            </a:r>
            <a:endParaRPr lang="en-GB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64681" y="37073"/>
            <a:ext cx="92451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EDOM and ISRAEL</a:t>
            </a:r>
            <a:endParaRPr lang="en-GB" sz="88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35896" y="5805264"/>
            <a:ext cx="1539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EDOM</a:t>
            </a:r>
            <a:endParaRPr lang="en-GB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88024" y="3275692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ISRAEL</a:t>
            </a:r>
            <a:endParaRPr lang="en-GB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87824" y="5157192"/>
            <a:ext cx="1241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JUDAH</a:t>
            </a:r>
            <a:endParaRPr lang="en-GB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408296" y="2491155"/>
            <a:ext cx="2820751" cy="2008673"/>
          </a:xfrm>
          <a:prstGeom prst="straightConnector1">
            <a:avLst/>
          </a:prstGeom>
          <a:ln w="889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4751512" y="2492896"/>
            <a:ext cx="3060848" cy="1934924"/>
          </a:xfrm>
          <a:prstGeom prst="straightConnector1">
            <a:avLst/>
          </a:prstGeom>
          <a:ln w="889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29" idx="0"/>
          </p:cNvCxnSpPr>
          <p:nvPr/>
        </p:nvCxnSpPr>
        <p:spPr>
          <a:xfrm flipV="1">
            <a:off x="1408296" y="4797152"/>
            <a:ext cx="2820751" cy="937845"/>
          </a:xfrm>
          <a:prstGeom prst="straightConnector1">
            <a:avLst/>
          </a:prstGeom>
          <a:ln w="889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31" idx="0"/>
          </p:cNvCxnSpPr>
          <p:nvPr/>
        </p:nvCxnSpPr>
        <p:spPr>
          <a:xfrm flipH="1" flipV="1">
            <a:off x="4788024" y="4725144"/>
            <a:ext cx="3024336" cy="1009852"/>
          </a:xfrm>
          <a:prstGeom prst="straightConnector1">
            <a:avLst/>
          </a:prstGeom>
          <a:ln w="889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15516" y="1844824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VIOLENCE</a:t>
            </a:r>
          </a:p>
          <a:p>
            <a:pPr algn="ctr"/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v. 10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64180" y="5734997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DISTRESS</a:t>
            </a:r>
          </a:p>
          <a:p>
            <a:pPr algn="ctr"/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v. 12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797132" y="1846565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GLOATING</a:t>
            </a:r>
          </a:p>
          <a:p>
            <a:pPr algn="ctr"/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v. 12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768244" y="5734996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CALAMITY</a:t>
            </a:r>
          </a:p>
          <a:p>
            <a:pPr algn="ctr"/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v. 13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034" name="Rectangle 1033"/>
          <p:cNvSpPr/>
          <p:nvPr/>
        </p:nvSpPr>
        <p:spPr>
          <a:xfrm>
            <a:off x="6300192" y="3722925"/>
            <a:ext cx="216024" cy="13812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8658609" y="6212259"/>
            <a:ext cx="358775" cy="338137"/>
          </a:xfrm>
          <a:prstGeom prst="rect">
            <a:avLst/>
          </a:prstGeom>
          <a:solidFill>
            <a:srgbClr val="FF0000"/>
          </a:solidFill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4060479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0"/>
                            </p:stCondLst>
                            <p:childTnLst>
                              <p:par>
                                <p:cTn id="66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27" grpId="0"/>
      <p:bldP spid="29" grpId="0"/>
      <p:bldP spid="30" grpId="0"/>
      <p:bldP spid="31" grpId="0"/>
      <p:bldP spid="103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oloured map Israel with Edo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" t="812" r="82702" b="75621"/>
          <a:stretch/>
        </p:blipFill>
        <p:spPr bwMode="auto">
          <a:xfrm>
            <a:off x="2699792" y="1225632"/>
            <a:ext cx="3816423" cy="5120921"/>
          </a:xfrm>
          <a:prstGeom prst="rect">
            <a:avLst/>
          </a:prstGeom>
          <a:solidFill>
            <a:srgbClr val="FFFF00"/>
          </a:solidFill>
          <a:ln w="63500">
            <a:solidFill>
              <a:srgbClr val="FF0000"/>
            </a:solidFill>
            <a:miter lim="800000"/>
            <a:headEnd/>
            <a:tailEnd/>
          </a:ln>
          <a:extLst/>
        </p:spPr>
      </p:pic>
      <p:sp>
        <p:nvSpPr>
          <p:cNvPr id="2" name="TextBox 1"/>
          <p:cNvSpPr txBox="1"/>
          <p:nvPr/>
        </p:nvSpPr>
        <p:spPr>
          <a:xfrm>
            <a:off x="2771800" y="4499828"/>
            <a:ext cx="1979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Jerusalem </a:t>
            </a:r>
            <a:r>
              <a:rPr lang="en-GB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sym typeface="Wingdings"/>
              </a:rPr>
              <a:t></a:t>
            </a:r>
            <a:endParaRPr lang="en-GB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64681" y="37073"/>
            <a:ext cx="92451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EDOM and ISRAEL</a:t>
            </a:r>
            <a:endParaRPr lang="en-GB" sz="40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35896" y="5812734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EDOM</a:t>
            </a:r>
            <a:endParaRPr lang="en-GB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88024" y="3275692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ISRAEL</a:t>
            </a:r>
            <a:endParaRPr lang="en-GB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87824" y="5157192"/>
            <a:ext cx="1241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JUDAH</a:t>
            </a:r>
            <a:endParaRPr lang="en-GB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408296" y="2491155"/>
            <a:ext cx="2820751" cy="2008673"/>
          </a:xfrm>
          <a:prstGeom prst="straightConnector1">
            <a:avLst/>
          </a:prstGeom>
          <a:ln w="889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4751512" y="2492896"/>
            <a:ext cx="3060848" cy="1934924"/>
          </a:xfrm>
          <a:prstGeom prst="straightConnector1">
            <a:avLst/>
          </a:prstGeom>
          <a:ln w="889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29" idx="0"/>
          </p:cNvCxnSpPr>
          <p:nvPr/>
        </p:nvCxnSpPr>
        <p:spPr>
          <a:xfrm flipV="1">
            <a:off x="1408296" y="4797152"/>
            <a:ext cx="2820751" cy="937845"/>
          </a:xfrm>
          <a:prstGeom prst="straightConnector1">
            <a:avLst/>
          </a:prstGeom>
          <a:ln w="889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31" idx="0"/>
          </p:cNvCxnSpPr>
          <p:nvPr/>
        </p:nvCxnSpPr>
        <p:spPr>
          <a:xfrm flipH="1" flipV="1">
            <a:off x="4788024" y="4725144"/>
            <a:ext cx="3024336" cy="1009852"/>
          </a:xfrm>
          <a:prstGeom prst="straightConnector1">
            <a:avLst/>
          </a:prstGeom>
          <a:ln w="889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15516" y="1844824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VIOLENCE</a:t>
            </a:r>
          </a:p>
          <a:p>
            <a:pPr algn="ctr"/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v. 10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64180" y="5734997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DISTRESS</a:t>
            </a:r>
          </a:p>
          <a:p>
            <a:pPr algn="ctr"/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v. 12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797132" y="1846565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GLOATING</a:t>
            </a:r>
          </a:p>
          <a:p>
            <a:pPr algn="ctr"/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v. 12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768244" y="5734996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CALAMITY</a:t>
            </a:r>
          </a:p>
          <a:p>
            <a:pPr algn="ctr"/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v. 13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034" name="Rectangle 1033"/>
          <p:cNvSpPr/>
          <p:nvPr/>
        </p:nvSpPr>
        <p:spPr>
          <a:xfrm>
            <a:off x="6300192" y="3722925"/>
            <a:ext cx="216024" cy="13812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 rot="20460000">
            <a:off x="179511" y="2262559"/>
            <a:ext cx="8856984" cy="584775"/>
          </a:xfrm>
          <a:prstGeom prst="rect">
            <a:avLst/>
          </a:prstGeom>
          <a:solidFill>
            <a:srgbClr val="FFFF66"/>
          </a:solidFill>
          <a:ln w="635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THE DAY OF THE LORD … IS NEAR </a:t>
            </a:r>
            <a:r>
              <a:rPr lang="en-GB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V. 15</a:t>
            </a:r>
            <a:endParaRPr lang="en-GB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 rot="20460000">
            <a:off x="132060" y="3963686"/>
            <a:ext cx="8856984" cy="1077218"/>
          </a:xfrm>
          <a:prstGeom prst="rect">
            <a:avLst/>
          </a:prstGeom>
          <a:solidFill>
            <a:srgbClr val="FFFF66"/>
          </a:solidFill>
          <a:ln w="635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YOUR REPRISAL SHALL RETURN UPON YOUR OWN HEAD </a:t>
            </a:r>
            <a:r>
              <a:rPr lang="en-GB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V. 15</a:t>
            </a:r>
            <a:endParaRPr lang="en-GB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564353" y="6173788"/>
            <a:ext cx="358775" cy="338137"/>
          </a:xfrm>
          <a:prstGeom prst="rect">
            <a:avLst/>
          </a:prstGeom>
          <a:solidFill>
            <a:srgbClr val="FF0000"/>
          </a:solidFill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450179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9" grpId="0"/>
      <p:bldP spid="30" grpId="0"/>
      <p:bldP spid="31" grpId="0"/>
      <p:bldP spid="3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3" descr="C:\Users\Mark\Pictures\My Pictures\TRANSFERS\2015-02-04\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25" t="31609" r="27202" b="25798"/>
          <a:stretch>
            <a:fillRect/>
          </a:stretch>
        </p:blipFill>
        <p:spPr bwMode="auto">
          <a:xfrm>
            <a:off x="0" y="0"/>
            <a:ext cx="9143999" cy="6897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87723" y="5451345"/>
            <a:ext cx="496855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MOUNT ZION</a:t>
            </a:r>
          </a:p>
          <a:p>
            <a:pPr algn="ctr"/>
            <a:r>
              <a:rPr lang="en-GB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v. 17</a:t>
            </a:r>
            <a:endParaRPr lang="en-GB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908720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DELIVERANCE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23827" y="2350411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HOLINESS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660232" y="3718773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RICHES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771800" y="-459432"/>
            <a:ext cx="1368152" cy="6186309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en-GB" sz="39600" dirty="0" smtClean="0">
                <a:solidFill>
                  <a:srgbClr val="C00000"/>
                </a:solidFill>
                <a:latin typeface="Arial Black"/>
              </a:rPr>
              <a:t>†</a:t>
            </a:r>
            <a:endParaRPr lang="en-GB" sz="39600" dirty="0">
              <a:solidFill>
                <a:srgbClr val="C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77833" y="5373216"/>
            <a:ext cx="29883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CALVARY</a:t>
            </a:r>
            <a:endParaRPr lang="en-GB" sz="4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09329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</a:t>
            </a:r>
            <a:r>
              <a:rPr lang="en-GB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he kingdom shall be the Lord’s  v. 21</a:t>
            </a:r>
            <a:endParaRPr lang="en-GB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460433" y="6354906"/>
            <a:ext cx="432048" cy="338554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46328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5" grpId="1"/>
      <p:bldP spid="9" grpId="0"/>
      <p:bldP spid="9" grpId="1"/>
      <p:bldP spid="10" grpId="0"/>
      <p:bldP spid="10" grpId="1"/>
      <p:bldP spid="11" grpId="0"/>
      <p:bldP spid="2" grpId="0"/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1260</TotalTime>
  <Words>328</Words>
  <Application>Microsoft Office PowerPoint</Application>
  <PresentationFormat>On-screen Show (4:3)</PresentationFormat>
  <Paragraphs>90</Paragraphs>
  <Slides>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Opulent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</dc:creator>
  <cp:lastModifiedBy>Mark</cp:lastModifiedBy>
  <cp:revision>65</cp:revision>
  <dcterms:created xsi:type="dcterms:W3CDTF">2015-01-31T10:13:07Z</dcterms:created>
  <dcterms:modified xsi:type="dcterms:W3CDTF">2018-04-25T15:13:49Z</dcterms:modified>
</cp:coreProperties>
</file>