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2" r:id="rId4"/>
    <p:sldId id="261" r:id="rId5"/>
    <p:sldId id="260" r:id="rId6"/>
    <p:sldId id="271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48" y="-1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2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17214-30DB-45A9-856F-44DCE8352FF3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766DE-A0AB-4E65-8B8A-80BDBC08C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32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Sycamore</a:t>
            </a:r>
            <a:r>
              <a:rPr lang="en-GB" baseline="0" dirty="0" smtClean="0"/>
              <a:t> trees mentioned here were probably like wild figs, and are different from the UK sycamore which does not have any fruit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766DE-A0AB-4E65-8B8A-80BDBC08CD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1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Tekoa</a:t>
            </a:r>
            <a:r>
              <a:rPr lang="en-GB" dirty="0" smtClean="0"/>
              <a:t> was 12 miles south of Jerusalem – relatively unknown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766DE-A0AB-4E65-8B8A-80BDBC08CD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8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Note- the phrase – “for three transgressions … and for four” – may be taken as meaning that some of their deeds were enough to justify judgement, but </a:t>
            </a:r>
            <a:r>
              <a:rPr lang="en-GB" b="1" dirty="0" smtClean="0"/>
              <a:t>all</a:t>
            </a:r>
            <a:r>
              <a:rPr lang="en-GB" b="0" baseline="0" dirty="0" smtClean="0"/>
              <a:t> not their deeds was </a:t>
            </a:r>
            <a:r>
              <a:rPr lang="en-GB" b="1" baseline="0" dirty="0" smtClean="0"/>
              <a:t>more</a:t>
            </a:r>
            <a:r>
              <a:rPr lang="en-GB" b="0" baseline="0" dirty="0" smtClean="0"/>
              <a:t> than sufficient justification.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766DE-A0AB-4E65-8B8A-80BDBC08CD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1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Disobedience</a:t>
            </a:r>
            <a:r>
              <a:rPr lang="en-GB" baseline="0" dirty="0" smtClean="0"/>
              <a:t> = transgression. (Transgressing or breaking of God’s Law)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766DE-A0AB-4E65-8B8A-80BDBC08CD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7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 5 v. 21 – hate/despise of the feast days</a:t>
            </a:r>
          </a:p>
          <a:p>
            <a:r>
              <a:rPr lang="en-GB" dirty="0" smtClean="0"/>
              <a:t>The basket of fruits  =</a:t>
            </a:r>
            <a:r>
              <a:rPr lang="en-GB" baseline="0" dirty="0" smtClean="0"/>
              <a:t> the end of the summer.</a:t>
            </a:r>
          </a:p>
          <a:p>
            <a:r>
              <a:rPr lang="en-GB" baseline="0" dirty="0" smtClean="0"/>
              <a:t>Intercession by Amos on behalf of the people – </a:t>
            </a:r>
            <a:r>
              <a:rPr lang="en-GB" baseline="0" dirty="0" err="1" smtClean="0"/>
              <a:t>ch.</a:t>
            </a:r>
            <a:r>
              <a:rPr lang="en-GB" baseline="0" dirty="0" smtClean="0"/>
              <a:t>  7 vs. 2 &amp; 15.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766DE-A0AB-4E65-8B8A-80BDBC08CD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5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9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3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9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7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2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2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5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0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0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FF1B-FB39-4BE9-AFA9-B8EFB0AB7867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5D8C-E08A-4DBE-AAFB-8EA1B1FB1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gif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19" Type="http://schemas.microsoft.com/office/2007/relationships/hdphoto" Target="../media/hdphoto7.wdp"/><Relationship Id="rId4" Type="http://schemas.openxmlformats.org/officeDocument/2006/relationships/hyperlink" Target="http://www.animationlibrary.com/animation/25624/Fire_2/" TargetMode="External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302" y="692150"/>
            <a:ext cx="7958138" cy="437042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Biblical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© Mark Stapleton </a:t>
            </a:r>
            <a:r>
              <a:rPr lang="en-US" altLang="en-US" sz="1400" b="1" dirty="0" smtClean="0">
                <a:solidFill>
                  <a:schemeClr val="bg1"/>
                </a:solidFill>
                <a:cs typeface="Arial" charset="0"/>
              </a:rPr>
              <a:t>2016</a:t>
            </a:r>
            <a:r>
              <a:rPr lang="en-GB" altLang="en-US" sz="1800" b="1" dirty="0">
                <a:solidFill>
                  <a:schemeClr val="bg1"/>
                </a:solidFill>
              </a:rPr>
              <a:t/>
            </a:r>
            <a:br>
              <a:rPr lang="en-GB" altLang="en-US" sz="1800" b="1" dirty="0">
                <a:solidFill>
                  <a:schemeClr val="bg1"/>
                </a:solidFill>
              </a:rPr>
            </a:b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7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AMOS</a:t>
            </a:r>
            <a:endParaRPr lang="en-GB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4142" y="4546768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8" name="Picture 7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42" y="3255065"/>
            <a:ext cx="779309" cy="694539"/>
          </a:xfrm>
          <a:prstGeom prst="rect">
            <a:avLst/>
          </a:prstGeom>
          <a:noFill/>
          <a:extLst/>
        </p:spPr>
      </p:pic>
      <p:pic>
        <p:nvPicPr>
          <p:cNvPr id="9" name="Picture 8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86" y="3663132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0" name="Picture 9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87" y="3321116"/>
            <a:ext cx="767519" cy="684031"/>
          </a:xfrm>
          <a:prstGeom prst="rect">
            <a:avLst/>
          </a:prstGeom>
          <a:noFill/>
          <a:extLst/>
        </p:spPr>
      </p:pic>
      <p:pic>
        <p:nvPicPr>
          <p:cNvPr id="11" name="Picture 10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03" y="3763591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2" name="Picture 11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93" y="3836532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3" name="Picture 12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22" y="3350148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4" name="Picture 13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16" y="4488762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5" name="Picture 14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04" y="3446382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6" name="Picture 15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85" y="3300547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7" name="Picture 16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0378" y="3236968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8" name="Picture 17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31" y="3664191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19" name="Picture 18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08" y="3991031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0" name="Picture 19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33" y="4388303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1" name="Picture 20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4662" y="4692525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2" name="Picture 21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2436" y="4888856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3" name="Picture 22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31" y="4505773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4" name="Picture 23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37" y="4965340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5" name="Picture 24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05772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6" name="Picture 25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82" y="5230943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7" name="Picture 26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664" y="5062890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8" name="Picture 27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1426" y="5476059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29" name="Picture 28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46" y="5408685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30" name="Picture 29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7963" y="5690511"/>
            <a:ext cx="813680" cy="725171"/>
          </a:xfrm>
          <a:prstGeom prst="rect">
            <a:avLst/>
          </a:prstGeom>
          <a:noFill/>
          <a:extLst/>
        </p:spPr>
      </p:pic>
      <p:pic>
        <p:nvPicPr>
          <p:cNvPr id="31" name="Picture 30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44" y="5476628"/>
            <a:ext cx="813680" cy="725171"/>
          </a:xfrm>
          <a:prstGeom prst="rect">
            <a:avLst/>
          </a:prstGeom>
          <a:noFill/>
          <a:extLst/>
        </p:spPr>
      </p:pic>
      <p:sp>
        <p:nvSpPr>
          <p:cNvPr id="2" name="TextBox 1"/>
          <p:cNvSpPr txBox="1"/>
          <p:nvPr/>
        </p:nvSpPr>
        <p:spPr>
          <a:xfrm>
            <a:off x="1547664" y="1484784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</a:t>
            </a:r>
          </a:p>
          <a:p>
            <a:pPr algn="ctr"/>
            <a:r>
              <a:rPr lang="en-GB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Sheepbreeder</a:t>
            </a:r>
            <a:endParaRPr lang="en-GB" sz="4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1 v.1</a:t>
            </a:r>
            <a:endParaRPr lang="en-GB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…and a tender (gatherer) of sycamore fruit Ch. 7 v.14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54032" y="6405164"/>
            <a:ext cx="358775" cy="338554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GB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AMOS</a:t>
            </a:r>
            <a:endParaRPr lang="en-GB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Flowchart: Extract 6"/>
          <p:cNvSpPr/>
          <p:nvPr/>
        </p:nvSpPr>
        <p:spPr>
          <a:xfrm>
            <a:off x="2778727" y="1268760"/>
            <a:ext cx="3586545" cy="22322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UNKNOWN</a:t>
            </a:r>
          </a:p>
          <a:p>
            <a:pPr algn="ctr"/>
            <a:r>
              <a:rPr lang="en-GB" dirty="0"/>
              <a:t>Ch. 1 v. 1</a:t>
            </a:r>
          </a:p>
          <a:p>
            <a:pPr algn="ctr"/>
            <a:r>
              <a:rPr lang="en-GB" dirty="0"/>
              <a:t>From </a:t>
            </a:r>
            <a:r>
              <a:rPr lang="en-GB" dirty="0" err="1" smtClean="0"/>
              <a:t>Tekoa</a:t>
            </a:r>
            <a:endParaRPr lang="en-GB" dirty="0" smtClean="0"/>
          </a:p>
          <a:p>
            <a:pPr algn="ctr"/>
            <a:r>
              <a:rPr lang="en-GB" dirty="0" smtClean="0"/>
              <a:t>c 810-773 BC</a:t>
            </a:r>
          </a:p>
          <a:p>
            <a:pPr algn="ctr"/>
            <a:endParaRPr lang="en-GB" dirty="0"/>
          </a:p>
        </p:txBody>
      </p:sp>
      <p:sp>
        <p:nvSpPr>
          <p:cNvPr id="8" name="Flowchart: Extract 7"/>
          <p:cNvSpPr/>
          <p:nvPr/>
        </p:nvSpPr>
        <p:spPr>
          <a:xfrm>
            <a:off x="4572000" y="3501008"/>
            <a:ext cx="3586545" cy="22322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UNWANTED</a:t>
            </a:r>
            <a:endParaRPr lang="en-GB" dirty="0"/>
          </a:p>
          <a:p>
            <a:pPr algn="ctr"/>
            <a:r>
              <a:rPr lang="en-GB" dirty="0"/>
              <a:t>Ch. </a:t>
            </a:r>
            <a:r>
              <a:rPr lang="en-GB" dirty="0" smtClean="0"/>
              <a:t>7 </a:t>
            </a:r>
            <a:r>
              <a:rPr lang="en-GB" dirty="0"/>
              <a:t>v. </a:t>
            </a:r>
            <a:r>
              <a:rPr lang="en-GB" dirty="0" smtClean="0"/>
              <a:t>12</a:t>
            </a:r>
            <a:endParaRPr lang="en-GB" dirty="0"/>
          </a:p>
          <a:p>
            <a:pPr algn="ctr"/>
            <a:r>
              <a:rPr lang="en-GB" dirty="0" smtClean="0"/>
              <a:t>Never to prophesy again  at Bethel</a:t>
            </a:r>
          </a:p>
          <a:p>
            <a:pPr algn="ctr"/>
            <a:endParaRPr lang="en-GB" dirty="0"/>
          </a:p>
        </p:txBody>
      </p:sp>
      <p:sp>
        <p:nvSpPr>
          <p:cNvPr id="9" name="Flowchart: Extract 8"/>
          <p:cNvSpPr/>
          <p:nvPr/>
        </p:nvSpPr>
        <p:spPr>
          <a:xfrm>
            <a:off x="971956" y="3501008"/>
            <a:ext cx="3586545" cy="22322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UNIMPORTANT</a:t>
            </a:r>
            <a:endParaRPr lang="en-GB" dirty="0"/>
          </a:p>
          <a:p>
            <a:pPr algn="ctr"/>
            <a:r>
              <a:rPr lang="en-GB" dirty="0"/>
              <a:t>Ch. </a:t>
            </a:r>
            <a:r>
              <a:rPr lang="en-GB" dirty="0" smtClean="0"/>
              <a:t>7 </a:t>
            </a:r>
            <a:r>
              <a:rPr lang="en-GB" dirty="0"/>
              <a:t>v. </a:t>
            </a:r>
            <a:r>
              <a:rPr lang="en-GB" dirty="0" smtClean="0"/>
              <a:t>14-15</a:t>
            </a:r>
            <a:endParaRPr lang="en-GB" dirty="0"/>
          </a:p>
          <a:p>
            <a:pPr algn="ctr"/>
            <a:r>
              <a:rPr lang="en-GB" dirty="0" smtClean="0"/>
              <a:t>No prophet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Flowchart: Extract 9"/>
          <p:cNvSpPr/>
          <p:nvPr/>
        </p:nvSpPr>
        <p:spPr>
          <a:xfrm>
            <a:off x="2771800" y="1268760"/>
            <a:ext cx="3586545" cy="22322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50" dirty="0" smtClean="0"/>
              <a:t>CONTEMPORARY</a:t>
            </a:r>
            <a:endParaRPr lang="en-GB" sz="1750" dirty="0"/>
          </a:p>
          <a:p>
            <a:pPr algn="ctr"/>
            <a:r>
              <a:rPr lang="en-GB" dirty="0"/>
              <a:t>w</a:t>
            </a:r>
            <a:r>
              <a:rPr lang="en-GB" dirty="0" smtClean="0"/>
              <a:t>ith Hosea (Israel) and Isaiah and Joel (Judah)</a:t>
            </a:r>
          </a:p>
          <a:p>
            <a:pPr algn="ctr"/>
            <a:endParaRPr lang="en-GB" dirty="0"/>
          </a:p>
        </p:txBody>
      </p:sp>
      <p:sp>
        <p:nvSpPr>
          <p:cNvPr id="12" name="Flowchart: Extract 11"/>
          <p:cNvSpPr/>
          <p:nvPr/>
        </p:nvSpPr>
        <p:spPr>
          <a:xfrm>
            <a:off x="971600" y="3501008"/>
            <a:ext cx="3586545" cy="22322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PROPHESIED during the reigns of </a:t>
            </a:r>
            <a:r>
              <a:rPr lang="en-GB" dirty="0" err="1" smtClean="0"/>
              <a:t>Uzziah</a:t>
            </a:r>
            <a:r>
              <a:rPr lang="en-GB" dirty="0" smtClean="0"/>
              <a:t> (Judah)  Jeroboam 2</a:t>
            </a:r>
          </a:p>
          <a:p>
            <a:pPr algn="ctr"/>
            <a:r>
              <a:rPr lang="en-GB" dirty="0" smtClean="0"/>
              <a:t>(Israel)</a:t>
            </a:r>
          </a:p>
          <a:p>
            <a:pPr algn="ctr"/>
            <a:endParaRPr lang="en-GB" dirty="0"/>
          </a:p>
        </p:txBody>
      </p:sp>
      <p:sp>
        <p:nvSpPr>
          <p:cNvPr id="14" name="Flowchart: Extract 13"/>
          <p:cNvSpPr/>
          <p:nvPr/>
        </p:nvSpPr>
        <p:spPr>
          <a:xfrm>
            <a:off x="4572000" y="3501008"/>
            <a:ext cx="3586545" cy="22322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PROPHESIED against Israel </a:t>
            </a:r>
          </a:p>
          <a:p>
            <a:pPr algn="ctr"/>
            <a:r>
              <a:rPr lang="en-GB" dirty="0" smtClean="0"/>
              <a:t>c. 793 BC; born in Judah</a:t>
            </a:r>
            <a:endParaRPr lang="en-GB" dirty="0"/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4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AMOS</a:t>
            </a:r>
            <a:endParaRPr lang="en-GB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611" r="30884" b="2463"/>
          <a:stretch/>
        </p:blipFill>
        <p:spPr>
          <a:xfrm>
            <a:off x="2843808" y="1686910"/>
            <a:ext cx="3411275" cy="47296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 rot="17579865">
            <a:off x="4220781" y="2434871"/>
            <a:ext cx="83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TYRE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1955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SYRIA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643844"/>
            <a:ext cx="127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AMMON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1107" y="5373216"/>
            <a:ext cx="9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MOAB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119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EDOM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690974">
            <a:off x="2804078" y="5239102"/>
            <a:ext cx="1277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PHILISTIA</a:t>
            </a: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558388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</a:t>
            </a:r>
            <a:endParaRPr lang="en-GB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366110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ISRAEL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67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JUDGEMENT ON THE NATIONS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002176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 the nations around - because of their treatment of God’s people. Ch.1 v.3 – Ch.2 v.3</a:t>
            </a: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2924" y="1778040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 Judah (Southern Kingdom) – because of disobedience to God’s Word. Ch. 2 vs. 4-5</a:t>
            </a:r>
            <a:endParaRPr lang="en-GB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4154304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 Israel (Northern Kingdom) – because of the unreality of their religious life. Ch. 2 v. 6 onwards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7525" y="498575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285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AMOS</a:t>
            </a:r>
            <a:endParaRPr lang="en-GB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99792" y="1772816"/>
            <a:ext cx="3744416" cy="3744416"/>
            <a:chOff x="2699792" y="1772816"/>
            <a:chExt cx="3744416" cy="3744416"/>
          </a:xfrm>
        </p:grpSpPr>
        <p:sp>
          <p:nvSpPr>
            <p:cNvPr id="5" name="Oval 4"/>
            <p:cNvSpPr/>
            <p:nvPr/>
          </p:nvSpPr>
          <p:spPr>
            <a:xfrm>
              <a:off x="2699792" y="1772816"/>
              <a:ext cx="3744416" cy="3744416"/>
            </a:xfrm>
            <a:prstGeom prst="ellipse">
              <a:avLst/>
            </a:prstGeom>
            <a:blipFill>
              <a:blip r:embed="rId3"/>
              <a:srcRect/>
              <a:stretch>
                <a:fillRect l="1" t="1" r="-46204" b="-43579"/>
              </a:stretch>
            </a:blip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6056" y="38610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ISRAEL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Donut 10"/>
          <p:cNvSpPr/>
          <p:nvPr/>
        </p:nvSpPr>
        <p:spPr>
          <a:xfrm>
            <a:off x="251520" y="803613"/>
            <a:ext cx="2592288" cy="2553379"/>
          </a:xfrm>
          <a:prstGeom prst="donut">
            <a:avLst>
              <a:gd name="adj" fmla="val 4631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Social injustices of the day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2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6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228184" y="692696"/>
            <a:ext cx="2592288" cy="2553379"/>
          </a:xfrm>
          <a:prstGeom prst="donut">
            <a:avLst>
              <a:gd name="adj" fmla="val 4631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Luxurious ease of the rich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6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4-6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51520" y="4045714"/>
            <a:ext cx="2592288" cy="2553379"/>
          </a:xfrm>
          <a:prstGeom prst="donut">
            <a:avLst>
              <a:gd name="adj" fmla="val 4631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Irritation when God’s laws interfere with money making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8 v. 5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228184" y="4045714"/>
            <a:ext cx="2592288" cy="2553379"/>
          </a:xfrm>
          <a:prstGeom prst="donut">
            <a:avLst>
              <a:gd name="adj" fmla="val 4631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Cheating in business dealings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8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5-6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5548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605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AMOS</a:t>
            </a:r>
            <a:endParaRPr lang="en-GB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2240" y="4395763"/>
            <a:ext cx="1697533" cy="1697533"/>
            <a:chOff x="6732240" y="4149080"/>
            <a:chExt cx="1697533" cy="1697533"/>
          </a:xfrm>
        </p:grpSpPr>
        <p:pic>
          <p:nvPicPr>
            <p:cNvPr id="1026" name="Picture 2" descr="C:\Users\Mark\Pictures\My Pictures\BIBLE ILLUSTRATIONS\MR900041072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149080"/>
              <a:ext cx="1697533" cy="169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Fire 2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874" y="4852764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Mark\Documents\My Scans\basket of summer frui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8" b="96648" l="321" r="99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48145"/>
            <a:ext cx="1348743" cy="10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rk\Documents\My Scans\img4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" b="99687" l="366" r="99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0355"/>
            <a:ext cx="2016224" cy="20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rk\Documents\My Scans\img4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6" b="99379" l="0" r="99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68708"/>
            <a:ext cx="1872208" cy="65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4718" y="764704"/>
            <a:ext cx="2314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coming judgement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7 v. 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7044" y="62280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7 v. 4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720" y="305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7 v. 7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871" y="305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8 v. 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3861048"/>
            <a:ext cx="158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3 v. 14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70275" y="2276872"/>
            <a:ext cx="3185901" cy="1911115"/>
            <a:chOff x="3132341" y="4612388"/>
            <a:chExt cx="3185901" cy="1911115"/>
          </a:xfrm>
        </p:grpSpPr>
        <p:grpSp>
          <p:nvGrpSpPr>
            <p:cNvPr id="6" name="Group 5"/>
            <p:cNvGrpSpPr/>
            <p:nvPr/>
          </p:nvGrpSpPr>
          <p:grpSpPr>
            <a:xfrm>
              <a:off x="5546835" y="5553136"/>
              <a:ext cx="771407" cy="923774"/>
              <a:chOff x="5546835" y="5553136"/>
              <a:chExt cx="771407" cy="923774"/>
            </a:xfrm>
          </p:grpSpPr>
          <p:pic>
            <p:nvPicPr>
              <p:cNvPr id="31" name="Picture 3" descr="C:\Users\Mark\Documents\My Scans\img481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76381" b="99238" l="17282" r="4907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6" t="73771" r="50000"/>
              <a:stretch/>
            </p:blipFill>
            <p:spPr bwMode="auto">
              <a:xfrm rot="717513">
                <a:off x="5546835" y="5553136"/>
                <a:ext cx="458523" cy="509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5" descr="C:\Users\Mark\Documents\My Scans\img481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55664" b="68236" l="78786" r="976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29" t="54092" b="30193"/>
              <a:stretch/>
            </p:blipFill>
            <p:spPr bwMode="auto">
              <a:xfrm>
                <a:off x="5729279" y="5791110"/>
                <a:ext cx="588963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132341" y="4612388"/>
              <a:ext cx="2358248" cy="1911115"/>
              <a:chOff x="3132341" y="4612388"/>
              <a:chExt cx="2358248" cy="191111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067944" y="4612388"/>
                <a:ext cx="1422645" cy="1264884"/>
                <a:chOff x="4932040" y="855688"/>
                <a:chExt cx="2448272" cy="2106278"/>
              </a:xfrm>
            </p:grpSpPr>
            <p:sp>
              <p:nvSpPr>
                <p:cNvPr id="16" name="Cube 15"/>
                <p:cNvSpPr/>
                <p:nvPr/>
              </p:nvSpPr>
              <p:spPr>
                <a:xfrm>
                  <a:off x="4932040" y="1174993"/>
                  <a:ext cx="2448272" cy="1786973"/>
                </a:xfrm>
                <a:prstGeom prst="cube">
                  <a:avLst/>
                </a:prstGeom>
                <a:solidFill>
                  <a:srgbClr val="990000"/>
                </a:solidFill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4932040" y="1252736"/>
                  <a:ext cx="2016224" cy="304056"/>
                  <a:chOff x="323528" y="3925416"/>
                  <a:chExt cx="2016224" cy="304056"/>
                </a:xfrm>
              </p:grpSpPr>
              <p:sp>
                <p:nvSpPr>
                  <p:cNvPr id="25" name="Isosceles Triangle 24"/>
                  <p:cNvSpPr/>
                  <p:nvPr/>
                </p:nvSpPr>
                <p:spPr>
                  <a:xfrm>
                    <a:off x="323528" y="3933056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>
                    <a:off x="683568" y="3925416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1008844" y="3941440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8" name="Isosceles Triangle 27"/>
                  <p:cNvSpPr/>
                  <p:nvPr/>
                </p:nvSpPr>
                <p:spPr>
                  <a:xfrm>
                    <a:off x="1331640" y="3941440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>
                  <a:xfrm>
                    <a:off x="1619672" y="3925416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30" name="Isosceles Triangle 29"/>
                  <p:cNvSpPr/>
                  <p:nvPr/>
                </p:nvSpPr>
                <p:spPr>
                  <a:xfrm>
                    <a:off x="1979712" y="3933056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5364088" y="855688"/>
                  <a:ext cx="2016224" cy="304056"/>
                  <a:chOff x="323528" y="3925416"/>
                  <a:chExt cx="2016224" cy="304056"/>
                </a:xfrm>
              </p:grpSpPr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323528" y="3933056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683568" y="3925416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1008844" y="3941440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2" name="Isosceles Triangle 21"/>
                  <p:cNvSpPr/>
                  <p:nvPr/>
                </p:nvSpPr>
                <p:spPr>
                  <a:xfrm>
                    <a:off x="1331640" y="3941440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3" name="Isosceles Triangle 22"/>
                  <p:cNvSpPr/>
                  <p:nvPr/>
                </p:nvSpPr>
                <p:spPr>
                  <a:xfrm>
                    <a:off x="1619672" y="3925416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24" name="Isosceles Triangle 23"/>
                  <p:cNvSpPr/>
                  <p:nvPr/>
                </p:nvSpPr>
                <p:spPr>
                  <a:xfrm>
                    <a:off x="1979712" y="3933056"/>
                    <a:ext cx="360040" cy="288032"/>
                  </a:xfrm>
                  <a:prstGeom prst="triangle">
                    <a:avLst/>
                  </a:prstGeom>
                  <a:solidFill>
                    <a:srgbClr val="99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990000"/>
                      </a:solidFill>
                    </a:endParaRPr>
                  </a:p>
                </p:txBody>
              </p:sp>
            </p:grpSp>
          </p:grpSp>
          <p:pic>
            <p:nvPicPr>
              <p:cNvPr id="32" name="Picture 4" descr="C:\Users\Mark\Documents\My Scans\img482.jp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88547" b="98673" l="55325" r="845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263" t="87305" r="16722"/>
              <a:stretch/>
            </p:blipFill>
            <p:spPr bwMode="auto">
              <a:xfrm rot="2103973">
                <a:off x="3132341" y="5546645"/>
                <a:ext cx="564753" cy="270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C:\Users\Mark\Documents\My Scans\img482.jpg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51955" b="65573" l="1660" r="1936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237" r="82121" b="33068"/>
              <a:stretch/>
            </p:blipFill>
            <p:spPr bwMode="auto">
              <a:xfrm>
                <a:off x="3229676" y="6046524"/>
                <a:ext cx="574247" cy="476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3848" y="5517232"/>
            <a:ext cx="345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Amos intercedes -</a:t>
            </a:r>
          </a:p>
          <a:p>
            <a:pPr algn="ctr"/>
            <a:r>
              <a:rPr lang="en-GB" sz="24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“It shall not be,” said the LORD</a:t>
            </a:r>
            <a:endParaRPr lang="en-GB" sz="24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9792" y="4255988"/>
            <a:ext cx="3694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“You have not returned to Me”</a:t>
            </a:r>
          </a:p>
          <a:p>
            <a:pPr algn="ctr"/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4 vs. 6, 8, 9, 10, 11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0" grpId="0"/>
      <p:bldP spid="4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5" b="70566" l="33974" r="95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5349" r="3352" b="23887"/>
          <a:stretch/>
        </p:blipFill>
        <p:spPr bwMode="auto">
          <a:xfrm rot="18246925">
            <a:off x="3077875" y="2733258"/>
            <a:ext cx="2988249" cy="248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AMOS</a:t>
            </a:r>
            <a:endParaRPr lang="en-GB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…a famine … of hearing the words </a:t>
            </a:r>
          </a:p>
          <a:p>
            <a:pPr algn="ctr"/>
            <a:r>
              <a:rPr lang="en-GB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the LORD.   Ch. 8 v. 11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772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DISOBEYING GOD’S WORD</a:t>
            </a:r>
          </a:p>
          <a:p>
            <a:pPr algn="ctr"/>
            <a:r>
              <a:rPr lang="en-GB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CRYING OUT FOR GOD’S WORD (v. 12)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9488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404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-2828" y="57663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PROMISED</a:t>
            </a:r>
            <a:endParaRPr lang="en-GB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30932" y="777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RESTORATION</a:t>
            </a:r>
            <a:endParaRPr lang="en-GB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" t="33164" r="422" b="968"/>
          <a:stretch/>
        </p:blipFill>
        <p:spPr bwMode="auto">
          <a:xfrm>
            <a:off x="-36512" y="1268760"/>
            <a:ext cx="9177684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9867746">
            <a:off x="1172592" y="2977381"/>
            <a:ext cx="730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9 vs. 11-15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Quoted in Acts chapter 15 vs. 6-18)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173788"/>
            <a:ext cx="431281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99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932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RETURN UNTO ME</a:t>
            </a:r>
            <a:endParaRPr lang="en-GB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-171400"/>
            <a:ext cx="136815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96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740" y="591037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“You have not returned to Me” - Sin has to be dealt with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2" y="3356992"/>
            <a:ext cx="382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Jeremiah </a:t>
            </a:r>
            <a:r>
              <a:rPr lang="en-GB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29 v. 13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answered search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356992"/>
            <a:ext cx="396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Revelation </a:t>
            </a:r>
            <a:r>
              <a:rPr lang="en-GB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22 v. 17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gracious invitation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1" y="6173788"/>
            <a:ext cx="432047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675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530</Words>
  <Application>Microsoft Office PowerPoint</Application>
  <PresentationFormat>On-screen Show (4:3)</PresentationFormat>
  <Paragraphs>97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96</cp:revision>
  <dcterms:created xsi:type="dcterms:W3CDTF">2015-01-21T11:32:22Z</dcterms:created>
  <dcterms:modified xsi:type="dcterms:W3CDTF">2016-06-17T18:54:43Z</dcterms:modified>
</cp:coreProperties>
</file>