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2" r:id="rId4"/>
    <p:sldId id="259" r:id="rId5"/>
    <p:sldId id="260" r:id="rId6"/>
    <p:sldId id="269" r:id="rId7"/>
    <p:sldId id="267" r:id="rId8"/>
    <p:sldId id="263" r:id="rId9"/>
    <p:sldId id="264" r:id="rId10"/>
    <p:sldId id="265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720" y="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B369E-53EE-46F3-AEC8-F0E9856864BF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62C4-75D8-44D6-94E2-F87BCC1198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8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application of Joel 2 v. 28-32 not</a:t>
            </a:r>
            <a:r>
              <a:rPr lang="en-GB" baseline="0" dirty="0" smtClean="0"/>
              <a:t> only came to pass on the day of Pentecost but also upon the </a:t>
            </a:r>
            <a:r>
              <a:rPr lang="en-GB" baseline="0" dirty="0" err="1" smtClean="0"/>
              <a:t>christian</a:t>
            </a:r>
            <a:r>
              <a:rPr lang="en-GB" baseline="0" dirty="0" smtClean="0"/>
              <a:t> Church thereafter – both Jew and Gentile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62C4-75D8-44D6-94E2-F87BCC1198A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72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0462C4-75D8-44D6-94E2-F87BCC1198A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561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CA4C6B07-1431-43A1-8ABC-64663867A536}" type="datetimeFigureOut">
              <a:rPr lang="en-GB" smtClean="0"/>
              <a:t>25/04/2018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DFB3B224-DC78-4BAA-9FC6-7C0F063375ED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microsoft.com/office/2007/relationships/hdphoto" Target="../media/hdphoto9.wdp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microsoft.com/office/2007/relationships/hdphoto" Target="../media/hdphoto15.wdp"/><Relationship Id="rId17" Type="http://schemas.microsoft.com/office/2007/relationships/hdphoto" Target="../media/hdphoto17.wdp"/><Relationship Id="rId2" Type="http://schemas.openxmlformats.org/officeDocument/2006/relationships/image" Target="../media/image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microsoft.com/office/2007/relationships/hdphoto" Target="../media/hdphoto8.wdp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4302" y="692150"/>
            <a:ext cx="7958138" cy="437042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latin typeface="Freestyle Script" pitchFamily="66" charset="0"/>
              </a:rPr>
              <a:t>The following </a:t>
            </a:r>
            <a:r>
              <a:rPr lang="en-US" altLang="en-US" sz="3600" b="1" dirty="0" smtClean="0">
                <a:latin typeface="Freestyle Script" pitchFamily="66" charset="0"/>
              </a:rPr>
              <a:t>Biblical </a:t>
            </a:r>
            <a:r>
              <a:rPr lang="en-US" altLang="en-US" sz="3600" b="1" dirty="0">
                <a:latin typeface="Freestyle Script" pitchFamily="66" charset="0"/>
              </a:rPr>
              <a:t>presentation </a:t>
            </a:r>
            <a:r>
              <a:rPr lang="en-US" altLang="en-US" sz="3600" b="1" dirty="0" smtClean="0">
                <a:latin typeface="Freestyle Script" pitchFamily="66" charset="0"/>
              </a:rPr>
              <a:t>is based on </a:t>
            </a:r>
            <a:r>
              <a:rPr lang="en-US" altLang="en-US" sz="3600" b="1" dirty="0">
                <a:latin typeface="Freestyle Script" pitchFamily="66" charset="0"/>
              </a:rPr>
              <a:t>notes and illustrations by the Rev L G Stapleton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4400" b="1" dirty="0">
                <a:latin typeface="Freestyle Script" pitchFamily="66" charset="0"/>
              </a:rPr>
              <a:t/>
            </a:r>
            <a:br>
              <a:rPr lang="en-US" altLang="en-US" sz="44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compiled by </a:t>
            </a:r>
            <a:br>
              <a:rPr lang="en-US" altLang="en-US" sz="3600" b="1" dirty="0">
                <a:latin typeface="Freestyle Script" pitchFamily="66" charset="0"/>
              </a:rPr>
            </a:br>
            <a:r>
              <a:rPr lang="en-US" altLang="en-US" sz="3600" b="1" dirty="0">
                <a:latin typeface="Freestyle Script" pitchFamily="66" charset="0"/>
              </a:rPr>
              <a:t>Mark Stapleton</a:t>
            </a: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4000" b="1" dirty="0">
                <a:latin typeface="Freestyle Script" pitchFamily="66" charset="0"/>
              </a:rPr>
              <a:t/>
            </a:r>
            <a:br>
              <a:rPr lang="en-US" altLang="en-US" sz="4000" b="1" dirty="0">
                <a:latin typeface="Freestyle Script" pitchFamily="66" charset="0"/>
              </a:rPr>
            </a:br>
            <a:r>
              <a:rPr lang="en-US" altLang="en-US" sz="1400" b="1" dirty="0">
                <a:cs typeface="Arial" charset="0"/>
              </a:rPr>
              <a:t>© Mark </a:t>
            </a:r>
            <a:r>
              <a:rPr lang="en-US" altLang="en-US" sz="1400" b="1">
                <a:cs typeface="Arial" charset="0"/>
              </a:rPr>
              <a:t>Stapleton </a:t>
            </a:r>
            <a:r>
              <a:rPr lang="en-US" altLang="en-US" sz="1400" b="1" smtClean="0">
                <a:cs typeface="Arial" charset="0"/>
              </a:rPr>
              <a:t>2016</a:t>
            </a:r>
            <a:r>
              <a:rPr lang="en-GB" altLang="en-US" sz="1800" b="1" dirty="0"/>
              <a:t/>
            </a:r>
            <a:br>
              <a:rPr lang="en-GB" altLang="en-US" sz="1800" b="1" dirty="0"/>
            </a:br>
            <a:endParaRPr lang="en-GB" alt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5179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JOEL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8" y="143658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The Valley of decision  = </a:t>
            </a:r>
          </a:p>
          <a:p>
            <a:pPr algn="ctr"/>
            <a:r>
              <a:rPr lang="en-GB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Valley of judgement. Verse 14</a:t>
            </a:r>
            <a:endParaRPr lang="en-GB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2142" y="836712"/>
            <a:ext cx="2239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Chapter 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3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061320" y="4797152"/>
            <a:ext cx="3024336" cy="19328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The final victory</a:t>
            </a:r>
          </a:p>
          <a:p>
            <a:pPr algn="ctr"/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Verse 21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683568" y="2636912"/>
            <a:ext cx="3024336" cy="19328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Enemies desolated</a:t>
            </a:r>
          </a:p>
          <a:p>
            <a:pPr algn="ctr"/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Verse 19</a:t>
            </a:r>
          </a:p>
        </p:txBody>
      </p:sp>
      <p:sp>
        <p:nvSpPr>
          <p:cNvPr id="17" name="Flowchart: Alternate Process 16"/>
          <p:cNvSpPr/>
          <p:nvPr/>
        </p:nvSpPr>
        <p:spPr>
          <a:xfrm>
            <a:off x="5580112" y="2680214"/>
            <a:ext cx="3024336" cy="193289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God’s people safe</a:t>
            </a:r>
          </a:p>
          <a:p>
            <a:pPr algn="ctr"/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Verse 20-21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72401" y="6173788"/>
            <a:ext cx="503288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…now is the day of Salvation</a:t>
            </a:r>
          </a:p>
          <a:p>
            <a:pPr algn="ctr"/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2 Corinthians 6 v. 2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71800" y="44624"/>
            <a:ext cx="1368152" cy="618630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396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39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4427" y="580526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Seek the LORD  while He may be found… </a:t>
            </a:r>
          </a:p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Isaiah 55 v. 6</a:t>
            </a:r>
            <a:endParaRPr lang="en-GB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6616" y="6343873"/>
            <a:ext cx="503288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63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JOEL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64" y="1340768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THE</a:t>
            </a:r>
          </a:p>
          <a:p>
            <a:pPr algn="ctr"/>
            <a:r>
              <a:rPr lang="en-GB" sz="6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DAY</a:t>
            </a:r>
          </a:p>
          <a:p>
            <a:pPr algn="ctr"/>
            <a:r>
              <a:rPr lang="en-GB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OF</a:t>
            </a:r>
          </a:p>
          <a:p>
            <a:pPr algn="ctr"/>
            <a:r>
              <a:rPr lang="en-GB" sz="8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THE</a:t>
            </a:r>
          </a:p>
          <a:p>
            <a:pPr algn="ctr"/>
            <a:r>
              <a:rPr lang="en-GB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LORD</a:t>
            </a:r>
            <a:endParaRPr lang="en-GB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417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738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JOEL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7764" y="54868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(Jehovah is my God)</a:t>
            </a:r>
            <a:endParaRPr lang="en-GB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244624" y="3356992"/>
            <a:ext cx="4176464" cy="2016224"/>
          </a:xfrm>
          <a:prstGeom prst="frame">
            <a:avLst>
              <a:gd name="adj1" fmla="val 8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All that is known about Joel is that he was the son of  </a:t>
            </a:r>
            <a:r>
              <a:rPr lang="en-GB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Pethuel</a:t>
            </a:r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GB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</a:t>
            </a:r>
            <a:r>
              <a:rPr lang="en-GB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h.</a:t>
            </a:r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1 v. 1</a:t>
            </a:r>
            <a:endParaRPr lang="en-GB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4716016" y="3356992"/>
            <a:ext cx="4176464" cy="2016224"/>
          </a:xfrm>
          <a:prstGeom prst="frame">
            <a:avLst>
              <a:gd name="adj1" fmla="val 7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Date of Prophecy cannot be certain. Generally thought to be between Hosea and Amos  - approx. 800 B.C. </a:t>
            </a:r>
          </a:p>
        </p:txBody>
      </p:sp>
      <p:sp>
        <p:nvSpPr>
          <p:cNvPr id="7" name="Frame 6"/>
          <p:cNvSpPr/>
          <p:nvPr/>
        </p:nvSpPr>
        <p:spPr>
          <a:xfrm>
            <a:off x="244624" y="5517232"/>
            <a:ext cx="8642145" cy="129614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 speaks to the Southern Kingdom of Judah, with special reference to Jerusalem. No mention of the Northern Kingdom of Israel</a:t>
            </a:r>
          </a:p>
        </p:txBody>
      </p:sp>
      <p:sp>
        <p:nvSpPr>
          <p:cNvPr id="8" name="Frame 7"/>
          <p:cNvSpPr/>
          <p:nvPr/>
        </p:nvSpPr>
        <p:spPr>
          <a:xfrm>
            <a:off x="244624" y="980728"/>
            <a:ext cx="4176464" cy="2232248"/>
          </a:xfrm>
          <a:prstGeom prst="frame">
            <a:avLst>
              <a:gd name="adj1" fmla="val 77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First  main division – The Day of the LORD = Judgement. A call to repentance  </a:t>
            </a:r>
          </a:p>
          <a:p>
            <a:pPr algn="ctr"/>
            <a:r>
              <a:rPr lang="en-GB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</a:t>
            </a:r>
            <a:r>
              <a:rPr lang="en-GB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1 v. 1 to ch.2 v.17</a:t>
            </a:r>
          </a:p>
          <a:p>
            <a:pPr algn="ctr"/>
            <a:endParaRPr lang="en-GB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Frame 8"/>
          <p:cNvSpPr/>
          <p:nvPr/>
        </p:nvSpPr>
        <p:spPr>
          <a:xfrm>
            <a:off x="4716016" y="980728"/>
            <a:ext cx="4176000" cy="2232000"/>
          </a:xfrm>
          <a:prstGeom prst="frame">
            <a:avLst>
              <a:gd name="adj1" fmla="val 8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Second main division – The Day of the LORD =  deals with  the restoration of those who have repented </a:t>
            </a:r>
          </a:p>
          <a:p>
            <a:pPr algn="ctr"/>
            <a:r>
              <a:rPr lang="en-GB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ch.</a:t>
            </a:r>
            <a:r>
              <a:rPr lang="en-GB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2 v. 18 – ch.3 v.21</a:t>
            </a:r>
            <a:endParaRPr lang="en-GB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3705" y="210543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087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55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DESOLATION</a:t>
            </a:r>
            <a:endParaRPr lang="en-GB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1027" name="Picture 3" descr="C:\Users\Mark\AppData\Local\Microsoft\Windows\Temporary Internet Files\Content.IE5\XBA7OZ9Z\3302572931_a111f13122_z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6" b="99049" l="10000" r="9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907" y="3356441"/>
            <a:ext cx="1672129" cy="137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\AppData\Local\Microsoft\Windows\Temporary Internet Files\Content.IE5\45WVC33L\locust_subadult_by_macrojunkie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1" b="86410" l="10000" r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5" y="3490428"/>
            <a:ext cx="1544773" cy="10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k\AppData\Local\Microsoft\Windows\Temporary Internet Files\Content.IE5\TPBXQUVX\8789911674_4a2ebffac7_z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6" b="72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60" y="5698202"/>
            <a:ext cx="2047776" cy="136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rk\AppData\Local\Microsoft\Windows\Temporary Internet Files\Content.IE5\363IC9ZW\497082555_ea3a8a13ca_z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104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44194">
            <a:off x="6232268" y="4977801"/>
            <a:ext cx="1743658" cy="232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051720" y="1628962"/>
            <a:ext cx="5184576" cy="5013176"/>
            <a:chOff x="2362210" y="1628962"/>
            <a:chExt cx="5184576" cy="5013176"/>
          </a:xfrm>
        </p:grpSpPr>
        <p:pic>
          <p:nvPicPr>
            <p:cNvPr id="4" name="Picture 3" descr="C:\Users\Mark\AppData\Local\Microsoft\Windows\Temporary Internet Files\Content.IE5\Z8D90MWR\bare_tree_png_by_doloresdevelde-d5f61yl[1]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14"/>
            <a:stretch/>
          </p:blipFill>
          <p:spPr bwMode="auto">
            <a:xfrm>
              <a:off x="2362210" y="1628962"/>
              <a:ext cx="5184576" cy="4295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Mark\AppData\Local\Microsoft\Windows\Temporary Internet Files\Content.IE5\CHHWB3XL\6271618721_67c649a36f_z[1].jpg"/>
            <p:cNvPicPr>
              <a:picLocks noChangeAspect="1" noChangeArrowheads="1"/>
            </p:cNvPicPr>
            <p:nvPr/>
          </p:nvPicPr>
          <p:blipFill rotWithShape="1">
            <a:blip r:embed="rId1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9061" l="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22"/>
            <a:stretch/>
          </p:blipFill>
          <p:spPr bwMode="auto">
            <a:xfrm>
              <a:off x="4486446" y="5122842"/>
              <a:ext cx="936104" cy="1519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C:\Users\Mark\Pictures\My Pictures\TRANSFERS\2015-01-16\00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55" b="90558" l="14765" r="799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4389" r="18850" b="8979"/>
          <a:stretch/>
        </p:blipFill>
        <p:spPr bwMode="auto">
          <a:xfrm>
            <a:off x="1475656" y="908720"/>
            <a:ext cx="626469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6470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Chapter 1 verses  4, 7, 10-12, 17-18</a:t>
            </a:r>
            <a:endParaRPr lang="en-GB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38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rk\AppData\Local\Microsoft\Windows\Temporary Internet Files\Content.IE5\CHHWB3XL\15_78_16_web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1"/>
          <a:stretch/>
        </p:blipFill>
        <p:spPr bwMode="auto">
          <a:xfrm>
            <a:off x="0" y="0"/>
            <a:ext cx="9175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462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THE DAY OF THE LORD</a:t>
            </a:r>
          </a:p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Chapter 2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2054" name="Picture 6" descr="Lightning bol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4271" l="5208" r="94271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885">
            <a:off x="27081" y="3736095"/>
            <a:ext cx="9238092" cy="34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ark\Pictures\My Pictures\BIBLE ILLUSTRATIONS\img226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DDDD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3" b="95047" l="1649" r="993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5051">
            <a:off x="828524" y="2352241"/>
            <a:ext cx="6173734" cy="215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57200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Darkness</a:t>
            </a:r>
          </a:p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v. 2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3824" y="3572004"/>
            <a:ext cx="1743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Heathen</a:t>
            </a:r>
          </a:p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invasion</a:t>
            </a:r>
          </a:p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v. 2-3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3748" y="596858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God intervenes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 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- v. 11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78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3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A CALL TO REPENTANCE</a:t>
            </a:r>
          </a:p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Chapter 2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 rot="19996495">
            <a:off x="1105141" y="3336971"/>
            <a:ext cx="2705297" cy="2197250"/>
            <a:chOff x="2987824" y="2438808"/>
            <a:chExt cx="3630124" cy="32224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54" b="92085" l="9804" r="943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676" y="2503520"/>
              <a:ext cx="2176272" cy="315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78" b="95712" l="5634" r="92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2438808"/>
              <a:ext cx="2164080" cy="3127248"/>
            </a:xfrm>
            <a:prstGeom prst="rect">
              <a:avLst/>
            </a:prstGeom>
          </p:spPr>
        </p:pic>
      </p:grpSp>
      <p:pic>
        <p:nvPicPr>
          <p:cNvPr id="1027" name="Picture 3" descr="C:\Users\Mark\Documents\My Scans\img4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0" b="100000" l="3777" r="99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03" y="971635"/>
            <a:ext cx="1671734" cy="21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5229200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Rend your heart v. 13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4231" y="2924944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…and not your garments – v. 13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3" name="Picture 8" descr="C:\Users\Mark\Pictures\My Pictures\BIBLE ILLUSTRATIONS\img226.jp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DDDDD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63" b="95047" l="1649" r="993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5051">
            <a:off x="828524" y="2352241"/>
            <a:ext cx="6173734" cy="215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3477" y="1692097"/>
            <a:ext cx="4836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Sound an alarm – v. 1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3967" y="1739091"/>
            <a:ext cx="627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Call a sacred assembly – v. 15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allAtOnce"/>
      <p:bldP spid="8" grpId="0" build="p"/>
      <p:bldP spid="8" grpId="1" build="allAtOnce"/>
      <p:bldP spid="9" grpId="0"/>
      <p:bldP spid="9" grpId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C:\Users\Mark\Pictures\My Pictures\BIBLE ILLUSTRATIONS\img226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DDDD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63" b="95047" l="1649" r="993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5051">
            <a:off x="828524" y="2352241"/>
            <a:ext cx="6173734" cy="215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462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A CALL TO REPENTANCE</a:t>
            </a:r>
          </a:p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Chapter 2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967" y="1739091"/>
            <a:ext cx="627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Call a sacred assembly – v. 15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2512413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Fear not – v. 21</a:t>
            </a:r>
            <a:endParaRPr lang="en-GB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6021288"/>
            <a:ext cx="562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Promises – vs. 18-27 </a:t>
            </a:r>
            <a:endParaRPr lang="en-GB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pic>
        <p:nvPicPr>
          <p:cNvPr id="2050" name="Picture 2" descr="C:\Users\Mark\Documents\My Scans\img4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14" y="4327633"/>
            <a:ext cx="960171" cy="154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k\Documents\My Scans\img4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71" b="100000" l="5081" r="97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90299" y="2512412"/>
            <a:ext cx="1204463" cy="21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 descr="img47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3" b="94719" l="1035" r="992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4" b="3354"/>
          <a:stretch>
            <a:fillRect/>
          </a:stretch>
        </p:blipFill>
        <p:spPr bwMode="auto">
          <a:xfrm>
            <a:off x="1714303" y="4871304"/>
            <a:ext cx="1104834" cy="98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k\Documents\My Scans\img47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52" l="4912" r="972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75" y="2948037"/>
            <a:ext cx="1233344" cy="14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002727" y="2996952"/>
            <a:ext cx="2952328" cy="3468764"/>
            <a:chOff x="-4631225" y="3158744"/>
            <a:chExt cx="2952328" cy="3468764"/>
          </a:xfrm>
        </p:grpSpPr>
        <p:grpSp>
          <p:nvGrpSpPr>
            <p:cNvPr id="16" name="Group 15"/>
            <p:cNvGrpSpPr/>
            <p:nvPr/>
          </p:nvGrpSpPr>
          <p:grpSpPr>
            <a:xfrm>
              <a:off x="-4434485" y="3787406"/>
              <a:ext cx="2535281" cy="2840102"/>
              <a:chOff x="2362210" y="1628962"/>
              <a:chExt cx="5184576" cy="5013176"/>
            </a:xfrm>
          </p:grpSpPr>
          <p:pic>
            <p:nvPicPr>
              <p:cNvPr id="17" name="Picture 16" descr="C:\Users\Mark\AppData\Local\Microsoft\Windows\Temporary Internet Files\Content.IE5\Z8D90MWR\bare_tree_png_by_doloresdevelde-d5f61yl[1].png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14"/>
              <a:stretch/>
            </p:blipFill>
            <p:spPr bwMode="auto">
              <a:xfrm>
                <a:off x="2362210" y="1628962"/>
                <a:ext cx="5184576" cy="4295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9" descr="C:\Users\Mark\AppData\Local\Microsoft\Windows\Temporary Internet Files\Content.IE5\CHHWB3XL\6271618721_67c649a36f_z[1].jpg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61" l="0" r="9921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222"/>
              <a:stretch/>
            </p:blipFill>
            <p:spPr bwMode="auto">
              <a:xfrm>
                <a:off x="4486446" y="5122842"/>
                <a:ext cx="936104" cy="1519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4" descr="C:\Users\Mark\Pictures\My Pictures\TRANSFERS\2015-01-16\001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855" b="90558" l="14765" r="799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0" t="4389" r="18850" b="8979"/>
            <a:stretch/>
          </p:blipFill>
          <p:spPr bwMode="auto">
            <a:xfrm>
              <a:off x="-4631225" y="3158744"/>
              <a:ext cx="2952328" cy="3038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635855" y="4500129"/>
            <a:ext cx="91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v. 19</a:t>
            </a:r>
            <a:endParaRPr lang="en-GB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09532" y="426929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v. 19/22</a:t>
            </a:r>
            <a:endParaRPr lang="en-GB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62245" y="5775647"/>
            <a:ext cx="91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v. 22</a:t>
            </a:r>
            <a:endParaRPr lang="en-GB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91914" y="5775645"/>
            <a:ext cx="91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v. 19</a:t>
            </a:r>
            <a:endParaRPr lang="en-GB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432" y="6320446"/>
            <a:ext cx="91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Bodoni MT Black" panose="02070A03080606020203" pitchFamily="18" charset="0"/>
              </a:rPr>
              <a:t>v. 25</a:t>
            </a:r>
            <a:endParaRPr lang="en-GB" sz="2400" dirty="0"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431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8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JOEL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5273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Chapter 2 </a:t>
            </a:r>
          </a:p>
          <a:p>
            <a:pPr algn="ctr"/>
            <a:r>
              <a:rPr lang="en-GB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verses 28 - 32</a:t>
            </a:r>
            <a:endParaRPr lang="en-GB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69901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Partially fulfilled in </a:t>
            </a:r>
          </a:p>
          <a:p>
            <a:pPr algn="ctr"/>
            <a:r>
              <a:rPr lang="en-GB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Acts chapter 2 </a:t>
            </a:r>
          </a:p>
          <a:p>
            <a:pPr algn="ctr"/>
            <a:r>
              <a:rPr lang="en-GB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verses 16 - 21</a:t>
            </a:r>
            <a:endParaRPr lang="en-GB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 rot="20572492">
            <a:off x="2017935" y="2928523"/>
            <a:ext cx="5483849" cy="1085302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PENTECOST</a:t>
            </a:r>
            <a:endParaRPr lang="en-GB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349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7000"/>
            <a:duotone>
              <a:schemeClr val="bg2">
                <a:lumMod val="80000"/>
              </a:schemeClr>
              <a:schemeClr val="bg2">
                <a:tint val="50000"/>
                <a:lumMod val="15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/>
          <p:cNvSpPr/>
          <p:nvPr/>
        </p:nvSpPr>
        <p:spPr>
          <a:xfrm rot="-2760000">
            <a:off x="4675564" y="393877"/>
            <a:ext cx="216024" cy="5184576"/>
          </a:xfrm>
          <a:prstGeom prst="downArrow">
            <a:avLst>
              <a:gd name="adj1" fmla="val 50000"/>
              <a:gd name="adj2" fmla="val 1301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C:\Users\Mark\AppData\Local\Microsoft\Windows\Temporary Internet Files\Content.IE5\XBA7OZ9Z\bowen__s_sword_by_sharksden-d3e1jdd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37309">
            <a:off x="4070219" y="774293"/>
            <a:ext cx="1435611" cy="51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JOEL</a:t>
            </a:r>
            <a:endParaRPr lang="en-GB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7664" y="836712"/>
            <a:ext cx="618868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Chapter 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3</a:t>
            </a:r>
          </a:p>
          <a:p>
            <a:pPr algn="ctr"/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The FINAL day of the LORD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(verse 14)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372980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WAR</a:t>
            </a:r>
            <a:endParaRPr lang="en-GB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483417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The Nations gather together against Judah</a:t>
            </a:r>
          </a:p>
          <a:p>
            <a:pPr algn="ctr"/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Verses 1 – 2, 9 - 10</a:t>
            </a:r>
            <a:endParaRPr lang="en-GB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2" name="Bevel 11"/>
          <p:cNvSpPr/>
          <p:nvPr/>
        </p:nvSpPr>
        <p:spPr>
          <a:xfrm>
            <a:off x="3527884" y="4862892"/>
            <a:ext cx="2088232" cy="172819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God’s power will be shown</a:t>
            </a:r>
          </a:p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v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pitchFamily="18" charset="0"/>
              </a:rPr>
              <a:t>erse 16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2401" y="6173788"/>
            <a:ext cx="360039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7688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uiExpand="1" build="p"/>
      <p:bldP spid="9" grpId="0"/>
      <p:bldP spid="10" grpId="0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Mylar</Template>
  <TotalTime>1316</TotalTime>
  <Words>407</Words>
  <Application>Microsoft Office PowerPoint</Application>
  <PresentationFormat>On-screen Show (4:3)</PresentationFormat>
  <Paragraphs>89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Mylar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75</cp:revision>
  <dcterms:created xsi:type="dcterms:W3CDTF">2015-01-12T19:23:10Z</dcterms:created>
  <dcterms:modified xsi:type="dcterms:W3CDTF">2018-04-25T15:09:51Z</dcterms:modified>
</cp:coreProperties>
</file>