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7" r:id="rId2"/>
    <p:sldId id="256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CC66"/>
    <a:srgbClr val="FF2525"/>
    <a:srgbClr val="33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708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E0CB7-9F73-450E-BDD9-2A86E99D1686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BF1D5-6E12-44CE-B378-303EC149B12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693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word “Return” is used 17 times, in different ways, in this book (NKJV).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BF1D5-6E12-44CE-B378-303EC149B123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065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BF1D5-6E12-44CE-B378-303EC149B1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06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spite of this sad situation,</a:t>
            </a:r>
            <a:r>
              <a:rPr lang="en-GB" baseline="0" dirty="0" smtClean="0"/>
              <a:t> Hosea loves </a:t>
            </a:r>
            <a:r>
              <a:rPr lang="en-GB" baseline="0" dirty="0" err="1" smtClean="0"/>
              <a:t>Gomer</a:t>
            </a:r>
            <a:r>
              <a:rPr lang="en-GB" baseline="0" dirty="0" smtClean="0"/>
              <a:t> so much that he buys her back – Ch. 3 v. 2.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BF1D5-6E12-44CE-B378-303EC149B1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065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BF1D5-6E12-44CE-B378-303EC149B12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065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result of being ‘joined to idols’ is that Ephraim</a:t>
            </a:r>
            <a:r>
              <a:rPr lang="en-GB" baseline="0" dirty="0" smtClean="0"/>
              <a:t> has become distasteful and unfruitful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BF1D5-6E12-44CE-B378-303EC149B12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065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BF1D5-6E12-44CE-B378-303EC149B123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065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BF1D5-6E12-44CE-B378-303EC149B123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065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BF1D5-6E12-44CE-B378-303EC149B12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065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BF1D5-6E12-44CE-B378-303EC149B12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06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CF8B2-BC55-4CA9-BF85-9258F7F8D28C}" type="datetimeFigureOut">
              <a:rPr lang="en-GB" smtClean="0"/>
              <a:t>03/04/2016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E1CE9-95DC-4B42-B23D-6D146AA033F0}" type="slidenum">
              <a:rPr lang="en-GB" smtClean="0"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74302" y="692150"/>
            <a:ext cx="7958138" cy="4370427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latin typeface="Freestyle Script" pitchFamily="66" charset="0"/>
              </a:rPr>
              <a:t>The following </a:t>
            </a:r>
            <a:r>
              <a:rPr lang="en-US" altLang="en-US" sz="3600" b="1" dirty="0" smtClean="0">
                <a:latin typeface="Freestyle Script" pitchFamily="66" charset="0"/>
              </a:rPr>
              <a:t>Biblical </a:t>
            </a:r>
            <a:r>
              <a:rPr lang="en-US" altLang="en-US" sz="3600" b="1" dirty="0">
                <a:latin typeface="Freestyle Script" pitchFamily="66" charset="0"/>
              </a:rPr>
              <a:t>presentation </a:t>
            </a:r>
            <a:r>
              <a:rPr lang="en-US" altLang="en-US" sz="3600" b="1" dirty="0" smtClean="0">
                <a:latin typeface="Freestyle Script" pitchFamily="66" charset="0"/>
              </a:rPr>
              <a:t>is based on </a:t>
            </a:r>
            <a:r>
              <a:rPr lang="en-US" altLang="en-US" sz="3600" b="1" dirty="0">
                <a:latin typeface="Freestyle Script" pitchFamily="66" charset="0"/>
              </a:rPr>
              <a:t>notes and illustrations by the Rev L G Stapleton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4400" b="1" dirty="0">
                <a:latin typeface="Freestyle Script" pitchFamily="66" charset="0"/>
              </a:rPr>
              <a:t/>
            </a:r>
            <a:br>
              <a:rPr lang="en-US" altLang="en-US" sz="44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compiled by 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Mark Stapleton</a:t>
            </a: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1400" b="1" dirty="0">
                <a:cs typeface="Arial" charset="0"/>
              </a:rPr>
              <a:t>© Mark Stapleton </a:t>
            </a:r>
            <a:r>
              <a:rPr lang="en-US" altLang="en-US" sz="1400" b="1" dirty="0" smtClean="0">
                <a:cs typeface="Arial" charset="0"/>
              </a:rPr>
              <a:t>2016</a:t>
            </a:r>
            <a:r>
              <a:rPr lang="en-GB" altLang="en-US" sz="1800" b="1" dirty="0"/>
              <a:t/>
            </a:r>
            <a:br>
              <a:rPr lang="en-GB" altLang="en-US" sz="1800" b="1" dirty="0"/>
            </a:br>
            <a:endParaRPr lang="en-GB" alt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8336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12" y="17329"/>
            <a:ext cx="9086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GOD SO LOVED THE WORLD</a:t>
            </a:r>
          </a:p>
          <a:p>
            <a:pPr algn="ctr"/>
            <a:r>
              <a:rPr lang="en-GB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John 3 v. 16</a:t>
            </a:r>
            <a:endParaRPr lang="en-GB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195019"/>
            <a:ext cx="1368152" cy="618630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396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39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55" y="3412157"/>
            <a:ext cx="3025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will redeem 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ch.13. v.14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(=Payment)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1588" y="3429000"/>
            <a:ext cx="3131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will Ransom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ch.13. v.14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(=Deliverance)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5659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will love them freely … </a:t>
            </a:r>
            <a:r>
              <a:rPr lang="en-GB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r>
              <a:rPr lang="en-GB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h.</a:t>
            </a:r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14 v. 4</a:t>
            </a:r>
            <a:endParaRPr lang="en-GB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2440" y="6457495"/>
            <a:ext cx="525179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HOSEA</a:t>
            </a:r>
            <a:endParaRPr lang="en-GB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1763688" y="2276872"/>
            <a:ext cx="5616624" cy="345638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RETURN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68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HOSEA</a:t>
            </a:r>
            <a:endParaRPr lang="en-GB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1520" y="2564904"/>
            <a:ext cx="3672408" cy="18722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name Hosea means “Salvation”.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 prophesied regarding the Northern Kingdom of Israel, from about </a:t>
            </a:r>
          </a:p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770-697 BC.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20072" y="2564904"/>
            <a:ext cx="3672408" cy="18722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Kings who reigned during Hosea’s ministry were –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Uzziah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Ahaz, and Zedekiah (Kings of Judah), and Jeroboam the son of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Joash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(King of Israel). Ch. 1 v. 1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1520" y="4725144"/>
            <a:ext cx="3672408" cy="18722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Hosea is the first of what is known as the Minor Prophets. Only because of their shortness compared with the Major Prophets of Isaiah, Jeremiah, Daniel and Ezekiel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20072" y="4725144"/>
            <a:ext cx="3672408" cy="187220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Hosea was partly contemporary with the Prophets Amos and Isaiah, and could have been the last Prophet before the Dispersion of </a:t>
            </a:r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Israel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</a:t>
            </a:r>
            <a:r>
              <a:rPr lang="en-GB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722 BC.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1520" y="1092340"/>
            <a:ext cx="8640960" cy="118453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Main Divisions – </a:t>
            </a:r>
          </a:p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Chapters 1 – 3 – the Prophet’s personal domestic experience.</a:t>
            </a:r>
          </a:p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Chapters 4 – 14 – God’s dealings with a similarly unfaithful Israel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6300" y="114226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434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HOSEA</a:t>
            </a:r>
            <a:endParaRPr lang="en-GB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80271" y="1230459"/>
            <a:ext cx="1798811" cy="1439497"/>
            <a:chOff x="980271" y="1230459"/>
            <a:chExt cx="1798811" cy="1439497"/>
          </a:xfrm>
        </p:grpSpPr>
        <p:pic>
          <p:nvPicPr>
            <p:cNvPr id="1038" name="Picture 14" descr="View detail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0" b="98958" l="0" r="510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20" r="50000"/>
            <a:stretch/>
          </p:blipFill>
          <p:spPr bwMode="auto">
            <a:xfrm rot="3837237">
              <a:off x="1159928" y="1050802"/>
              <a:ext cx="1439497" cy="179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19808927">
              <a:off x="1411624" y="1699068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LOVE</a:t>
              </a:r>
              <a:endPara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3568" y="5229200"/>
            <a:ext cx="1798811" cy="1439497"/>
            <a:chOff x="980272" y="4789593"/>
            <a:chExt cx="1798811" cy="1439497"/>
          </a:xfrm>
        </p:grpSpPr>
        <p:pic>
          <p:nvPicPr>
            <p:cNvPr id="15" name="Picture 14" descr="View detail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0" b="98958" l="0" r="510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20" r="50000"/>
            <a:stretch/>
          </p:blipFill>
          <p:spPr bwMode="auto">
            <a:xfrm rot="3837237">
              <a:off x="1159929" y="4609936"/>
              <a:ext cx="1439497" cy="179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 rot="19808927">
              <a:off x="1174833" y="5260849"/>
              <a:ext cx="138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LOYALTY</a:t>
              </a:r>
              <a:endPara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05637" y="5229200"/>
            <a:ext cx="1798811" cy="1439497"/>
            <a:chOff x="6380871" y="4974963"/>
            <a:chExt cx="1798811" cy="1439497"/>
          </a:xfrm>
        </p:grpSpPr>
        <p:pic>
          <p:nvPicPr>
            <p:cNvPr id="14" name="Picture 14" descr="View detail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250" b="98958" l="0" r="510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20" r="50000"/>
            <a:stretch/>
          </p:blipFill>
          <p:spPr bwMode="auto">
            <a:xfrm rot="3837237">
              <a:off x="6560528" y="4795306"/>
              <a:ext cx="1439497" cy="179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 rot="19808927">
              <a:off x="6518171" y="5410966"/>
              <a:ext cx="13561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FIDELITY</a:t>
              </a:r>
              <a:endPara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24336" y="1207195"/>
            <a:ext cx="3527984" cy="4174162"/>
            <a:chOff x="3752292" y="1271353"/>
            <a:chExt cx="3527984" cy="4174162"/>
          </a:xfrm>
        </p:grpSpPr>
        <p:pic>
          <p:nvPicPr>
            <p:cNvPr id="19" name="Picture 3" descr="C:\Users\Mark\Documents\My Scans\img327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" b="8325"/>
            <a:stretch/>
          </p:blipFill>
          <p:spPr bwMode="auto">
            <a:xfrm rot="21188010">
              <a:off x="3752292" y="1271353"/>
              <a:ext cx="3527984" cy="4174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21122937">
              <a:off x="4572000" y="1480262"/>
              <a:ext cx="1756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MARRIAGE </a:t>
              </a:r>
            </a:p>
            <a:p>
              <a:pPr algn="ctr"/>
              <a:r>
                <a:rPr lang="en-GB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VOWS</a:t>
              </a:r>
              <a:endPara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1600" y="3356992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 SPURNED</a:t>
            </a:r>
            <a:endParaRPr lang="en-GB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5885122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Story of </a:t>
            </a:r>
            <a:r>
              <a:rPr lang="en-GB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Gomer</a:t>
            </a:r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algn="ctr"/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chapter 1</a:t>
            </a:r>
            <a:endParaRPr lang="en-GB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687464" y="1950207"/>
            <a:ext cx="4001728" cy="2198873"/>
          </a:xfrm>
          <a:prstGeom prst="line">
            <a:avLst/>
          </a:prstGeom>
          <a:ln w="127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995937" y="1628800"/>
            <a:ext cx="3625050" cy="2928521"/>
          </a:xfrm>
          <a:prstGeom prst="line">
            <a:avLst/>
          </a:prstGeom>
          <a:ln w="127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93383" y="982637"/>
            <a:ext cx="2310394" cy="1905786"/>
          </a:xfrm>
          <a:prstGeom prst="line">
            <a:avLst/>
          </a:prstGeom>
          <a:ln w="127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0272" y="1095403"/>
            <a:ext cx="2849600" cy="1541509"/>
          </a:xfrm>
          <a:prstGeom prst="line">
            <a:avLst/>
          </a:prstGeom>
          <a:ln w="127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3436" y="5215659"/>
            <a:ext cx="2340132" cy="1268419"/>
          </a:xfrm>
          <a:prstGeom prst="line">
            <a:avLst/>
          </a:prstGeom>
          <a:ln w="127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80861" y="5273771"/>
            <a:ext cx="2313546" cy="1338345"/>
          </a:xfrm>
          <a:prstGeom prst="line">
            <a:avLst/>
          </a:prstGeom>
          <a:ln w="127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93156" y="5085184"/>
            <a:ext cx="2090612" cy="1717578"/>
          </a:xfrm>
          <a:prstGeom prst="line">
            <a:avLst/>
          </a:prstGeom>
          <a:ln w="127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635713" y="5006778"/>
            <a:ext cx="2138658" cy="1686182"/>
          </a:xfrm>
          <a:prstGeom prst="line">
            <a:avLst/>
          </a:prstGeom>
          <a:ln w="1270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535632" y="283295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412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HOSEA</a:t>
            </a:r>
            <a:endParaRPr lang="en-GB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Equal 2"/>
          <p:cNvSpPr/>
          <p:nvPr/>
        </p:nvSpPr>
        <p:spPr>
          <a:xfrm>
            <a:off x="4009042" y="1844823"/>
            <a:ext cx="1139022" cy="607557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980728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EPHRAIM</a:t>
            </a:r>
            <a:endParaRPr lang="en-GB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 rot="21365496">
            <a:off x="3801606" y="2925112"/>
            <a:ext cx="1696434" cy="2807265"/>
            <a:chOff x="3656673" y="3166410"/>
            <a:chExt cx="1696434" cy="2505258"/>
          </a:xfrm>
        </p:grpSpPr>
        <p:pic>
          <p:nvPicPr>
            <p:cNvPr id="1028" name="Picture 4" descr="Five links in a cha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646" b="100000" l="521" r="973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5084">
              <a:off x="3656673" y="3166410"/>
              <a:ext cx="1696433" cy="175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Five links in a cha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646" b="100000" l="521" r="973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5084">
              <a:off x="3656674" y="3915656"/>
              <a:ext cx="1696433" cy="175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987824" y="2348880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ISRAEL</a:t>
            </a:r>
            <a:endParaRPr lang="en-GB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9333" y="5877272"/>
            <a:ext cx="2065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IDOLS</a:t>
            </a:r>
            <a:endParaRPr lang="en-GB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490490">
            <a:off x="5883286" y="4092993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Chapter 4 v.17</a:t>
            </a:r>
            <a:endParaRPr lang="en-GB"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Picture 2" descr="C:\Users\Mark\Documents\My Scans\img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07" b="99279" l="563" r="97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49" y="3331550"/>
            <a:ext cx="1144484" cy="204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1800" y="5869577"/>
            <a:ext cx="352839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JEHOVAH</a:t>
            </a:r>
            <a:endParaRPr lang="en-GB" sz="4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63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7" grpId="1"/>
      <p:bldP spid="9" grpId="0"/>
      <p:bldP spid="9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k\Documents\My Scans\img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" b="99180" l="994" r="99468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5536" y="668014"/>
            <a:ext cx="1693444" cy="139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HOSEA</a:t>
            </a:r>
            <a:endParaRPr lang="en-GB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 descr="C:\Users\Mark\Documents\My Scans\img4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4" b="98735" l="2396" r="9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6523" y="756871"/>
            <a:ext cx="2498003" cy="33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94265" y="3068960"/>
            <a:ext cx="3573679" cy="3602436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1143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261567" y="3694756"/>
            <a:ext cx="4882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Ephraim is a cake unturned </a:t>
            </a:r>
          </a:p>
          <a:p>
            <a:pPr algn="ctr"/>
            <a:r>
              <a:rPr lang="en-GB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</a:t>
            </a:r>
            <a:r>
              <a:rPr lang="en-GB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7 v. 8</a:t>
            </a:r>
          </a:p>
          <a:p>
            <a:pPr algn="ctr"/>
            <a:r>
              <a:rPr lang="en-GB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(Distasteful)</a:t>
            </a:r>
            <a:endParaRPr lang="en-GB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5517232"/>
            <a:ext cx="4882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Israel is an empty vine </a:t>
            </a:r>
          </a:p>
          <a:p>
            <a:pPr algn="ctr"/>
            <a:r>
              <a:rPr lang="en-GB" sz="24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ch.</a:t>
            </a:r>
            <a:r>
              <a:rPr lang="en-GB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 v. 1</a:t>
            </a:r>
          </a:p>
          <a:p>
            <a:pPr algn="ctr"/>
            <a:r>
              <a:rPr lang="en-GB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(Unfruitful)</a:t>
            </a:r>
            <a:endParaRPr lang="en-GB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ight Arrow 3"/>
          <p:cNvSpPr/>
          <p:nvPr/>
        </p:nvSpPr>
        <p:spPr>
          <a:xfrm rot="622471">
            <a:off x="1961667" y="1561998"/>
            <a:ext cx="2654298" cy="552402"/>
          </a:xfrm>
          <a:prstGeom prst="rightArrow">
            <a:avLst>
              <a:gd name="adj1" fmla="val 39967"/>
              <a:gd name="adj2" fmla="val 9012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258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  <p:bldP spid="2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k\Pictures\My Pictures\TRANSFERS\2014-12-24\0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t="24996" r="20992" b="31783"/>
          <a:stretch/>
        </p:blipFill>
        <p:spPr bwMode="auto">
          <a:xfrm>
            <a:off x="2699792" y="2442368"/>
            <a:ext cx="3672408" cy="399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xplosion 1 6"/>
          <p:cNvSpPr/>
          <p:nvPr/>
        </p:nvSpPr>
        <p:spPr>
          <a:xfrm>
            <a:off x="2699792" y="105335"/>
            <a:ext cx="3672408" cy="2243545"/>
          </a:xfrm>
          <a:prstGeom prst="irregularSeal1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HOPE</a:t>
            </a:r>
            <a:endParaRPr lang="en-GB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5856" y="2816818"/>
            <a:ext cx="2481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Valley of 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Achor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as a door of hope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5086" y="4965268"/>
            <a:ext cx="2481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Chapter 2</a:t>
            </a:r>
          </a:p>
          <a:p>
            <a:pPr algn="ctr"/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erse 15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38606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(Joshua Chapter 7</a:t>
            </a:r>
            <a:r>
              <a:rPr lang="en-GB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v</a:t>
            </a:r>
            <a:r>
              <a:rPr lang="en-GB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erses 18-26)</a:t>
            </a:r>
            <a:endParaRPr lang="en-GB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7263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97708" y="2492896"/>
            <a:ext cx="3456992" cy="3816429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SIN</a:t>
            </a:r>
          </a:p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2" panose="05020102010507070707" pitchFamily="18" charset="2"/>
                <a:sym typeface="Wingdings"/>
              </a:rPr>
              <a:t></a:t>
            </a:r>
            <a:endParaRPr lang="en-GB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 2" panose="05020102010507070707" pitchFamily="18" charset="2"/>
            </a:endParaRPr>
          </a:p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CONFESSED</a:t>
            </a:r>
          </a:p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2" panose="05020102010507070707" pitchFamily="18" charset="2"/>
                <a:sym typeface="Wingdings"/>
              </a:rPr>
              <a:t></a:t>
            </a:r>
            <a:endParaRPr lang="en-GB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JUDGED</a:t>
            </a:r>
          </a:p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2" panose="05020102010507070707" pitchFamily="18" charset="2"/>
                <a:sym typeface="Wingdings"/>
              </a:rPr>
              <a:t></a:t>
            </a:r>
            <a:endParaRPr lang="en-GB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FORSAKEN</a:t>
            </a:r>
          </a:p>
          <a:p>
            <a:pPr algn="ctr"/>
            <a:endParaRPr lang="en-GB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2699792" y="105335"/>
            <a:ext cx="3672408" cy="2243545"/>
          </a:xfrm>
          <a:prstGeom prst="irregularSeal1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HOPE</a:t>
            </a:r>
            <a:endParaRPr lang="en-GB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27046" y="2420888"/>
            <a:ext cx="7245354" cy="3948262"/>
            <a:chOff x="830730" y="1628800"/>
            <a:chExt cx="7245354" cy="3947864"/>
          </a:xfrm>
        </p:grpSpPr>
        <p:grpSp>
          <p:nvGrpSpPr>
            <p:cNvPr id="12" name="Group 11"/>
            <p:cNvGrpSpPr/>
            <p:nvPr/>
          </p:nvGrpSpPr>
          <p:grpSpPr>
            <a:xfrm>
              <a:off x="2627784" y="1628800"/>
              <a:ext cx="3632200" cy="3947864"/>
              <a:chOff x="939800" y="1467272"/>
              <a:chExt cx="3632200" cy="3947864"/>
            </a:xfrm>
          </p:grpSpPr>
          <p:pic>
            <p:nvPicPr>
              <p:cNvPr id="13" name="Picture 2" descr="C:\Users\Mark\Pictures\My Pictures\TRANSFERS\2014-12-24\003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527" t="26110" r="20992" b="31783"/>
              <a:stretch/>
            </p:blipFill>
            <p:spPr bwMode="auto">
              <a:xfrm>
                <a:off x="4470400" y="1562100"/>
                <a:ext cx="101600" cy="38530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C:\Users\Mark\Pictures\My Pictures\TRANSFERS\2014-12-24\003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20" t="26148" r="71042" b="31783"/>
              <a:stretch/>
            </p:blipFill>
            <p:spPr bwMode="auto">
              <a:xfrm>
                <a:off x="941276" y="1562100"/>
                <a:ext cx="98648" cy="38495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C:\Users\Mark\Pictures\My Pictures\TRANSFERS\2014-12-24\003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83" t="24996" r="20992" b="73968"/>
              <a:stretch/>
            </p:blipFill>
            <p:spPr bwMode="auto">
              <a:xfrm>
                <a:off x="939800" y="1467272"/>
                <a:ext cx="3632200" cy="94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2" descr="C:\Users\Mark\Pictures\My Pictures\TRANSFERS\2014-12-24\00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3" t="26165" r="47455" b="31784"/>
            <a:stretch/>
          </p:blipFill>
          <p:spPr bwMode="auto">
            <a:xfrm>
              <a:off x="6259984" y="1728688"/>
              <a:ext cx="1816100" cy="3829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C:\Users\Mark\Pictures\My Pictures\TRANSFERS\2014-12-24\00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45" t="26257" r="20992" b="31784"/>
            <a:stretch/>
          </p:blipFill>
          <p:spPr bwMode="auto">
            <a:xfrm>
              <a:off x="830730" y="1676214"/>
              <a:ext cx="1816100" cy="3881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8496300" y="6325599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353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3295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HEALING</a:t>
            </a:r>
            <a:endParaRPr lang="en-GB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 descr="C:\Users\Mark\AppData\Local\Microsoft\Windows\Temporary Internet Files\Content.IE5\363IC9ZW\11018014674_4d30fac8c1_z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9" b="99375" l="23438" r="8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92" r="19398"/>
          <a:stretch/>
        </p:blipFill>
        <p:spPr bwMode="auto">
          <a:xfrm rot="2637609" flipH="1">
            <a:off x="6003666" y="3076961"/>
            <a:ext cx="1842533" cy="27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ark\Documents\My Scans\scissor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2" b="97875" l="2527" r="98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217362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k\Documents\My Scans\bandag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7" b="97473" l="0" r="98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2552">
            <a:off x="861819" y="1277986"/>
            <a:ext cx="1768508" cy="17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\Documents\My Scans\medicin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8" b="99501" l="1201" r="98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32804"/>
            <a:ext cx="1139025" cy="253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81000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 will heal their backsliding</a:t>
            </a:r>
            <a:r>
              <a:rPr lang="en-GB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… </a:t>
            </a:r>
            <a:r>
              <a:rPr lang="en-GB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</a:t>
            </a:r>
            <a:r>
              <a:rPr lang="en-GB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h.</a:t>
            </a:r>
            <a:r>
              <a:rPr lang="en-GB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14 v. 4</a:t>
            </a:r>
            <a:endParaRPr lang="en-GB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1095" y="6342856"/>
            <a:ext cx="376716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858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Tradeshow</Template>
  <TotalTime>1148</TotalTime>
  <Words>377</Words>
  <Application>Microsoft Office PowerPoint</Application>
  <PresentationFormat>On-screen Show (4:3)</PresentationFormat>
  <Paragraphs>81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Tradeshow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</cp:lastModifiedBy>
  <cp:revision>54</cp:revision>
  <dcterms:created xsi:type="dcterms:W3CDTF">2015-01-03T18:48:40Z</dcterms:created>
  <dcterms:modified xsi:type="dcterms:W3CDTF">2016-04-03T09:20:49Z</dcterms:modified>
</cp:coreProperties>
</file>