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79" r:id="rId3"/>
    <p:sldId id="260" r:id="rId4"/>
    <p:sldId id="273" r:id="rId5"/>
    <p:sldId id="261" r:id="rId6"/>
    <p:sldId id="262" r:id="rId7"/>
    <p:sldId id="263" r:id="rId8"/>
    <p:sldId id="278" r:id="rId9"/>
    <p:sldId id="264" r:id="rId10"/>
    <p:sldId id="280" r:id="rId11"/>
    <p:sldId id="266" r:id="rId12"/>
    <p:sldId id="277" r:id="rId13"/>
    <p:sldId id="267" r:id="rId14"/>
    <p:sldId id="268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3300"/>
    <a:srgbClr val="FFCC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215" autoAdjust="0"/>
  </p:normalViewPr>
  <p:slideViewPr>
    <p:cSldViewPr>
      <p:cViewPr>
        <p:scale>
          <a:sx n="40" d="100"/>
          <a:sy n="40" d="100"/>
        </p:scale>
        <p:origin x="-1404" y="-1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F5DE9-C053-4AD3-8A88-48AAF81D8A41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AEBD9-61C4-4D17-87DD-512E1DBB4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025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AEBD9-61C4-4D17-87DD-512E1DBB4A9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607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AEBD9-61C4-4D17-87DD-512E1DBB4A9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85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AEBD9-61C4-4D17-87DD-512E1DBB4A9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476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AEBD9-61C4-4D17-87DD-512E1DBB4A9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328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AEBD9-61C4-4D17-87DD-512E1DBB4A9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188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AEBD9-61C4-4D17-87DD-512E1DBB4A9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474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1D23D-3D7B-4E52-8AEE-F30B83A14EE7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7715-26A3-489A-8C76-C9D32EE0319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1D23D-3D7B-4E52-8AEE-F30B83A14EE7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7715-26A3-489A-8C76-C9D32EE0319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1D23D-3D7B-4E52-8AEE-F30B83A14EE7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7715-26A3-489A-8C76-C9D32EE0319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1D23D-3D7B-4E52-8AEE-F30B83A14EE7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7715-26A3-489A-8C76-C9D32EE0319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1D23D-3D7B-4E52-8AEE-F30B83A14EE7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7715-26A3-489A-8C76-C9D32EE0319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1D23D-3D7B-4E52-8AEE-F30B83A14EE7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7715-26A3-489A-8C76-C9D32EE0319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1D23D-3D7B-4E52-8AEE-F30B83A14EE7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7715-26A3-489A-8C76-C9D32EE0319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1D23D-3D7B-4E52-8AEE-F30B83A14EE7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7715-26A3-489A-8C76-C9D32EE0319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1D23D-3D7B-4E52-8AEE-F30B83A14EE7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7715-26A3-489A-8C76-C9D32EE0319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1D23D-3D7B-4E52-8AEE-F30B83A14EE7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7715-26A3-489A-8C76-C9D32EE0319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1D23D-3D7B-4E52-8AEE-F30B83A14EE7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7715-26A3-489A-8C76-C9D32EE0319C}" type="slidenum">
              <a:rPr lang="en-GB" smtClean="0"/>
              <a:t>‹#›</a:t>
            </a:fld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201D23D-3D7B-4E52-8AEE-F30B83A14EE7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B827715-26A3-489A-8C76-C9D32EE0319C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6.wdp"/><Relationship Id="rId3" Type="http://schemas.openxmlformats.org/officeDocument/2006/relationships/image" Target="../media/image4.gif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gif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74302" y="692150"/>
            <a:ext cx="7958138" cy="4370427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Freestyle Script" pitchFamily="66" charset="0"/>
              </a:rPr>
              <a:t>The following </a:t>
            </a:r>
            <a:r>
              <a:rPr lang="en-US" altLang="en-US" sz="3600" b="1" dirty="0" smtClean="0">
                <a:solidFill>
                  <a:schemeClr val="bg1"/>
                </a:solidFill>
                <a:latin typeface="Freestyle Script" pitchFamily="66" charset="0"/>
              </a:rPr>
              <a:t>Biblical </a:t>
            </a:r>
            <a:r>
              <a:rPr lang="en-US" altLang="en-US" sz="3600" b="1" dirty="0">
                <a:solidFill>
                  <a:schemeClr val="bg1"/>
                </a:solidFill>
                <a:latin typeface="Freestyle Script" pitchFamily="66" charset="0"/>
              </a:rPr>
              <a:t>presentation </a:t>
            </a:r>
            <a:r>
              <a:rPr lang="en-US" altLang="en-US" sz="3600" b="1" dirty="0" smtClean="0">
                <a:solidFill>
                  <a:schemeClr val="bg1"/>
                </a:solidFill>
                <a:latin typeface="Freestyle Script" pitchFamily="66" charset="0"/>
              </a:rPr>
              <a:t>is based on </a:t>
            </a:r>
            <a:r>
              <a:rPr lang="en-US" altLang="en-US" sz="3600" b="1" dirty="0">
                <a:solidFill>
                  <a:schemeClr val="bg1"/>
                </a:solidFill>
                <a:latin typeface="Freestyle Script" pitchFamily="66" charset="0"/>
              </a:rPr>
              <a:t>notes and illustrations by the Rev L G Stapleton</a:t>
            </a:r>
            <a:br>
              <a:rPr lang="en-US" altLang="en-US" sz="3600" b="1" dirty="0">
                <a:solidFill>
                  <a:schemeClr val="bg1"/>
                </a:solidFill>
                <a:latin typeface="Freestyle Script" pitchFamily="66" charset="0"/>
              </a:rPr>
            </a:br>
            <a:r>
              <a:rPr lang="en-US" altLang="en-US" sz="4400" b="1" dirty="0">
                <a:solidFill>
                  <a:schemeClr val="bg1"/>
                </a:solidFill>
                <a:latin typeface="Freestyle Script" pitchFamily="66" charset="0"/>
              </a:rPr>
              <a:t/>
            </a:r>
            <a:br>
              <a:rPr lang="en-US" altLang="en-US" sz="4400" b="1" dirty="0">
                <a:solidFill>
                  <a:schemeClr val="bg1"/>
                </a:solidFill>
                <a:latin typeface="Freestyle Script" pitchFamily="66" charset="0"/>
              </a:rPr>
            </a:br>
            <a:r>
              <a:rPr lang="en-US" altLang="en-US" sz="3600" b="1" dirty="0">
                <a:solidFill>
                  <a:schemeClr val="bg1"/>
                </a:solidFill>
                <a:latin typeface="Freestyle Script" pitchFamily="66" charset="0"/>
              </a:rPr>
              <a:t>compiled by </a:t>
            </a:r>
            <a:br>
              <a:rPr lang="en-US" altLang="en-US" sz="3600" b="1" dirty="0">
                <a:solidFill>
                  <a:schemeClr val="bg1"/>
                </a:solidFill>
                <a:latin typeface="Freestyle Script" pitchFamily="66" charset="0"/>
              </a:rPr>
            </a:br>
            <a:r>
              <a:rPr lang="en-US" altLang="en-US" sz="3600" b="1" dirty="0">
                <a:solidFill>
                  <a:schemeClr val="bg1"/>
                </a:solidFill>
                <a:latin typeface="Freestyle Script" pitchFamily="66" charset="0"/>
              </a:rPr>
              <a:t>Mark Stapleton</a:t>
            </a:r>
            <a:r>
              <a:rPr lang="en-US" altLang="en-US" sz="4000" b="1" dirty="0">
                <a:solidFill>
                  <a:schemeClr val="bg1"/>
                </a:solidFill>
                <a:latin typeface="Freestyle Script" pitchFamily="66" charset="0"/>
              </a:rPr>
              <a:t/>
            </a:r>
            <a:br>
              <a:rPr lang="en-US" altLang="en-US" sz="4000" b="1" dirty="0">
                <a:solidFill>
                  <a:schemeClr val="bg1"/>
                </a:solidFill>
                <a:latin typeface="Freestyle Script" pitchFamily="66" charset="0"/>
              </a:rPr>
            </a:br>
            <a:r>
              <a:rPr lang="en-US" altLang="en-US" sz="4000" b="1" dirty="0">
                <a:solidFill>
                  <a:schemeClr val="bg1"/>
                </a:solidFill>
                <a:latin typeface="Freestyle Script" pitchFamily="66" charset="0"/>
              </a:rPr>
              <a:t/>
            </a:r>
            <a:br>
              <a:rPr lang="en-US" altLang="en-US" sz="4000" b="1" dirty="0">
                <a:solidFill>
                  <a:schemeClr val="bg1"/>
                </a:solidFill>
                <a:latin typeface="Freestyle Script" pitchFamily="66" charset="0"/>
              </a:rPr>
            </a:br>
            <a:r>
              <a:rPr lang="en-US" altLang="en-US" sz="1400" b="1" dirty="0">
                <a:solidFill>
                  <a:schemeClr val="bg1"/>
                </a:solidFill>
                <a:cs typeface="Arial" charset="0"/>
              </a:rPr>
              <a:t>© Mark Stapleton </a:t>
            </a:r>
            <a:r>
              <a:rPr lang="en-US" altLang="en-US" sz="1400" b="1" dirty="0" smtClean="0">
                <a:solidFill>
                  <a:schemeClr val="bg1"/>
                </a:solidFill>
                <a:cs typeface="Arial" charset="0"/>
              </a:rPr>
              <a:t>2016</a:t>
            </a:r>
            <a:r>
              <a:rPr lang="en-GB" altLang="en-US" sz="1800" b="1" dirty="0">
                <a:solidFill>
                  <a:schemeClr val="bg1"/>
                </a:solidFill>
              </a:rPr>
              <a:t/>
            </a:r>
            <a:br>
              <a:rPr lang="en-GB" altLang="en-US" sz="1800" b="1" dirty="0">
                <a:solidFill>
                  <a:schemeClr val="bg1"/>
                </a:solidFill>
              </a:rPr>
            </a:br>
            <a:endParaRPr lang="en-GB" alt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16913" y="6173788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872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38132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Daniel Chapter 5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32" name="Picture 8" descr="Sign language representation of the number &quot;1&quot;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493D4B"/>
              </a:clrFrom>
              <a:clrTo>
                <a:srgbClr val="493D4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2813" l="26042" r="729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52" r="23768" b="29670"/>
          <a:stretch/>
        </p:blipFill>
        <p:spPr bwMode="auto">
          <a:xfrm rot="5687482" flipH="1">
            <a:off x="37586" y="306419"/>
            <a:ext cx="1183179" cy="159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704890"/>
            <a:ext cx="3816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Mene</a:t>
            </a:r>
            <a:r>
              <a:rPr lang="en-GB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 </a:t>
            </a:r>
            <a:r>
              <a:rPr lang="en-GB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Mene</a:t>
            </a:r>
            <a:endParaRPr lang="en-GB" sz="4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3212976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Your kingdom has been divided </a:t>
            </a:r>
          </a:p>
          <a:p>
            <a:pPr algn="ctr"/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and given to the Medes and Persians. </a:t>
            </a:r>
          </a:p>
          <a:p>
            <a:pPr algn="ctr"/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v. 28</a:t>
            </a:r>
            <a:endParaRPr lang="en-GB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4627002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You have not glorified God. v.23</a:t>
            </a:r>
          </a:p>
          <a:p>
            <a:pPr algn="ctr"/>
            <a:endParaRPr lang="en-GB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That very night Belshazzar was slain. v. 30</a:t>
            </a:r>
          </a:p>
          <a:p>
            <a:pPr algn="ctr"/>
            <a:endParaRPr lang="en-GB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King Darius the Mede received the Kingdom. v. 31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72401" y="6173788"/>
            <a:ext cx="503288" cy="33855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10</a:t>
            </a:r>
            <a:endParaRPr lang="en-GB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2073042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Tekel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-108520" y="3356992"/>
            <a:ext cx="287955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Upharsin</a:t>
            </a:r>
            <a:endParaRPr lang="en-GB" sz="4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</a:endParaRPr>
          </a:p>
          <a:p>
            <a:pPr algn="ctr"/>
            <a:r>
              <a:rPr lang="en-GB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(Peres)</a:t>
            </a:r>
            <a:endParaRPr lang="en-GB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2545" y="644495"/>
            <a:ext cx="3961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God has numbered your kingdom and finished it</a:t>
            </a:r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v.26</a:t>
            </a:r>
            <a:endParaRPr lang="en-GB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79712" y="2021939"/>
            <a:ext cx="6695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You have been weighed in the balances </a:t>
            </a:r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and found </a:t>
            </a:r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wanting</a:t>
            </a:r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</a:t>
            </a:r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</a:t>
            </a:r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.27</a:t>
            </a:r>
            <a:endParaRPr lang="en-GB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7704" y="0"/>
            <a:ext cx="5253697" cy="646331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Belshazzar’s feast</a:t>
            </a:r>
            <a:endParaRPr lang="en-GB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41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7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0"/>
            <a:ext cx="6336705" cy="646331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Darius – No Petitions</a:t>
            </a:r>
            <a:endParaRPr lang="en-GB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38132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Daniel Chapter 6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050" name="Picture 2" descr="C:\Users\Mark\Documents\My Scans\img4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85"/>
          <a:stretch/>
        </p:blipFill>
        <p:spPr bwMode="auto">
          <a:xfrm flipV="1">
            <a:off x="1578694" y="764704"/>
            <a:ext cx="6089650" cy="481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ark\AppData\Local\Microsoft\Windows\Temporary Internet Files\Content.IE5\JBKPTASF\MC9000480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342" y="4149084"/>
            <a:ext cx="1378874" cy="216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73325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    Daniel prayed three times            a day v.10</a:t>
            </a:r>
            <a:endParaRPr lang="en-GB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00393" y="6173788"/>
            <a:ext cx="575296" cy="33855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11</a:t>
            </a:r>
            <a:endParaRPr lang="en-GB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47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30932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Daniel Chapter 6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72401" y="6173788"/>
            <a:ext cx="503288" cy="33855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12</a:t>
            </a:r>
            <a:endParaRPr lang="en-GB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050" name="Picture 2" descr="C:\Users\Owner\Pictures\My Pictures\BIBLE ILLUSTRATIONS\lions den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061" b="93482" l="35782" r="964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79" t="50387" r="3753" b="5737"/>
          <a:stretch/>
        </p:blipFill>
        <p:spPr bwMode="auto">
          <a:xfrm>
            <a:off x="2699792" y="3409969"/>
            <a:ext cx="4650828" cy="193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Owner\Pictures\My Pictures\BIBLE ILLUSTRATIONS\lions den 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348" b="69167" l="5895" r="463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97" t="10523" r="55264" b="29776"/>
          <a:stretch/>
        </p:blipFill>
        <p:spPr bwMode="auto">
          <a:xfrm flipH="1">
            <a:off x="5976010" y="1916832"/>
            <a:ext cx="3074277" cy="263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Owner\Pictures\My Pictures\BIBLE ILLUSTRATIONS\lions den 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348" b="69167" l="5895" r="463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97" t="10523" r="55264" b="29776"/>
          <a:stretch/>
        </p:blipFill>
        <p:spPr bwMode="auto">
          <a:xfrm>
            <a:off x="709447" y="2204864"/>
            <a:ext cx="3074277" cy="263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962725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“Your God , whom you serve continually, He will deliver you” v.16</a:t>
            </a:r>
            <a:endParaRPr lang="en-GB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90694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“Has your God… been able to deliver you from the lions?” v.20</a:t>
            </a:r>
            <a:endParaRPr lang="en-GB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139189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“My God sent His angel and shut the lions’ mouths, so that they have not hurt me…” v.22</a:t>
            </a:r>
            <a:endParaRPr lang="en-GB" sz="28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3648" y="0"/>
            <a:ext cx="6336705" cy="646331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Darius – No Petitions</a:t>
            </a:r>
            <a:endParaRPr lang="en-GB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10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939" y="0"/>
            <a:ext cx="7956501" cy="646331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Daniel’s prayer for his people</a:t>
            </a:r>
            <a:endParaRPr lang="en-GB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179512" y="888520"/>
            <a:ext cx="4104456" cy="2016224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Remembers  Jeremiah’s word from God, about Jerusalem’s 70 years of desolation</a:t>
            </a:r>
          </a:p>
          <a:p>
            <a:pPr algn="ctr"/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Chapter 9 v. 2</a:t>
            </a:r>
            <a:endParaRPr lang="en-GB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4860032" y="888520"/>
            <a:ext cx="4104456" cy="2016224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Confesses his sin and the sin of his people</a:t>
            </a:r>
          </a:p>
          <a:p>
            <a:pPr algn="ctr"/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Chapter 9 v. </a:t>
            </a:r>
            <a:r>
              <a:rPr lang="en-GB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4-13</a:t>
            </a:r>
            <a:endParaRPr lang="en-GB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179512" y="3933056"/>
            <a:ext cx="4104456" cy="2016224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Pleads for God’s mercy on His people</a:t>
            </a:r>
          </a:p>
          <a:p>
            <a:pPr algn="ctr"/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Chapter 9 v. 16-18</a:t>
            </a:r>
            <a:endParaRPr lang="en-GB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4860032" y="3933056"/>
            <a:ext cx="4104456" cy="2016224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Asks God to hear and answer his prayer</a:t>
            </a:r>
          </a:p>
          <a:p>
            <a:pPr algn="ctr"/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Chapter 9 v. 19</a:t>
            </a:r>
            <a:endParaRPr lang="en-GB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72401" y="6173788"/>
            <a:ext cx="503288" cy="33855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13</a:t>
            </a:r>
            <a:endParaRPr lang="en-GB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36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0"/>
            <a:ext cx="8424169" cy="646331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Daniel’s prophecy for his people</a:t>
            </a:r>
            <a:endParaRPr lang="en-GB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36712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Gabriel tells 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</a:t>
            </a: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aniel that – “70 weeks are determined for your people and for your holy city…” Chapter 9 v. 24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2924944"/>
            <a:ext cx="48605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 7</a:t>
            </a:r>
          </a:p>
          <a:p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+ 62</a:t>
            </a:r>
          </a:p>
          <a:p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+   1</a:t>
            </a:r>
          </a:p>
          <a:p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70 </a:t>
            </a:r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weeks x 7</a:t>
            </a:r>
            <a:endParaRPr lang="en-GB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=490 years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439652" y="4801587"/>
            <a:ext cx="3276364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491880" y="2985705"/>
            <a:ext cx="540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After 69 weeks (of years) Messiah is cut off. v. 25, but not for Himself, v. 26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2699792" y="3140968"/>
            <a:ext cx="504056" cy="9361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Brace 10"/>
          <p:cNvSpPr/>
          <p:nvPr/>
        </p:nvSpPr>
        <p:spPr>
          <a:xfrm>
            <a:off x="2573778" y="3061393"/>
            <a:ext cx="756084" cy="1159695"/>
          </a:xfrm>
          <a:prstGeom prst="rightBrace">
            <a:avLst>
              <a:gd name="adj1" fmla="val 41814"/>
              <a:gd name="adj2" fmla="val 51216"/>
            </a:avLst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8172401" y="6173788"/>
            <a:ext cx="503288" cy="33855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14</a:t>
            </a:r>
            <a:endParaRPr lang="en-GB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88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-27384"/>
            <a:ext cx="7416824" cy="646331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Coming of the Messiah</a:t>
            </a:r>
            <a:endParaRPr lang="en-GB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2068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Daniel chapter 9 verses 25-26</a:t>
            </a:r>
            <a:endParaRPr lang="en-GB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1800" y="-99392"/>
            <a:ext cx="1368152" cy="618630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GB" sz="39600" dirty="0" smtClean="0">
                <a:solidFill>
                  <a:srgbClr val="C00000"/>
                </a:solidFill>
                <a:latin typeface="Arial Black"/>
              </a:rPr>
              <a:t>†</a:t>
            </a:r>
            <a:endParaRPr lang="en-GB" sz="396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290156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Books were opened - Revelation </a:t>
            </a:r>
            <a:r>
              <a:rPr lang="en-GB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ch.</a:t>
            </a: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20 v.12 </a:t>
            </a:r>
            <a:endParaRPr lang="en-GB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69845" y="210126"/>
            <a:ext cx="538659" cy="33855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15</a:t>
            </a:r>
            <a:endParaRPr lang="en-GB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08520" y="5714092"/>
            <a:ext cx="9252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End Days – the book is sealed </a:t>
            </a:r>
            <a:r>
              <a:rPr lang="en-GB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ch.</a:t>
            </a: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12 v.4</a:t>
            </a:r>
            <a:endParaRPr lang="en-GB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98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07504" y="-27384"/>
            <a:ext cx="8884248" cy="6923030"/>
            <a:chOff x="179512" y="-27384"/>
            <a:chExt cx="8884248" cy="6923030"/>
          </a:xfrm>
        </p:grpSpPr>
        <p:grpSp>
          <p:nvGrpSpPr>
            <p:cNvPr id="26" name="Group 25"/>
            <p:cNvGrpSpPr/>
            <p:nvPr/>
          </p:nvGrpSpPr>
          <p:grpSpPr>
            <a:xfrm>
              <a:off x="179512" y="0"/>
              <a:ext cx="792088" cy="6858000"/>
              <a:chOff x="9540552" y="322838"/>
              <a:chExt cx="792088" cy="6625468"/>
            </a:xfrm>
          </p:grpSpPr>
          <p:sp>
            <p:nvSpPr>
              <p:cNvPr id="27" name="Up Arrow 26"/>
              <p:cNvSpPr/>
              <p:nvPr/>
            </p:nvSpPr>
            <p:spPr>
              <a:xfrm>
                <a:off x="9601592" y="395578"/>
                <a:ext cx="648072" cy="6552728"/>
              </a:xfrm>
              <a:prstGeom prst="upArrow">
                <a:avLst>
                  <a:gd name="adj1" fmla="val 50000"/>
                  <a:gd name="adj2" fmla="val 82067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Diamond 27"/>
              <p:cNvSpPr/>
              <p:nvPr/>
            </p:nvSpPr>
            <p:spPr>
              <a:xfrm>
                <a:off x="9540552" y="322838"/>
                <a:ext cx="792088" cy="1124744"/>
              </a:xfrm>
              <a:prstGeom prst="diamond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1763688" y="-27384"/>
              <a:ext cx="792088" cy="6858000"/>
              <a:chOff x="9540552" y="322838"/>
              <a:chExt cx="792088" cy="6625468"/>
            </a:xfrm>
          </p:grpSpPr>
          <p:sp>
            <p:nvSpPr>
              <p:cNvPr id="24" name="Up Arrow 23"/>
              <p:cNvSpPr/>
              <p:nvPr/>
            </p:nvSpPr>
            <p:spPr>
              <a:xfrm>
                <a:off x="9601592" y="395578"/>
                <a:ext cx="648072" cy="6552728"/>
              </a:xfrm>
              <a:prstGeom prst="upArrow">
                <a:avLst>
                  <a:gd name="adj1" fmla="val 50000"/>
                  <a:gd name="adj2" fmla="val 82067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Diamond 24"/>
              <p:cNvSpPr/>
              <p:nvPr/>
            </p:nvSpPr>
            <p:spPr>
              <a:xfrm>
                <a:off x="9540552" y="322838"/>
                <a:ext cx="792088" cy="1124744"/>
              </a:xfrm>
              <a:prstGeom prst="diamond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419872" y="0"/>
              <a:ext cx="792088" cy="6858000"/>
              <a:chOff x="9540552" y="322838"/>
              <a:chExt cx="792088" cy="6625468"/>
            </a:xfrm>
          </p:grpSpPr>
          <p:sp>
            <p:nvSpPr>
              <p:cNvPr id="18" name="Up Arrow 17"/>
              <p:cNvSpPr/>
              <p:nvPr/>
            </p:nvSpPr>
            <p:spPr>
              <a:xfrm>
                <a:off x="9601592" y="395578"/>
                <a:ext cx="648072" cy="6552728"/>
              </a:xfrm>
              <a:prstGeom prst="upArrow">
                <a:avLst>
                  <a:gd name="adj1" fmla="val 50000"/>
                  <a:gd name="adj2" fmla="val 82067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Diamond 18"/>
              <p:cNvSpPr/>
              <p:nvPr/>
            </p:nvSpPr>
            <p:spPr>
              <a:xfrm>
                <a:off x="9540552" y="322838"/>
                <a:ext cx="792088" cy="1124744"/>
              </a:xfrm>
              <a:prstGeom prst="diamond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5076056" y="0"/>
              <a:ext cx="792088" cy="6858000"/>
              <a:chOff x="9540552" y="322838"/>
              <a:chExt cx="792088" cy="6625468"/>
            </a:xfrm>
          </p:grpSpPr>
          <p:sp>
            <p:nvSpPr>
              <p:cNvPr id="11" name="Up Arrow 10"/>
              <p:cNvSpPr/>
              <p:nvPr/>
            </p:nvSpPr>
            <p:spPr>
              <a:xfrm>
                <a:off x="9601592" y="395578"/>
                <a:ext cx="648072" cy="6552728"/>
              </a:xfrm>
              <a:prstGeom prst="upArrow">
                <a:avLst>
                  <a:gd name="adj1" fmla="val 50000"/>
                  <a:gd name="adj2" fmla="val 82067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Diamond 11"/>
              <p:cNvSpPr/>
              <p:nvPr/>
            </p:nvSpPr>
            <p:spPr>
              <a:xfrm>
                <a:off x="9540552" y="322838"/>
                <a:ext cx="792088" cy="1124744"/>
              </a:xfrm>
              <a:prstGeom prst="diamond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6660232" y="37646"/>
              <a:ext cx="792088" cy="6858000"/>
              <a:chOff x="9540552" y="322838"/>
              <a:chExt cx="792088" cy="6625468"/>
            </a:xfrm>
          </p:grpSpPr>
          <p:sp>
            <p:nvSpPr>
              <p:cNvPr id="15" name="Up Arrow 14"/>
              <p:cNvSpPr/>
              <p:nvPr/>
            </p:nvSpPr>
            <p:spPr>
              <a:xfrm>
                <a:off x="9601592" y="395578"/>
                <a:ext cx="648072" cy="6552728"/>
              </a:xfrm>
              <a:prstGeom prst="upArrow">
                <a:avLst>
                  <a:gd name="adj1" fmla="val 50000"/>
                  <a:gd name="adj2" fmla="val 82067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Diamond 15"/>
              <p:cNvSpPr/>
              <p:nvPr/>
            </p:nvSpPr>
            <p:spPr>
              <a:xfrm>
                <a:off x="9540552" y="322838"/>
                <a:ext cx="792088" cy="1124744"/>
              </a:xfrm>
              <a:prstGeom prst="diamond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8271672" y="0"/>
              <a:ext cx="792088" cy="6858000"/>
              <a:chOff x="9540552" y="322838"/>
              <a:chExt cx="792088" cy="6625468"/>
            </a:xfrm>
          </p:grpSpPr>
          <p:sp>
            <p:nvSpPr>
              <p:cNvPr id="21" name="Up Arrow 20"/>
              <p:cNvSpPr/>
              <p:nvPr/>
            </p:nvSpPr>
            <p:spPr>
              <a:xfrm>
                <a:off x="9601592" y="395578"/>
                <a:ext cx="648072" cy="6552728"/>
              </a:xfrm>
              <a:prstGeom prst="upArrow">
                <a:avLst>
                  <a:gd name="adj1" fmla="val 50000"/>
                  <a:gd name="adj2" fmla="val 82067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Diamond 21"/>
              <p:cNvSpPr/>
              <p:nvPr/>
            </p:nvSpPr>
            <p:spPr>
              <a:xfrm>
                <a:off x="9540552" y="322838"/>
                <a:ext cx="792088" cy="1124744"/>
              </a:xfrm>
              <a:prstGeom prst="diamond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74"/>
          <a:stretch/>
        </p:blipFill>
        <p:spPr>
          <a:xfrm>
            <a:off x="1511660" y="1871357"/>
            <a:ext cx="6084676" cy="3916882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 rot="19142920">
            <a:off x="2042303" y="3021729"/>
            <a:ext cx="5059398" cy="1446550"/>
          </a:xfrm>
          <a:prstGeom prst="rect">
            <a:avLst/>
          </a:prstGeom>
          <a:solidFill>
            <a:srgbClr val="FFFF66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DANIEL</a:t>
            </a:r>
            <a:endParaRPr lang="en-US" sz="8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22093" y="6237312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148064" y="393305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sym typeface="Wingdings"/>
              </a:rPr>
              <a:t>Babylon 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51720" y="378904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sym typeface="Wingdings"/>
              </a:rPr>
              <a:t> Jerusalem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39752" y="3068960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ISRAEL</a:t>
            </a:r>
            <a:endParaRPr lang="en-GB" sz="14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98347" y="4077072"/>
            <a:ext cx="1173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JUDAH</a:t>
            </a:r>
            <a:endParaRPr lang="en-GB" sz="1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51820" y="6093296"/>
            <a:ext cx="3276364" cy="707886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Daniel 1 vs.1</a:t>
            </a:r>
            <a:endParaRPr lang="en-GB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73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/>
      <p:bldP spid="34" grpId="0"/>
      <p:bldP spid="35" grpId="0"/>
      <p:bldP spid="36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19770" y="-52725"/>
            <a:ext cx="2722990" cy="830997"/>
          </a:xfrm>
          <a:prstGeom prst="rect">
            <a:avLst/>
          </a:prstGeom>
          <a:solidFill>
            <a:srgbClr val="FFFF66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DANIEL</a:t>
            </a:r>
            <a:endParaRPr lang="en-US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Bevel 5"/>
          <p:cNvSpPr/>
          <p:nvPr/>
        </p:nvSpPr>
        <p:spPr>
          <a:xfrm>
            <a:off x="265166" y="980728"/>
            <a:ext cx="3573641" cy="1196427"/>
          </a:xfrm>
          <a:prstGeom prst="beve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 prisoner of war, when Babylon overran Judah  (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ch.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1 vs.1-4)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Bevel 6"/>
          <p:cNvSpPr/>
          <p:nvPr/>
        </p:nvSpPr>
        <p:spPr>
          <a:xfrm>
            <a:off x="5148064" y="908720"/>
            <a:ext cx="3861673" cy="1800200"/>
          </a:xfrm>
          <a:prstGeom prst="beve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Was contemporary with Jeremiah, Ezekiel, Nehemiah, Haggai, Zerubbabel and Zechariah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Bevel 7"/>
          <p:cNvSpPr/>
          <p:nvPr/>
        </p:nvSpPr>
        <p:spPr>
          <a:xfrm>
            <a:off x="265166" y="2420888"/>
            <a:ext cx="4031913" cy="2180487"/>
          </a:xfrm>
          <a:prstGeom prst="beve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Lived a long life and exercised considerable political influence spanning the 3 kingdoms of Babylon, Media and Persia (ch.1 v. 21)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Bevel 8"/>
          <p:cNvSpPr/>
          <p:nvPr/>
        </p:nvSpPr>
        <p:spPr>
          <a:xfrm>
            <a:off x="5275372" y="5013176"/>
            <a:ext cx="3837115" cy="1512168"/>
          </a:xfrm>
          <a:prstGeom prst="beve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Lived at the time of  kings Nebuchadnezzar, Belshazzar, Darius and Cyrus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Bevel 9"/>
          <p:cNvSpPr/>
          <p:nvPr/>
        </p:nvSpPr>
        <p:spPr>
          <a:xfrm>
            <a:off x="5357605" y="3022313"/>
            <a:ext cx="3618890" cy="1728192"/>
          </a:xfrm>
          <a:prstGeom prst="beve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book has a great deal to do with the Gentile world powers rather than with God’s people, the Jews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Bevel 10"/>
          <p:cNvSpPr/>
          <p:nvPr/>
        </p:nvSpPr>
        <p:spPr>
          <a:xfrm>
            <a:off x="265166" y="4797152"/>
            <a:ext cx="4882898" cy="1728192"/>
          </a:xfrm>
          <a:prstGeom prst="beve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book is largely Apocalyptic in style – i.e. it reveals or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nveils things by the use of visions and symbols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96300" y="193704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157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11960" y="1772816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(Bel protect the king)</a:t>
            </a:r>
            <a:endParaRPr lang="en-GB" sz="32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736" y="1311151"/>
            <a:ext cx="1962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Daniel</a:t>
            </a:r>
            <a:endParaRPr lang="en-GB" sz="32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8024" y="1383159"/>
            <a:ext cx="3455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Belteshazzar</a:t>
            </a:r>
            <a:endParaRPr lang="en-GB" sz="32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77" y="1743199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(God is Judge)</a:t>
            </a:r>
            <a:endParaRPr lang="en-GB" sz="32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736" y="2484185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Hananiah</a:t>
            </a:r>
            <a:endParaRPr lang="en-GB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6512" y="2988241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(God is Gracious)</a:t>
            </a:r>
            <a:endParaRPr lang="en-GB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20072" y="2484185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</a:t>
            </a:r>
            <a:r>
              <a:rPr lang="en-GB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hadrach</a:t>
            </a:r>
            <a:endParaRPr lang="en-GB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60032" y="2988241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(Command of </a:t>
            </a:r>
            <a:r>
              <a:rPr lang="en-GB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Aku</a:t>
            </a:r>
            <a:r>
              <a:rPr lang="en-GB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)</a:t>
            </a:r>
            <a:endParaRPr lang="en-GB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47067" y="3708321"/>
            <a:ext cx="2006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Mishael</a:t>
            </a:r>
            <a:endParaRPr lang="en-GB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77" y="4140369"/>
            <a:ext cx="5155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(Who is what God is?)</a:t>
            </a:r>
            <a:endParaRPr lang="en-GB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83560" y="3708321"/>
            <a:ext cx="2228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Meshach</a:t>
            </a:r>
            <a:endParaRPr lang="en-GB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83560" y="4140369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(Who is as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Aku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?)</a:t>
            </a:r>
            <a:endParaRPr lang="en-GB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4860449"/>
            <a:ext cx="2300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Azariah</a:t>
            </a:r>
            <a:endParaRPr lang="en-GB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3736" y="5292497"/>
            <a:ext cx="3783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(God is Keeper)</a:t>
            </a:r>
            <a:endParaRPr lang="en-GB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83560" y="4860449"/>
            <a:ext cx="3133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Abed-</a:t>
            </a:r>
            <a:r>
              <a:rPr lang="en-GB" sz="3200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Nego</a:t>
            </a:r>
            <a:endParaRPr lang="en-GB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04048" y="5364505"/>
            <a:ext cx="4305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</a:t>
            </a:r>
            <a:r>
              <a:rPr lang="en-GB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Servant of </a:t>
            </a:r>
            <a:r>
              <a:rPr lang="en-GB" sz="3200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Nego</a:t>
            </a:r>
            <a:r>
              <a:rPr lang="en-GB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)</a:t>
            </a:r>
            <a:endParaRPr lang="en-GB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45330" y="0"/>
            <a:ext cx="3282854" cy="58477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NEW NAMES</a:t>
            </a:r>
            <a:endParaRPr lang="en-GB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67864" y="584773"/>
            <a:ext cx="1299880" cy="58477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OLD</a:t>
            </a:r>
            <a:endParaRPr lang="en-GB" sz="32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80388" y="584772"/>
            <a:ext cx="1392012" cy="58477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NEW</a:t>
            </a:r>
            <a:endParaRPr lang="en-GB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64566" y="6273225"/>
            <a:ext cx="4807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Arial Black" panose="020B0A04020102020204" pitchFamily="34" charset="0"/>
              </a:rPr>
              <a:t>Daniel </a:t>
            </a:r>
            <a:r>
              <a:rPr lang="en-GB" sz="3200" dirty="0" err="1" smtClean="0">
                <a:latin typeface="Arial Black" panose="020B0A04020102020204" pitchFamily="34" charset="0"/>
              </a:rPr>
              <a:t>ch.</a:t>
            </a:r>
            <a:r>
              <a:rPr lang="en-GB" sz="3200" dirty="0" smtClean="0">
                <a:latin typeface="Arial Black" panose="020B0A04020102020204" pitchFamily="34" charset="0"/>
              </a:rPr>
              <a:t> 1 vs. 6-7</a:t>
            </a:r>
            <a:endParaRPr lang="en-GB" sz="3200" dirty="0">
              <a:latin typeface="Arial Black" panose="020B0A040201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16913" y="6173788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9175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 animBg="1"/>
      <p:bldP spid="26" grpId="0" animBg="1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Owner\Pictures\Nebuchadnezz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745799"/>
            <a:ext cx="1454568" cy="561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Mark\Documents\My Scans\img4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950" l="234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3839">
            <a:off x="4572000" y="638406"/>
            <a:ext cx="4650499" cy="594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Nebuchadnezzar’s forgotten dream</a:t>
            </a:r>
            <a:endParaRPr lang="en-GB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908720"/>
            <a:ext cx="23762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Babylon</a:t>
            </a:r>
          </a:p>
          <a:p>
            <a:endParaRPr lang="en-GB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en-GB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GB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Persia</a:t>
            </a:r>
            <a:endParaRPr lang="en-GB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en-GB" sz="3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en-GB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GB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Greece</a:t>
            </a:r>
          </a:p>
          <a:p>
            <a:endParaRPr lang="en-GB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en-GB" sz="3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GB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Rome</a:t>
            </a:r>
            <a:endParaRPr lang="en-GB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36216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Daniel chapter 2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808" y="1340768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(Gold)</a:t>
            </a:r>
            <a:endParaRPr lang="en-GB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3768" y="2708920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(Silver)</a:t>
            </a:r>
            <a:endParaRPr lang="en-GB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3808" y="429309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(Bronze)</a:t>
            </a:r>
            <a:endParaRPr lang="en-GB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55776" y="5694645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(Iron and Clay)</a:t>
            </a:r>
            <a:endParaRPr lang="en-GB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16913" y="6173788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0082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25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75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2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967" y="2836723"/>
            <a:ext cx="288032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86" y="3623600"/>
            <a:ext cx="2895962" cy="289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461" y="3398916"/>
            <a:ext cx="2772816" cy="277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999" y="3073114"/>
            <a:ext cx="2988840" cy="298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3" descr="C:\Users\Mark\Pictures\EPSON SCANS\Fire_Animation_by_wolfofstorm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504" y="40005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C:\Users\Mark\Pictures\EPSON SCANS\Fire_Animation_by_wolfofstorm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15709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3" descr="C:\Users\Mark\Pictures\EPSON SCANS\Fire_Animation_by_wolfofstorm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461" y="3945293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Users\Mark\Pictures\EPSON SCANS\Fire_Animation_by_wolfofstorm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480" y="40005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3" descr="C:\Users\Mark\Pictures\EPSON SCANS\Fire_Animation_by_wolfofstorm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480" y="4567534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3" descr="C:\Users\Mark\Pictures\EPSON SCANS\Fire_Animation_by_wolfofstorm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999" y="4567534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3" descr="C:\Users\Mark\Pictures\EPSON SCANS\Fire_Animation_by_wolfofstorm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67534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3" descr="C:\Users\Mark\Pictures\EPSON SCANS\Fire_Animation_by_wolfofstorm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567534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3573" y="0"/>
            <a:ext cx="8384891" cy="646331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Nebuchadnezzar’s image of gold</a:t>
            </a:r>
            <a:endParaRPr lang="en-GB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6512" y="3212976"/>
            <a:ext cx="10022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90 </a:t>
            </a:r>
            <a:r>
              <a:rPr lang="en-GB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ft</a:t>
            </a:r>
            <a:endParaRPr lang="en-GB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flipV="1">
            <a:off x="464598" y="646331"/>
            <a:ext cx="0" cy="2566645"/>
          </a:xfrm>
          <a:prstGeom prst="straightConnector1">
            <a:avLst/>
          </a:prstGeom>
          <a:ln w="508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64598" y="3643863"/>
            <a:ext cx="0" cy="3135182"/>
          </a:xfrm>
          <a:prstGeom prst="straightConnector1">
            <a:avLst/>
          </a:prstGeom>
          <a:ln w="508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15816" y="4426624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BUT</a:t>
            </a:r>
          </a:p>
          <a:p>
            <a:pPr algn="ctr"/>
            <a:r>
              <a:rPr lang="en-GB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IF</a:t>
            </a:r>
          </a:p>
          <a:p>
            <a:pPr algn="ctr"/>
            <a:r>
              <a:rPr lang="en-GB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NOT….</a:t>
            </a:r>
            <a:endParaRPr lang="en-GB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07435" y="1412775"/>
            <a:ext cx="363216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Shadrach</a:t>
            </a:r>
          </a:p>
          <a:p>
            <a:pPr algn="ctr"/>
            <a:r>
              <a:rPr lang="en-GB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Meshach</a:t>
            </a:r>
          </a:p>
          <a:p>
            <a:pPr algn="ctr"/>
            <a:r>
              <a:rPr lang="en-GB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Abed-</a:t>
            </a:r>
            <a:r>
              <a:rPr lang="en-GB" sz="2800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Nego</a:t>
            </a:r>
            <a:endParaRPr lang="en-GB" sz="28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GB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+ 1</a:t>
            </a:r>
            <a:endParaRPr lang="en-GB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34547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Daniel chapter 3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21587" y="329837"/>
            <a:ext cx="4038650" cy="4691478"/>
            <a:chOff x="2621587" y="329837"/>
            <a:chExt cx="4038650" cy="4691478"/>
          </a:xfrm>
        </p:grpSpPr>
        <p:pic>
          <p:nvPicPr>
            <p:cNvPr id="1026" name="Picture 2" descr="cartoons,celebrating,dancers,emotions,entertainment,happy,joy,leisure,people,recreation,Screen Beans®,special occasions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39077" l="21846" r="9046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45" r="52294" b="78181"/>
            <a:stretch/>
          </p:blipFill>
          <p:spPr bwMode="auto">
            <a:xfrm rot="1478629">
              <a:off x="4762569" y="3290212"/>
              <a:ext cx="726277" cy="675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cartoons,celebrating,dancers,emotions,entertainment,happy,joy,leisure,people,recreation,Screen Beans®,special occasions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39077" l="21846" r="9046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45" r="52294" b="78181"/>
            <a:stretch/>
          </p:blipFill>
          <p:spPr bwMode="auto">
            <a:xfrm>
              <a:off x="3347864" y="3237533"/>
              <a:ext cx="726277" cy="675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cartoons,celebrating,dancers,emotions,entertainment,happy,joy,leisure,people,recreation,Screen Beans®,special occasions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39077" l="21846" r="9046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45" r="52294" b="78181"/>
            <a:stretch/>
          </p:blipFill>
          <p:spPr bwMode="auto">
            <a:xfrm rot="1913221">
              <a:off x="2621587" y="929178"/>
              <a:ext cx="726277" cy="675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cartoons,celebrating,dancers,emotions,entertainment,happy,joy,leisure,people,recreation,Screen Beans®,special occasions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39077" l="21846" r="9046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45" r="52294" b="78181"/>
            <a:stretch/>
          </p:blipFill>
          <p:spPr bwMode="auto">
            <a:xfrm>
              <a:off x="4945860" y="597019"/>
              <a:ext cx="726277" cy="675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artoons,celebrating,dancers,emotions,entertainment,happy,joy,leisure,people,recreation,Screen Beans®,special occasions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30154" l="48308" r="8553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02" t="8947" r="14596" b="69234"/>
            <a:stretch/>
          </p:blipFill>
          <p:spPr bwMode="auto">
            <a:xfrm>
              <a:off x="6006470" y="1070041"/>
              <a:ext cx="547991" cy="675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6" descr="cartoons,celebrating,dancers,emotions,entertainment,happy,joy,leisure,people,recreation,Screen Beans®,special occasions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30154" l="48308" r="8553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02" t="8947" r="14596" b="69234"/>
            <a:stretch/>
          </p:blipFill>
          <p:spPr bwMode="auto">
            <a:xfrm rot="20461459">
              <a:off x="5824611" y="2324440"/>
              <a:ext cx="547991" cy="675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6" descr="cartoons,celebrating,dancers,emotions,entertainment,happy,joy,leisure,people,recreation,Screen Beans®,special occasions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30154" l="48308" r="8553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02" t="8947" r="14596" b="69234"/>
            <a:stretch/>
          </p:blipFill>
          <p:spPr bwMode="auto">
            <a:xfrm rot="20461459">
              <a:off x="5958902" y="2417014"/>
              <a:ext cx="701335" cy="675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6" descr="cartoons,celebrating,dancers,emotions,entertainment,happy,joy,leisure,people,recreation,Screen Beans®,special occasions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30154" l="48308" r="8553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02" t="8947" r="14596" b="69234"/>
            <a:stretch/>
          </p:blipFill>
          <p:spPr bwMode="auto">
            <a:xfrm rot="20461459">
              <a:off x="5911545" y="1753067"/>
              <a:ext cx="547991" cy="675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6" descr="cartoons,celebrating,dancers,emotions,entertainment,happy,joy,leisure,people,recreation,Screen Beans®,special occasions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30154" l="48308" r="8553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02" t="8947" r="14596" b="69234"/>
            <a:stretch/>
          </p:blipFill>
          <p:spPr bwMode="auto">
            <a:xfrm rot="20461459">
              <a:off x="5255098" y="3821362"/>
              <a:ext cx="547991" cy="675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ttps://encrypted-tbn0.gstatic.com/images?q=tbn:ANd9GcSWnM6KhCmnzRSDXvKhscttfstFV4Ez-4fGyX3K0x0ro98XAG8k-Q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1002" y="329837"/>
              <a:ext cx="899481" cy="1270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https://encrypted-tbn0.gstatic.com/images?q=tbn:ANd9GcSWnM6KhCmnzRSDXvKhscttfstFV4Ez-4fGyX3K0x0ro98XAG8k-Q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367" y="3750620"/>
              <a:ext cx="899481" cy="1270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s://encrypted-tbn3.gstatic.com/images?q=tbn:ANd9GcQPUD_ogrFddeGEvGtWVAinqNLF22xiKYhT7M0xgcmqq3d3_P-o9A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59023" b="100000" l="1579" r="2631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587" r="76101"/>
            <a:stretch/>
          </p:blipFill>
          <p:spPr bwMode="auto">
            <a:xfrm>
              <a:off x="6119649" y="3428419"/>
              <a:ext cx="239493" cy="637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" descr="https://encrypted-tbn3.gstatic.com/images?q=tbn:ANd9GcQPUD_ogrFddeGEvGtWVAinqNLF22xiKYhT7M0xgcmqq3d3_P-o9A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59023" b="100000" l="1579" r="2631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587" r="76101"/>
            <a:stretch/>
          </p:blipFill>
          <p:spPr bwMode="auto">
            <a:xfrm>
              <a:off x="2745232" y="2218492"/>
              <a:ext cx="239493" cy="637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8" name="TextBox 37"/>
          <p:cNvSpPr txBox="1"/>
          <p:nvPr/>
        </p:nvSpPr>
        <p:spPr>
          <a:xfrm>
            <a:off x="8616116" y="796115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</a:p>
        </p:txBody>
      </p:sp>
      <p:pic>
        <p:nvPicPr>
          <p:cNvPr id="8" name="Picture 2" descr="C:\Users\Owner\Pictures\goldenn image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4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97019"/>
            <a:ext cx="1696935" cy="617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31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0"/>
            <a:ext cx="8568952" cy="646331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Nebuchadnezzar’s second dream</a:t>
            </a:r>
            <a:endParaRPr lang="en-GB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050" name="Picture 2" descr="C:\Users\Mark\AppData\Local\Microsoft\Windows\Temporary Internet Files\Content.IE5\78WFI303\Mango_0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704" y="864000"/>
            <a:ext cx="5209200" cy="535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38132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Daniel Chapter 4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5172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Daniel explains the dream. vs. 19 - 27</a:t>
            </a:r>
            <a:endParaRPr lang="en-GB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760" y="692696"/>
            <a:ext cx="9018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He tells Daniel the dream. vs. 10 - 18</a:t>
            </a:r>
            <a:endParaRPr lang="en-GB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16913" y="6173788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912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124" y="0"/>
            <a:ext cx="8565348" cy="646331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Nebuchadnezzar’s second dream</a:t>
            </a:r>
            <a:endParaRPr lang="en-GB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050" name="Picture 2" descr="C:\Users\Mark\AppData\Local\Microsoft\Windows\Temporary Internet Files\Content.IE5\78WFI303\Mango_01[1]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53"/>
          <a:stretch/>
        </p:blipFill>
        <p:spPr bwMode="auto">
          <a:xfrm>
            <a:off x="2102400" y="863352"/>
            <a:ext cx="5209768" cy="465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38132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Daniel Chapter 4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Picture 2" descr="C:\Users\Mark\AppData\Local\Microsoft\Windows\Temporary Internet Files\Content.IE5\78WFI303\Mango_01[1]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12"/>
          <a:stretch/>
        </p:blipFill>
        <p:spPr bwMode="auto">
          <a:xfrm>
            <a:off x="2098536" y="5424391"/>
            <a:ext cx="5209768" cy="81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inus 5"/>
          <p:cNvSpPr/>
          <p:nvPr/>
        </p:nvSpPr>
        <p:spPr>
          <a:xfrm>
            <a:off x="4355976" y="5733256"/>
            <a:ext cx="324000" cy="432048"/>
          </a:xfrm>
          <a:prstGeom prst="mathMinus">
            <a:avLst/>
          </a:prstGeom>
          <a:solidFill>
            <a:schemeClr val="accent4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25760" y="691200"/>
            <a:ext cx="9018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He tells Daniel the dream. vs. 10 - 18</a:t>
            </a:r>
            <a:endParaRPr lang="en-GB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5172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Daniel explains the dream. vs. 19 - 27</a:t>
            </a:r>
            <a:endParaRPr lang="en-GB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8072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His humiliation</a:t>
            </a:r>
          </a:p>
          <a:p>
            <a:pPr algn="ctr"/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</a:t>
            </a: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s. 28 - 33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9772659">
            <a:off x="438630" y="2076930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His boasting</a:t>
            </a:r>
          </a:p>
          <a:p>
            <a:pPr algn="ctr"/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v. 30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136511">
            <a:off x="6089175" y="2049806"/>
            <a:ext cx="2880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…break off your sins</a:t>
            </a:r>
          </a:p>
          <a:p>
            <a:pPr algn="ctr"/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v. 27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136511">
            <a:off x="5551434" y="3809721"/>
            <a:ext cx="28803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…you shall eat grass like the oxen</a:t>
            </a:r>
          </a:p>
          <a:p>
            <a:pPr algn="ctr"/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v. 32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9772659">
            <a:off x="650115" y="3229925"/>
            <a:ext cx="35197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…your dwelling shall be with the beasts of the field</a:t>
            </a:r>
          </a:p>
          <a:p>
            <a:pPr algn="ctr"/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v. 32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9712" y="5499229"/>
            <a:ext cx="5112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…until you know that the Most High rules… v. 32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16913" y="6173788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02328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4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/>
          <p:cNvGrpSpPr/>
          <p:nvPr/>
        </p:nvGrpSpPr>
        <p:grpSpPr>
          <a:xfrm>
            <a:off x="1202460" y="2420888"/>
            <a:ext cx="6819954" cy="3690460"/>
            <a:chOff x="575595" y="1994698"/>
            <a:chExt cx="8237512" cy="4707276"/>
          </a:xfrm>
        </p:grpSpPr>
        <p:grpSp>
          <p:nvGrpSpPr>
            <p:cNvPr id="91" name="Group 90"/>
            <p:cNvGrpSpPr/>
            <p:nvPr/>
          </p:nvGrpSpPr>
          <p:grpSpPr>
            <a:xfrm>
              <a:off x="575595" y="1994698"/>
              <a:ext cx="8237512" cy="4633351"/>
              <a:chOff x="692706" y="2010617"/>
              <a:chExt cx="8237512" cy="4633351"/>
            </a:xfrm>
          </p:grpSpPr>
          <p:grpSp>
            <p:nvGrpSpPr>
              <p:cNvPr id="99" name="Group 98"/>
              <p:cNvGrpSpPr/>
              <p:nvPr/>
            </p:nvGrpSpPr>
            <p:grpSpPr>
              <a:xfrm>
                <a:off x="692706" y="2144796"/>
                <a:ext cx="8237512" cy="4499172"/>
                <a:chOff x="345232" y="2198105"/>
                <a:chExt cx="8237512" cy="4499172"/>
              </a:xfrm>
            </p:grpSpPr>
            <p:pic>
              <p:nvPicPr>
                <p:cNvPr id="101" name="Picture 9" descr="Group of Screen Bean characters standing in a row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000"/>
                <a:stretch/>
              </p:blipFill>
              <p:spPr bwMode="auto">
                <a:xfrm>
                  <a:off x="6690933" y="3309756"/>
                  <a:ext cx="914400" cy="1828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2" name="Picture 9" descr="Group of Screen Bean characters standing in a row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000"/>
                <a:stretch/>
              </p:blipFill>
              <p:spPr bwMode="auto">
                <a:xfrm>
                  <a:off x="1662833" y="2364949"/>
                  <a:ext cx="914400" cy="1828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3" name="Picture 9" descr="Group of Screen Bean characters standing in a row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000"/>
                <a:stretch/>
              </p:blipFill>
              <p:spPr bwMode="auto">
                <a:xfrm>
                  <a:off x="596811" y="3436503"/>
                  <a:ext cx="914400" cy="1828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4" name="Picture 9" descr="Group of Screen Bean characters standing in a row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000"/>
                <a:stretch/>
              </p:blipFill>
              <p:spPr bwMode="auto">
                <a:xfrm>
                  <a:off x="5626968" y="2243685"/>
                  <a:ext cx="914400" cy="1828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5" name="Picture 9" descr="Group of Screen Bean characters standing in a row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000"/>
                <a:stretch/>
              </p:blipFill>
              <p:spPr bwMode="auto">
                <a:xfrm>
                  <a:off x="5846440" y="4224156"/>
                  <a:ext cx="914400" cy="1828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6" name="Picture 9" descr="Group of Screen Bean characters standing in a row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000"/>
                <a:stretch/>
              </p:blipFill>
              <p:spPr bwMode="auto">
                <a:xfrm>
                  <a:off x="7668344" y="3472408"/>
                  <a:ext cx="914400" cy="1828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7" name="Picture 9" descr="Group of Screen Bean characters standing in a row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000"/>
                <a:stretch/>
              </p:blipFill>
              <p:spPr bwMode="auto">
                <a:xfrm>
                  <a:off x="3542184" y="2789191"/>
                  <a:ext cx="914400" cy="1828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8" name="Picture 9" descr="Group of Screen Bean characters standing in a row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000"/>
                <a:stretch/>
              </p:blipFill>
              <p:spPr bwMode="auto">
                <a:xfrm>
                  <a:off x="7452320" y="2198105"/>
                  <a:ext cx="914400" cy="1828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9" name="Picture 9" descr="Group of Screen Bean characters standing in a row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000"/>
                <a:stretch/>
              </p:blipFill>
              <p:spPr bwMode="auto">
                <a:xfrm>
                  <a:off x="7517831" y="4565484"/>
                  <a:ext cx="914400" cy="1828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0" name="Picture 9" descr="Group of Screen Bean characters standing in a row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000"/>
                <a:stretch/>
              </p:blipFill>
              <p:spPr bwMode="auto">
                <a:xfrm>
                  <a:off x="4712568" y="4728294"/>
                  <a:ext cx="914400" cy="1828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1" name="Picture 9" descr="Group of Screen Bean characters standing in a row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000"/>
                <a:stretch/>
              </p:blipFill>
              <p:spPr bwMode="auto">
                <a:xfrm>
                  <a:off x="2462064" y="2364949"/>
                  <a:ext cx="914400" cy="1828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2" name="Picture 9" descr="Group of Screen Bean characters standing in a row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000"/>
                <a:stretch/>
              </p:blipFill>
              <p:spPr bwMode="auto">
                <a:xfrm>
                  <a:off x="779488" y="2238164"/>
                  <a:ext cx="914400" cy="1828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3" name="Picture 9" descr="Group of Screen Bean characters standing in a row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000"/>
                <a:stretch/>
              </p:blipFill>
              <p:spPr bwMode="auto">
                <a:xfrm>
                  <a:off x="4932040" y="3692177"/>
                  <a:ext cx="914400" cy="1828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4" name="Picture 9" descr="Group of Screen Bean characters standing in a row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000"/>
                <a:stretch/>
              </p:blipFill>
              <p:spPr bwMode="auto">
                <a:xfrm>
                  <a:off x="6690933" y="4814138"/>
                  <a:ext cx="914400" cy="1828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5" name="Picture 9" descr="Group of Screen Bean characters standing in a row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000"/>
                <a:stretch/>
              </p:blipFill>
              <p:spPr bwMode="auto">
                <a:xfrm>
                  <a:off x="4580582" y="2322859"/>
                  <a:ext cx="914400" cy="1828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6" name="Picture 9" descr="Group of Screen Bean characters standing in a row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000"/>
                <a:stretch/>
              </p:blipFill>
              <p:spPr bwMode="auto">
                <a:xfrm>
                  <a:off x="345232" y="4868477"/>
                  <a:ext cx="914400" cy="1828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0" name="Picture 9" descr="Group of Screen Bean characters standing in a row"/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/>
              <a:stretch/>
            </p:blipFill>
            <p:spPr bwMode="auto">
              <a:xfrm>
                <a:off x="6888842" y="2010617"/>
                <a:ext cx="914400" cy="1828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2" name="Group 91"/>
            <p:cNvGrpSpPr/>
            <p:nvPr/>
          </p:nvGrpSpPr>
          <p:grpSpPr>
            <a:xfrm>
              <a:off x="2108259" y="3372804"/>
              <a:ext cx="2977076" cy="3329170"/>
              <a:chOff x="-3734072" y="3182293"/>
              <a:chExt cx="2977076" cy="3329170"/>
            </a:xfrm>
          </p:grpSpPr>
          <p:pic>
            <p:nvPicPr>
              <p:cNvPr id="93" name="Picture 9" descr="Group of Screen Bean characters standing in a row"/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/>
              <a:stretch/>
            </p:blipFill>
            <p:spPr bwMode="auto">
              <a:xfrm>
                <a:off x="-1671396" y="3988828"/>
                <a:ext cx="914400" cy="1828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94" name="Group 93"/>
              <p:cNvGrpSpPr/>
              <p:nvPr/>
            </p:nvGrpSpPr>
            <p:grpSpPr>
              <a:xfrm>
                <a:off x="-3734072" y="3182293"/>
                <a:ext cx="2245486" cy="3329170"/>
                <a:chOff x="-3734072" y="3182293"/>
                <a:chExt cx="2245486" cy="3329170"/>
              </a:xfrm>
            </p:grpSpPr>
            <p:pic>
              <p:nvPicPr>
                <p:cNvPr id="95" name="Picture 9" descr="Group of Screen Bean characters standing in a row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000"/>
                <a:stretch/>
              </p:blipFill>
              <p:spPr bwMode="auto">
                <a:xfrm>
                  <a:off x="-3734072" y="3182293"/>
                  <a:ext cx="914400" cy="1828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6" name="Picture 9" descr="Group of Screen Bean characters standing in a row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000"/>
                <a:stretch/>
              </p:blipFill>
              <p:spPr bwMode="auto">
                <a:xfrm>
                  <a:off x="-2604281" y="3445369"/>
                  <a:ext cx="914400" cy="1828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7" name="Picture 9" descr="Group of Screen Bean characters standing in a row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000"/>
                <a:stretch/>
              </p:blipFill>
              <p:spPr bwMode="auto">
                <a:xfrm>
                  <a:off x="-2402986" y="4682663"/>
                  <a:ext cx="914400" cy="1828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8" name="Picture 97" descr="Group of Screen Bean characters standing in a row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000"/>
                <a:stretch/>
              </p:blipFill>
              <p:spPr bwMode="auto">
                <a:xfrm>
                  <a:off x="-3734072" y="4611445"/>
                  <a:ext cx="914400" cy="1828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sp>
        <p:nvSpPr>
          <p:cNvPr id="2" name="TextBox 1"/>
          <p:cNvSpPr txBox="1"/>
          <p:nvPr/>
        </p:nvSpPr>
        <p:spPr>
          <a:xfrm>
            <a:off x="1907704" y="0"/>
            <a:ext cx="5253697" cy="646331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Belshazzar’s feast</a:t>
            </a:r>
            <a:endParaRPr lang="en-GB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38132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Daniel Chapter 5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4868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They drank wine, and praised the gods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7" y="113345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of gold and silver, bronze and iron, 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7" y="171822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wood and stone. v. 4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rot="20763482">
            <a:off x="1728556" y="3575931"/>
            <a:ext cx="6123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One thousand guests</a:t>
            </a:r>
            <a:endParaRPr lang="en-GB" sz="4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316913" y="6173788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27152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4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 build="p"/>
      <p:bldP spid="6" grpId="0" build="p"/>
      <p:bldP spid="38" grpId="0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3617</TotalTime>
  <Words>722</Words>
  <Application>Microsoft Office PowerPoint</Application>
  <PresentationFormat>On-screen Show (4:3)</PresentationFormat>
  <Paragraphs>152</Paragraphs>
  <Slides>15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Spring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</dc:creator>
  <cp:lastModifiedBy>Mark</cp:lastModifiedBy>
  <cp:revision>153</cp:revision>
  <dcterms:created xsi:type="dcterms:W3CDTF">2014-12-26T16:24:11Z</dcterms:created>
  <dcterms:modified xsi:type="dcterms:W3CDTF">2018-04-27T10:51:36Z</dcterms:modified>
</cp:coreProperties>
</file>