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8" r:id="rId2"/>
    <p:sldId id="257" r:id="rId3"/>
    <p:sldId id="259" r:id="rId4"/>
    <p:sldId id="260" r:id="rId5"/>
    <p:sldId id="261" r:id="rId6"/>
    <p:sldId id="267" r:id="rId7"/>
    <p:sldId id="264" r:id="rId8"/>
    <p:sldId id="266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FFFF66"/>
    <a:srgbClr val="0000FF"/>
    <a:srgbClr val="33CC33"/>
    <a:srgbClr val="FFCC00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552" autoAdjust="0"/>
  </p:normalViewPr>
  <p:slideViewPr>
    <p:cSldViewPr>
      <p:cViewPr varScale="1">
        <p:scale>
          <a:sx n="69" d="100"/>
          <a:sy n="69" d="100"/>
        </p:scale>
        <p:origin x="1413" y="3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EFE7FD-BAF2-4F7B-84E0-5BDA61E055BC}" type="datetimeFigureOut">
              <a:rPr lang="en-GB" smtClean="0"/>
              <a:t>27/04/2024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B6ED8B-0E91-46CE-8A3E-4184289CBE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5412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The music is the tune – </a:t>
            </a:r>
            <a:r>
              <a:rPr lang="en-GB" dirty="0" err="1"/>
              <a:t>Hollinside</a:t>
            </a:r>
            <a:r>
              <a:rPr lang="en-GB" dirty="0"/>
              <a:t> – </a:t>
            </a:r>
            <a:r>
              <a:rPr lang="en-GB" dirty="0" err="1"/>
              <a:t>Jesu</a:t>
            </a:r>
            <a:r>
              <a:rPr lang="en-GB" dirty="0"/>
              <a:t>’ lover of my soul …</a:t>
            </a:r>
          </a:p>
          <a:p>
            <a:r>
              <a:rPr lang="en-GB" dirty="0"/>
              <a:t>The steps in courtship, marriage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B6ED8B-0E91-46CE-8A3E-4184289CBE74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63655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Love draws us – and especially the love of Christ</a:t>
            </a:r>
          </a:p>
          <a:p>
            <a:r>
              <a:rPr lang="en-GB" dirty="0"/>
              <a:t>His love has been declared – we can respond to its’ power.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B6ED8B-0E91-46CE-8A3E-4184289CBE74}" type="slidenum">
              <a:rPr lang="en-GB" smtClean="0"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709363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B6ED8B-0E91-46CE-8A3E-4184289CBE74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60760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The song is about the loved one.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B6ED8B-0E91-46CE-8A3E-4184289CBE74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35679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Christ’s love goes far beyond</a:t>
            </a:r>
            <a:r>
              <a:rPr lang="en-GB" baseline="0" dirty="0"/>
              <a:t> this – TO THE CROSS – Galatians 2 v.20b</a:t>
            </a:r>
          </a:p>
          <a:p>
            <a:r>
              <a:rPr lang="en-GB" baseline="0" dirty="0"/>
              <a:t>The Christian has a new song because of the Cross</a:t>
            </a:r>
          </a:p>
          <a:p>
            <a:r>
              <a:rPr lang="en-GB" dirty="0"/>
              <a:t>This song is the best in the universe and in all time.</a:t>
            </a:r>
          </a:p>
          <a:p>
            <a:r>
              <a:rPr lang="en-GB" dirty="0"/>
              <a:t>If we are in love with the Lord Jesus Christ NOW, and are His, we shall join in the New Song then.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B6ED8B-0E91-46CE-8A3E-4184289CBE74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86327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9536A-92CF-4236-98A3-4F67A68AB786}" type="datetimeFigureOut">
              <a:rPr lang="en-GB" smtClean="0"/>
              <a:t>27/04/2024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1D7BA-5C89-455C-B11C-B458808C9D3E}" type="slidenum">
              <a:rPr lang="en-GB" smtClean="0"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9536A-92CF-4236-98A3-4F67A68AB786}" type="datetimeFigureOut">
              <a:rPr lang="en-GB" smtClean="0"/>
              <a:t>27/04/2024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1D7BA-5C89-455C-B11C-B458808C9D3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9536A-92CF-4236-98A3-4F67A68AB786}" type="datetimeFigureOut">
              <a:rPr lang="en-GB" smtClean="0"/>
              <a:t>27/04/2024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1D7BA-5C89-455C-B11C-B458808C9D3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9536A-92CF-4236-98A3-4F67A68AB786}" type="datetimeFigureOut">
              <a:rPr lang="en-GB" smtClean="0"/>
              <a:t>27/04/2024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1D7BA-5C89-455C-B11C-B458808C9D3E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9536A-92CF-4236-98A3-4F67A68AB786}" type="datetimeFigureOut">
              <a:rPr lang="en-GB" smtClean="0"/>
              <a:t>27/04/2024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1D7BA-5C89-455C-B11C-B458808C9D3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9536A-92CF-4236-98A3-4F67A68AB786}" type="datetimeFigureOut">
              <a:rPr lang="en-GB" smtClean="0"/>
              <a:t>27/04/2024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1D7BA-5C89-455C-B11C-B458808C9D3E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9536A-92CF-4236-98A3-4F67A68AB786}" type="datetimeFigureOut">
              <a:rPr lang="en-GB" smtClean="0"/>
              <a:t>27/04/2024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1D7BA-5C89-455C-B11C-B458808C9D3E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9536A-92CF-4236-98A3-4F67A68AB786}" type="datetimeFigureOut">
              <a:rPr lang="en-GB" smtClean="0"/>
              <a:t>27/04/2024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1D7BA-5C89-455C-B11C-B458808C9D3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9536A-92CF-4236-98A3-4F67A68AB786}" type="datetimeFigureOut">
              <a:rPr lang="en-GB" smtClean="0"/>
              <a:t>27/04/2024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1D7BA-5C89-455C-B11C-B458808C9D3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9536A-92CF-4236-98A3-4F67A68AB786}" type="datetimeFigureOut">
              <a:rPr lang="en-GB" smtClean="0"/>
              <a:t>27/04/2024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1D7BA-5C89-455C-B11C-B458808C9D3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9536A-92CF-4236-98A3-4F67A68AB786}" type="datetimeFigureOut">
              <a:rPr lang="en-GB" smtClean="0"/>
              <a:t>27/04/2024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1D7BA-5C89-455C-B11C-B458808C9D3E}" type="slidenum">
              <a:rPr lang="en-GB" smtClean="0"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3399"/>
            </a:gs>
            <a:gs pos="25000">
              <a:srgbClr val="FF6633"/>
            </a:gs>
            <a:gs pos="50000">
              <a:srgbClr val="FFFF00"/>
            </a:gs>
            <a:gs pos="75000">
              <a:srgbClr val="01A78F"/>
            </a:gs>
            <a:gs pos="100000">
              <a:srgbClr val="3366F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ED9536A-92CF-4236-98A3-4F67A68AB786}" type="datetimeFigureOut">
              <a:rPr lang="en-GB" smtClean="0"/>
              <a:t>27/04/2024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041D7BA-5C89-455C-B11C-B458808C9D3E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7" Type="http://schemas.openxmlformats.org/officeDocument/2006/relationships/image" Target="../media/image6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microsoft.com/office/2007/relationships/hdphoto" Target="../media/hdphoto2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-36512" y="-99392"/>
            <a:ext cx="9289032" cy="6984776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542925" y="692150"/>
            <a:ext cx="7958138" cy="4370427"/>
          </a:xfrm>
          <a:prstGeom prst="rect">
            <a:avLst/>
          </a:prstGeom>
          <a:noFill/>
          <a:ln w="9525">
            <a:solidFill>
              <a:schemeClr val="tx1">
                <a:alpha val="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3600" b="1" dirty="0">
                <a:solidFill>
                  <a:schemeClr val="bg1"/>
                </a:solidFill>
                <a:latin typeface="Freestyle Script" pitchFamily="66" charset="0"/>
              </a:rPr>
              <a:t>The following Biblical presentation is based on notes and illustrations by the Rev L G Stapleton</a:t>
            </a:r>
            <a:br>
              <a:rPr lang="en-US" altLang="en-US" sz="3600" b="1" dirty="0">
                <a:solidFill>
                  <a:schemeClr val="bg1"/>
                </a:solidFill>
                <a:latin typeface="Freestyle Script" pitchFamily="66" charset="0"/>
              </a:rPr>
            </a:br>
            <a:br>
              <a:rPr lang="en-US" altLang="en-US" sz="4400" b="1" dirty="0">
                <a:solidFill>
                  <a:schemeClr val="bg1"/>
                </a:solidFill>
                <a:latin typeface="Freestyle Script" pitchFamily="66" charset="0"/>
              </a:rPr>
            </a:br>
            <a:r>
              <a:rPr lang="en-US" altLang="en-US" sz="3600" b="1" dirty="0">
                <a:solidFill>
                  <a:schemeClr val="bg1"/>
                </a:solidFill>
                <a:latin typeface="Freestyle Script" pitchFamily="66" charset="0"/>
              </a:rPr>
              <a:t>compiled by </a:t>
            </a:r>
            <a:br>
              <a:rPr lang="en-US" altLang="en-US" sz="3600" b="1" dirty="0">
                <a:solidFill>
                  <a:schemeClr val="bg1"/>
                </a:solidFill>
                <a:latin typeface="Freestyle Script" pitchFamily="66" charset="0"/>
              </a:rPr>
            </a:br>
            <a:r>
              <a:rPr lang="en-US" altLang="en-US" sz="3600" b="1" dirty="0">
                <a:solidFill>
                  <a:schemeClr val="bg1"/>
                </a:solidFill>
                <a:latin typeface="Freestyle Script" pitchFamily="66" charset="0"/>
              </a:rPr>
              <a:t>Mark Stapleton</a:t>
            </a:r>
            <a:br>
              <a:rPr lang="en-US" altLang="en-US" sz="4000" b="1" dirty="0">
                <a:solidFill>
                  <a:schemeClr val="bg1"/>
                </a:solidFill>
                <a:latin typeface="Freestyle Script" pitchFamily="66" charset="0"/>
              </a:rPr>
            </a:br>
            <a:br>
              <a:rPr lang="en-US" altLang="en-US" sz="4000" b="1" dirty="0">
                <a:solidFill>
                  <a:schemeClr val="bg1"/>
                </a:solidFill>
                <a:latin typeface="Freestyle Script" pitchFamily="66" charset="0"/>
              </a:rPr>
            </a:br>
            <a:r>
              <a:rPr lang="en-US" altLang="en-US" sz="1400" b="1" dirty="0">
                <a:solidFill>
                  <a:schemeClr val="bg1"/>
                </a:solidFill>
                <a:cs typeface="Arial" charset="0"/>
              </a:rPr>
              <a:t>© Mark Stapleton 2016</a:t>
            </a:r>
            <a:br>
              <a:rPr lang="en-GB" altLang="en-US" sz="1800" b="1" dirty="0">
                <a:solidFill>
                  <a:schemeClr val="bg1"/>
                </a:solidFill>
              </a:rPr>
            </a:br>
            <a:endParaRPr lang="en-GB" altLang="en-US" sz="3600" b="1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316913" y="6173788"/>
            <a:ext cx="358775" cy="338137"/>
          </a:xfrm>
          <a:prstGeom prst="rect">
            <a:avLst/>
          </a:prstGeom>
          <a:solidFill>
            <a:srgbClr val="FF0000"/>
          </a:solidFill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6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806719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8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9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9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xplosion 1 4"/>
          <p:cNvSpPr/>
          <p:nvPr/>
        </p:nvSpPr>
        <p:spPr>
          <a:xfrm>
            <a:off x="5292080" y="4725144"/>
            <a:ext cx="3289672" cy="1944216"/>
          </a:xfrm>
          <a:prstGeom prst="irregularSeal1">
            <a:avLst/>
          </a:prstGeom>
          <a:solidFill>
            <a:srgbClr val="FF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eehand575 BT" panose="03080702030306060204" pitchFamily="66" charset="0"/>
              </a:rPr>
              <a:t>SONGS</a:t>
            </a:r>
          </a:p>
        </p:txBody>
      </p:sp>
      <p:sp>
        <p:nvSpPr>
          <p:cNvPr id="6" name="Explosion 1 5"/>
          <p:cNvSpPr/>
          <p:nvPr/>
        </p:nvSpPr>
        <p:spPr>
          <a:xfrm rot="20817642">
            <a:off x="738968" y="390269"/>
            <a:ext cx="2662433" cy="2071993"/>
          </a:xfrm>
          <a:prstGeom prst="irregularSeal1">
            <a:avLst/>
          </a:prstGeom>
          <a:solidFill>
            <a:srgbClr val="FF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eehand575 BT" panose="03080702030306060204" pitchFamily="66" charset="0"/>
              </a:rPr>
              <a:t>THE</a:t>
            </a:r>
          </a:p>
        </p:txBody>
      </p:sp>
      <p:sp>
        <p:nvSpPr>
          <p:cNvPr id="8" name="Explosion 1 7"/>
          <p:cNvSpPr/>
          <p:nvPr/>
        </p:nvSpPr>
        <p:spPr>
          <a:xfrm>
            <a:off x="6084168" y="2708104"/>
            <a:ext cx="3024336" cy="1944216"/>
          </a:xfrm>
          <a:prstGeom prst="irregularSeal1">
            <a:avLst/>
          </a:prstGeom>
          <a:solidFill>
            <a:srgbClr val="FF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eehand575 BT" panose="03080702030306060204" pitchFamily="66" charset="0"/>
              </a:rPr>
              <a:t>SONG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72100" y="4017258"/>
            <a:ext cx="7920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eehand575 BT" panose="03080702030306060204" pitchFamily="66" charset="0"/>
              </a:rPr>
              <a:t>OF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496300" y="6331223"/>
            <a:ext cx="358775" cy="338137"/>
          </a:xfrm>
          <a:prstGeom prst="rect">
            <a:avLst/>
          </a:prstGeom>
          <a:solidFill>
            <a:srgbClr val="FF0000"/>
          </a:solidFill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6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2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1635538" y="1973515"/>
            <a:ext cx="5902253" cy="2016224"/>
            <a:chOff x="1635538" y="1973515"/>
            <a:chExt cx="5902253" cy="2016224"/>
          </a:xfrm>
        </p:grpSpPr>
        <p:sp>
          <p:nvSpPr>
            <p:cNvPr id="4" name="Horizontal Scroll 3"/>
            <p:cNvSpPr/>
            <p:nvPr/>
          </p:nvSpPr>
          <p:spPr>
            <a:xfrm rot="19690175">
              <a:off x="1635538" y="1973515"/>
              <a:ext cx="5902253" cy="2016224"/>
            </a:xfrm>
            <a:prstGeom prst="horizontalScroll">
              <a:avLst/>
            </a:prstGeom>
            <a:gradFill>
              <a:gsLst>
                <a:gs pos="500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3" name="Rectangle 2"/>
            <p:cNvSpPr/>
            <p:nvPr/>
          </p:nvSpPr>
          <p:spPr>
            <a:xfrm rot="19680000">
              <a:off x="1918012" y="2374348"/>
              <a:ext cx="5573294" cy="1093479"/>
            </a:xfrm>
            <a:prstGeom prst="rect">
              <a:avLst/>
            </a:prstGeom>
            <a:blipFill>
              <a:blip r:embed="rId3"/>
              <a:srcRect/>
              <a:stretch>
                <a:fillRect l="818" t="-54176" r="-75914" b="9571"/>
              </a:stretch>
            </a:blipFill>
            <a:ln>
              <a:noFill/>
            </a:ln>
            <a:effectLst>
              <a:softEdge rad="254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3613709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53" presetClass="entr" presetSubtype="16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500"/>
                            </p:stCondLst>
                            <p:childTnLst>
                              <p:par>
                                <p:cTn id="22" presetID="53" presetClass="entr" presetSubtype="16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500"/>
                            </p:stCondLst>
                            <p:childTnLst>
                              <p:par>
                                <p:cTn id="28" presetID="53" presetClass="entr" presetSubtype="16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 animBg="1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THE SONG OF SOLOMON</a:t>
            </a:r>
          </a:p>
        </p:txBody>
      </p:sp>
      <p:sp>
        <p:nvSpPr>
          <p:cNvPr id="3" name="Frame 2"/>
          <p:cNvSpPr/>
          <p:nvPr/>
        </p:nvSpPr>
        <p:spPr>
          <a:xfrm>
            <a:off x="827584" y="646331"/>
            <a:ext cx="3456384" cy="2376264"/>
          </a:xfrm>
          <a:prstGeom prst="frame">
            <a:avLst>
              <a:gd name="adj1" fmla="val 427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solidFill>
                  <a:srgbClr val="C00000"/>
                </a:solidFill>
                <a:latin typeface="Arial Black" panose="020B0A04020102020204" pitchFamily="34" charset="0"/>
              </a:rPr>
              <a:t>The third book by Solomon – Proverbs</a:t>
            </a:r>
          </a:p>
          <a:p>
            <a:pPr algn="ctr"/>
            <a:r>
              <a:rPr lang="en-GB" sz="2400" dirty="0">
                <a:solidFill>
                  <a:srgbClr val="C00000"/>
                </a:solidFill>
                <a:latin typeface="Arial Black" panose="020B0A04020102020204" pitchFamily="34" charset="0"/>
              </a:rPr>
              <a:t>Ecclesiastes</a:t>
            </a:r>
          </a:p>
        </p:txBody>
      </p:sp>
      <p:sp>
        <p:nvSpPr>
          <p:cNvPr id="4" name="Frame 3"/>
          <p:cNvSpPr/>
          <p:nvPr/>
        </p:nvSpPr>
        <p:spPr>
          <a:xfrm>
            <a:off x="4860032" y="646331"/>
            <a:ext cx="3456384" cy="2376264"/>
          </a:xfrm>
          <a:prstGeom prst="frame">
            <a:avLst>
              <a:gd name="adj1" fmla="val 427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solidFill>
                  <a:srgbClr val="C00000"/>
                </a:solidFill>
                <a:latin typeface="Arial Black" panose="020B0A04020102020204" pitchFamily="34" charset="0"/>
              </a:rPr>
              <a:t>Solomon wrote 1005 songs</a:t>
            </a:r>
          </a:p>
          <a:p>
            <a:pPr algn="ctr"/>
            <a:r>
              <a:rPr lang="en-GB" sz="2400" dirty="0">
                <a:solidFill>
                  <a:srgbClr val="C00000"/>
                </a:solidFill>
                <a:latin typeface="Arial Black" panose="020B0A04020102020204" pitchFamily="34" charset="0"/>
              </a:rPr>
              <a:t>1 Kings 4 </a:t>
            </a:r>
          </a:p>
          <a:p>
            <a:pPr algn="ctr"/>
            <a:r>
              <a:rPr lang="en-GB" sz="2400" dirty="0">
                <a:solidFill>
                  <a:srgbClr val="C00000"/>
                </a:solidFill>
                <a:latin typeface="Arial Black" panose="020B0A04020102020204" pitchFamily="34" charset="0"/>
              </a:rPr>
              <a:t>vs.29, 32</a:t>
            </a:r>
          </a:p>
        </p:txBody>
      </p:sp>
      <p:sp>
        <p:nvSpPr>
          <p:cNvPr id="5" name="Frame 4"/>
          <p:cNvSpPr/>
          <p:nvPr/>
        </p:nvSpPr>
        <p:spPr>
          <a:xfrm>
            <a:off x="827584" y="3212976"/>
            <a:ext cx="3456384" cy="1482891"/>
          </a:xfrm>
          <a:prstGeom prst="frame">
            <a:avLst>
              <a:gd name="adj1" fmla="val 427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solidFill>
                  <a:srgbClr val="C00000"/>
                </a:solidFill>
                <a:latin typeface="Arial Black" panose="020B0A04020102020204" pitchFamily="34" charset="0"/>
              </a:rPr>
              <a:t>Song of Songs – this is the best Song</a:t>
            </a:r>
          </a:p>
        </p:txBody>
      </p:sp>
      <p:sp>
        <p:nvSpPr>
          <p:cNvPr id="6" name="Frame 5"/>
          <p:cNvSpPr/>
          <p:nvPr/>
        </p:nvSpPr>
        <p:spPr>
          <a:xfrm>
            <a:off x="4860032" y="3212976"/>
            <a:ext cx="3456384" cy="1440160"/>
          </a:xfrm>
          <a:prstGeom prst="frame">
            <a:avLst>
              <a:gd name="adj1" fmla="val 427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solidFill>
                  <a:srgbClr val="C00000"/>
                </a:solidFill>
                <a:latin typeface="Arial Black" panose="020B0A04020102020204" pitchFamily="34" charset="0"/>
              </a:rPr>
              <a:t>Sometimes known as Canticles</a:t>
            </a:r>
          </a:p>
        </p:txBody>
      </p:sp>
      <p:sp>
        <p:nvSpPr>
          <p:cNvPr id="7" name="Frame 6"/>
          <p:cNvSpPr/>
          <p:nvPr/>
        </p:nvSpPr>
        <p:spPr>
          <a:xfrm>
            <a:off x="827584" y="4941168"/>
            <a:ext cx="3456384" cy="1482891"/>
          </a:xfrm>
          <a:prstGeom prst="frame">
            <a:avLst>
              <a:gd name="adj1" fmla="val 427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solidFill>
                  <a:srgbClr val="C00000"/>
                </a:solidFill>
                <a:latin typeface="Arial Black" panose="020B0A04020102020204" pitchFamily="34" charset="0"/>
              </a:rPr>
              <a:t>Eastern in its setting</a:t>
            </a:r>
          </a:p>
        </p:txBody>
      </p:sp>
      <p:sp>
        <p:nvSpPr>
          <p:cNvPr id="8" name="Frame 7"/>
          <p:cNvSpPr/>
          <p:nvPr/>
        </p:nvSpPr>
        <p:spPr>
          <a:xfrm>
            <a:off x="4939952" y="4948921"/>
            <a:ext cx="3456384" cy="1482891"/>
          </a:xfrm>
          <a:prstGeom prst="frame">
            <a:avLst>
              <a:gd name="adj1" fmla="val 427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solidFill>
                  <a:srgbClr val="C00000"/>
                </a:solidFill>
                <a:latin typeface="Arial Black" panose="020B0A04020102020204" pitchFamily="34" charset="0"/>
              </a:rPr>
              <a:t>It is a story of two people in love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526517" y="6359388"/>
            <a:ext cx="358775" cy="338137"/>
          </a:xfrm>
          <a:prstGeom prst="rect">
            <a:avLst/>
          </a:prstGeom>
          <a:solidFill>
            <a:srgbClr val="FF0000"/>
          </a:solidFill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6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828257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THE SONG OF SOLOMON</a:t>
            </a:r>
          </a:p>
        </p:txBody>
      </p:sp>
      <p:sp>
        <p:nvSpPr>
          <p:cNvPr id="9" name="Heart 8"/>
          <p:cNvSpPr/>
          <p:nvPr/>
        </p:nvSpPr>
        <p:spPr>
          <a:xfrm>
            <a:off x="251520" y="1359932"/>
            <a:ext cx="3672408" cy="3077180"/>
          </a:xfrm>
          <a:prstGeom prst="hear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>
                <a:solidFill>
                  <a:srgbClr val="C00000"/>
                </a:solidFill>
                <a:latin typeface="Arial Black" panose="020B0A04020102020204" pitchFamily="34" charset="0"/>
              </a:rPr>
              <a:t>1.</a:t>
            </a:r>
          </a:p>
          <a:p>
            <a:pPr algn="ctr"/>
            <a:r>
              <a:rPr lang="en-GB" sz="2000" dirty="0">
                <a:solidFill>
                  <a:srgbClr val="C00000"/>
                </a:solidFill>
                <a:latin typeface="Arial Black" panose="020B0A04020102020204" pitchFamily="34" charset="0"/>
              </a:rPr>
              <a:t>Jehovah and Israel</a:t>
            </a:r>
          </a:p>
          <a:p>
            <a:pPr algn="ctr"/>
            <a:r>
              <a:rPr lang="en-GB" sz="2000" dirty="0">
                <a:solidFill>
                  <a:srgbClr val="C00000"/>
                </a:solidFill>
                <a:latin typeface="Arial Black" panose="020B0A04020102020204" pitchFamily="34" charset="0"/>
              </a:rPr>
              <a:t>Isaiah 54 v. 5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0" y="548680"/>
            <a:ext cx="9144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rgbClr val="C00000"/>
                </a:solidFill>
                <a:latin typeface="Arial Black" panose="020B0A04020102020204" pitchFamily="34" charset="0"/>
              </a:rPr>
              <a:t>The relationships in this book can be seen as being between -</a:t>
            </a:r>
          </a:p>
        </p:txBody>
      </p:sp>
      <p:sp>
        <p:nvSpPr>
          <p:cNvPr id="11" name="Heart 10"/>
          <p:cNvSpPr/>
          <p:nvPr/>
        </p:nvSpPr>
        <p:spPr>
          <a:xfrm>
            <a:off x="5220480" y="1359932"/>
            <a:ext cx="3672000" cy="3077180"/>
          </a:xfrm>
          <a:prstGeom prst="hear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dirty="0">
              <a:solidFill>
                <a:srgbClr val="C00000"/>
              </a:solidFill>
              <a:latin typeface="Arial Black" panose="020B0A04020102020204" pitchFamily="34" charset="0"/>
            </a:endParaRPr>
          </a:p>
          <a:p>
            <a:pPr algn="ctr"/>
            <a:r>
              <a:rPr lang="en-GB" sz="2000" dirty="0">
                <a:solidFill>
                  <a:srgbClr val="C00000"/>
                </a:solidFill>
                <a:latin typeface="Arial Black" panose="020B0A04020102020204" pitchFamily="34" charset="0"/>
              </a:rPr>
              <a:t>2.</a:t>
            </a:r>
          </a:p>
          <a:p>
            <a:pPr algn="ctr"/>
            <a:r>
              <a:rPr lang="en-GB" sz="2000" dirty="0">
                <a:solidFill>
                  <a:srgbClr val="C00000"/>
                </a:solidFill>
                <a:latin typeface="Arial Black" panose="020B0A04020102020204" pitchFamily="34" charset="0"/>
              </a:rPr>
              <a:t>Christ and the Church</a:t>
            </a:r>
          </a:p>
          <a:p>
            <a:pPr algn="ctr"/>
            <a:r>
              <a:rPr lang="en-GB" sz="2000" dirty="0">
                <a:solidFill>
                  <a:srgbClr val="C00000"/>
                </a:solidFill>
                <a:latin typeface="Arial Black" panose="020B0A04020102020204" pitchFamily="34" charset="0"/>
              </a:rPr>
              <a:t>Ephesian 5 v.25</a:t>
            </a:r>
          </a:p>
        </p:txBody>
      </p:sp>
      <p:sp>
        <p:nvSpPr>
          <p:cNvPr id="12" name="Heart 11"/>
          <p:cNvSpPr/>
          <p:nvPr/>
        </p:nvSpPr>
        <p:spPr>
          <a:xfrm>
            <a:off x="2699792" y="3717032"/>
            <a:ext cx="3672000" cy="3078000"/>
          </a:xfrm>
          <a:prstGeom prst="hear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dirty="0">
              <a:solidFill>
                <a:srgbClr val="C00000"/>
              </a:solidFill>
              <a:latin typeface="Arial Black" panose="020B0A04020102020204" pitchFamily="34" charset="0"/>
            </a:endParaRPr>
          </a:p>
          <a:p>
            <a:pPr algn="ctr"/>
            <a:r>
              <a:rPr lang="en-GB" sz="2000" dirty="0">
                <a:solidFill>
                  <a:srgbClr val="C00000"/>
                </a:solidFill>
                <a:latin typeface="Arial Black" panose="020B0A04020102020204" pitchFamily="34" charset="0"/>
              </a:rPr>
              <a:t>3.</a:t>
            </a:r>
          </a:p>
          <a:p>
            <a:pPr algn="ctr"/>
            <a:r>
              <a:rPr lang="en-GB" sz="2000" dirty="0">
                <a:solidFill>
                  <a:srgbClr val="C00000"/>
                </a:solidFill>
                <a:latin typeface="Arial Black" panose="020B0A04020102020204" pitchFamily="34" charset="0"/>
              </a:rPr>
              <a:t>Christ and the Christian believer</a:t>
            </a:r>
          </a:p>
          <a:p>
            <a:pPr algn="ctr"/>
            <a:r>
              <a:rPr lang="en-GB" sz="2000" dirty="0">
                <a:solidFill>
                  <a:srgbClr val="C00000"/>
                </a:solidFill>
                <a:latin typeface="Arial Black" panose="020B0A04020102020204" pitchFamily="34" charset="0"/>
              </a:rPr>
              <a:t>Romans 7 v. 4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316913" y="6173788"/>
            <a:ext cx="358775" cy="338137"/>
          </a:xfrm>
          <a:prstGeom prst="rect">
            <a:avLst/>
          </a:prstGeom>
          <a:solidFill>
            <a:srgbClr val="FF0000"/>
          </a:solidFill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6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809394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1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7" dur="1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2" dur="1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/>
      <p:bldP spid="11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THE SONG OF SOLOMON</a:t>
            </a:r>
          </a:p>
        </p:txBody>
      </p:sp>
      <p:pic>
        <p:nvPicPr>
          <p:cNvPr id="1026" name="Picture 2" descr="C:\Users\Mark\AppData\Local\Microsoft\Windows\Temporary Internet Files\Content.IE5\56R2KZA5\MC900340404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187624" y="887350"/>
            <a:ext cx="3831828" cy="42390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Mark\AppData\Local\Microsoft\Windows\Temporary Internet Files\Content.IE5\TPBXQUVX\MC900056551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3687823"/>
            <a:ext cx="833615" cy="634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Mark\AppData\Local\Microsoft\Windows\Temporary Internet Files\Content.IE5\TPBXQUVX\MC900334902[1]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2236" y="3698786"/>
            <a:ext cx="1640890" cy="14276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View details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4576" y="4005083"/>
            <a:ext cx="1944216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6" name="Group 5"/>
          <p:cNvGrpSpPr/>
          <p:nvPr/>
        </p:nvGrpSpPr>
        <p:grpSpPr>
          <a:xfrm>
            <a:off x="2894799" y="3575192"/>
            <a:ext cx="1307882" cy="1401999"/>
            <a:chOff x="5555761" y="1480762"/>
            <a:chExt cx="1307882" cy="1401999"/>
          </a:xfrm>
        </p:grpSpPr>
        <p:pic>
          <p:nvPicPr>
            <p:cNvPr id="1027" name="Picture 3" descr="C:\Users\Mark\AppData\Local\Microsoft\Windows\Temporary Internet Files\Content.IE5\XBA7OZ9Z\MC900340382[1].wmf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20231" y="1480762"/>
              <a:ext cx="728939" cy="94479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3" descr="C:\Users\Mark\AppData\Local\Microsoft\Windows\Temporary Internet Files\Content.IE5\XBA7OZ9Z\MC900340382[1].wmf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392001">
              <a:off x="6072631" y="1633162"/>
              <a:ext cx="728939" cy="94479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3" descr="C:\Users\Mark\AppData\Local\Microsoft\Windows\Temporary Internet Files\Content.IE5\XBA7OZ9Z\MC900340382[1].wmf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3223991">
              <a:off x="6026774" y="1916202"/>
              <a:ext cx="728939" cy="94479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3" descr="C:\Users\Mark\AppData\Local\Microsoft\Windows\Temporary Internet Files\Content.IE5\XBA7OZ9Z\MC900340382[1].wmf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9592049">
              <a:off x="5555761" y="1937962"/>
              <a:ext cx="728939" cy="94479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7" name="TextBox 6"/>
          <p:cNvSpPr txBox="1"/>
          <p:nvPr/>
        </p:nvSpPr>
        <p:spPr>
          <a:xfrm>
            <a:off x="5498954" y="2473609"/>
            <a:ext cx="316835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0" dirty="0">
                <a:solidFill>
                  <a:srgbClr val="33CC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DRAW</a:t>
            </a:r>
          </a:p>
          <a:p>
            <a:pPr algn="ctr"/>
            <a:r>
              <a:rPr lang="en-GB" sz="6000" dirty="0">
                <a:solidFill>
                  <a:srgbClr val="33CC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ME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570973" y="4864807"/>
            <a:ext cx="30243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solidFill>
                  <a:srgbClr val="33CC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Chapter 1 v. 4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316913" y="6173788"/>
            <a:ext cx="358775" cy="338137"/>
          </a:xfrm>
          <a:prstGeom prst="rect">
            <a:avLst/>
          </a:prstGeom>
          <a:solidFill>
            <a:srgbClr val="FF0000"/>
          </a:solidFill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6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1754406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5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5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"/>
                            </p:stCondLst>
                            <p:childTnLst>
                              <p:par>
                                <p:cTn id="28" presetID="2" presetClass="entr" presetSubtype="2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25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25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50"/>
                            </p:stCondLst>
                            <p:childTnLst>
                              <p:par>
                                <p:cTn id="33" presetID="2" presetClass="entr" presetSubtype="2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25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25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250"/>
                            </p:stCondLst>
                            <p:childTnLst>
                              <p:par>
                                <p:cTn id="38" presetID="2" presetClass="entr" presetSubtype="3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THE SONG OF SOLOMON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40072" y="1196752"/>
            <a:ext cx="2592288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anose="04020705040A02060702" pitchFamily="82" charset="0"/>
              </a:rPr>
              <a:t>My beloved is mine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150062" y="4293096"/>
            <a:ext cx="286209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anose="04020705040A02060702" pitchFamily="82" charset="0"/>
              </a:rPr>
              <a:t>I am his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316913" y="6173788"/>
            <a:ext cx="358775" cy="338137"/>
          </a:xfrm>
          <a:prstGeom prst="rect">
            <a:avLst/>
          </a:prstGeom>
          <a:solidFill>
            <a:srgbClr val="FF0000"/>
          </a:solidFill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6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6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664000" y="6290156"/>
            <a:ext cx="38107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anose="04020705040A02060702" pitchFamily="82" charset="0"/>
              </a:rPr>
              <a:t>Chapter 2 verse 16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001426" y="6290156"/>
            <a:ext cx="31547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anose="04020705040A02060702" pitchFamily="82" charset="0"/>
              </a:rPr>
              <a:t>Chapter 7 v. 10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592288" y="6290156"/>
            <a:ext cx="39239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anose="04020705040A02060702" pitchFamily="82" charset="0"/>
              </a:rPr>
              <a:t>Chapter 6 verse 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275856" y="4329678"/>
            <a:ext cx="2592288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anose="04020705040A02060702" pitchFamily="82" charset="0"/>
              </a:rPr>
              <a:t>My beloved is mine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879812" y="1190362"/>
            <a:ext cx="334837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anose="04020705040A02060702" pitchFamily="82" charset="0"/>
              </a:rPr>
              <a:t>I am my beloved’s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843808" y="1196752"/>
            <a:ext cx="334837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anose="04020705040A02060702" pitchFamily="82" charset="0"/>
              </a:rPr>
              <a:t>I am my beloved’s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879812" y="4329678"/>
            <a:ext cx="334837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anose="04020705040A02060702" pitchFamily="82" charset="0"/>
              </a:rPr>
              <a:t>His desire is towards me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275856" y="3284984"/>
            <a:ext cx="25922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rgbClr val="7030A0"/>
                </a:solidFill>
                <a:latin typeface="Algerian" panose="04020705040A02060702" pitchFamily="82" charset="0"/>
              </a:rPr>
              <a:t>Wonder and amazement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275856" y="3284984"/>
            <a:ext cx="25922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rgbClr val="7030A0"/>
                </a:solidFill>
                <a:latin typeface="Algerian" panose="04020705040A02060702" pitchFamily="82" charset="0"/>
              </a:rPr>
              <a:t>Submission and servanthood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275856" y="3284984"/>
            <a:ext cx="25922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rgbClr val="7030A0"/>
                </a:solidFill>
                <a:latin typeface="Algerian" panose="04020705040A02060702" pitchFamily="82" charset="0"/>
              </a:rPr>
              <a:t>Devotion and Belonging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275856" y="620688"/>
            <a:ext cx="25565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anose="04020705040A02060702" pitchFamily="82" charset="0"/>
              </a:rPr>
              <a:t>The bride </a:t>
            </a:r>
          </a:p>
        </p:txBody>
      </p:sp>
    </p:spTree>
    <p:extLst>
      <p:ext uri="{BB962C8B-B14F-4D97-AF65-F5344CB8AC3E}">
        <p14:creationId xmlns:p14="http://schemas.microsoft.com/office/powerpoint/2010/main" val="75311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1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1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1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1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5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5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65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1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1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1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1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500"/>
                            </p:stCondLst>
                            <p:childTnLst>
                              <p:par>
                                <p:cTn id="7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3500"/>
                            </p:stCondLst>
                            <p:childTnLst>
                              <p:par>
                                <p:cTn id="76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6500"/>
                            </p:stCondLst>
                            <p:childTnLst>
                              <p:par>
                                <p:cTn id="80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7" grpId="0"/>
      <p:bldP spid="7" grpId="1"/>
      <p:bldP spid="8" grpId="0"/>
      <p:bldP spid="8" grpId="1"/>
      <p:bldP spid="13" grpId="0"/>
      <p:bldP spid="15" grpId="0"/>
      <p:bldP spid="15" grpId="1"/>
      <p:bldP spid="14" grpId="0"/>
      <p:bldP spid="14" grpId="1"/>
      <p:bldP spid="18" grpId="0"/>
      <p:bldP spid="18" grpId="1"/>
      <p:bldP spid="19" grpId="0"/>
      <p:bldP spid="20" grpId="0"/>
      <p:bldP spid="2" grpId="0"/>
      <p:bldP spid="2" grpId="1"/>
      <p:bldP spid="22" grpId="0"/>
      <p:bldP spid="22" grpId="1"/>
      <p:bldP spid="23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 descr="img398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14141">
            <a:off x="6613434" y="4222470"/>
            <a:ext cx="2127867" cy="25649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Horizontal Scroll 2"/>
          <p:cNvSpPr/>
          <p:nvPr/>
        </p:nvSpPr>
        <p:spPr>
          <a:xfrm rot="19285329">
            <a:off x="1228360" y="2419991"/>
            <a:ext cx="6707486" cy="2016224"/>
          </a:xfrm>
          <a:prstGeom prst="horizontalScroll">
            <a:avLst>
              <a:gd name="adj" fmla="val 25000"/>
            </a:avLst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ALTOGETHER  LOVELY</a:t>
            </a:r>
          </a:p>
          <a:p>
            <a:pPr algn="ctr"/>
            <a:r>
              <a:rPr lang="en-GB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Chapter 5 verse 16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THE SONG OF SOLOMON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179512" y="786753"/>
            <a:ext cx="2948814" cy="1997875"/>
            <a:chOff x="98151" y="646330"/>
            <a:chExt cx="2948814" cy="1997875"/>
          </a:xfrm>
        </p:grpSpPr>
        <p:pic>
          <p:nvPicPr>
            <p:cNvPr id="6" name="Picture 16"/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9794" b="100000" l="9653" r="87259">
                          <a14:foregroundMark x1="16216" y1="66495" x2="16216" y2="66495"/>
                          <a14:foregroundMark x1="20463" y1="58247" x2="20463" y2="58247"/>
                          <a14:foregroundMark x1="20077" y1="47938" x2="20077" y2="47938"/>
                          <a14:foregroundMark x1="18533" y1="42784" x2="18533" y2="42784"/>
                          <a14:foregroundMark x1="17375" y1="34021" x2="17375" y2="34021"/>
                          <a14:foregroundMark x1="20463" y1="29897" x2="20463" y2="29897"/>
                          <a14:foregroundMark x1="30888" y1="29897" x2="30888" y2="29897"/>
                          <a14:foregroundMark x1="32819" y1="43814" x2="32819" y2="43814"/>
                          <a14:foregroundMark x1="27799" y1="53608" x2="27799" y2="53608"/>
                          <a14:foregroundMark x1="25869" y1="64948" x2="25869" y2="64948"/>
                          <a14:foregroundMark x1="43629" y1="49485" x2="43629" y2="49485"/>
                          <a14:foregroundMark x1="48263" y1="16495" x2="48263" y2="16495"/>
                          <a14:foregroundMark x1="39768" y1="95876" x2="39768" y2="95876"/>
                          <a14:foregroundMark x1="47490" y1="92268" x2="47490" y2="92268"/>
                          <a14:foregroundMark x1="32819" y1="86082" x2="32819" y2="86082"/>
                          <a14:foregroundMark x1="46718" y1="80412" x2="46718" y2="80412"/>
                          <a14:foregroundMark x1="69112" y1="75258" x2="69112" y2="75258"/>
                          <a14:foregroundMark x1="79537" y1="64948" x2="79537" y2="64948"/>
                          <a14:foregroundMark x1="72973" y1="55670" x2="72973" y2="55670"/>
                          <a14:foregroundMark x1="66023" y1="31443" x2="66023" y2="31443"/>
                          <a14:foregroundMark x1="53282" y1="28351" x2="53282" y2="28351"/>
                          <a14:foregroundMark x1="44402" y1="27320" x2="44402" y2="27320"/>
                          <a14:foregroundMark x1="58301" y1="49485" x2="58301" y2="49485"/>
                          <a14:foregroundMark x1="69884" y1="44330" x2="69884" y2="44330"/>
                          <a14:foregroundMark x1="55598" y1="40206" x2="55598" y2="40206"/>
                          <a14:foregroundMark x1="66023" y1="61340" x2="66023" y2="61340"/>
                          <a14:foregroundMark x1="57529" y1="59794" x2="57529" y2="59794"/>
                          <a14:foregroundMark x1="57529" y1="75773" x2="57529" y2="75773"/>
                          <a14:foregroundMark x1="52510" y1="71134" x2="52510" y2="71134"/>
                          <a14:foregroundMark x1="66023" y1="71649" x2="66023" y2="71649"/>
                          <a14:foregroundMark x1="30888" y1="71649" x2="30888" y2="71649"/>
                          <a14:foregroundMark x1="37838" y1="82990" x2="37838" y2="8299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7080" r="13871"/>
            <a:stretch/>
          </p:blipFill>
          <p:spPr bwMode="auto">
            <a:xfrm rot="20212387">
              <a:off x="98151" y="646330"/>
              <a:ext cx="2124787" cy="17170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16"/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9794" b="100000" l="9653" r="87259">
                          <a14:foregroundMark x1="16216" y1="66495" x2="16216" y2="66495"/>
                          <a14:foregroundMark x1="20463" y1="58247" x2="20463" y2="58247"/>
                          <a14:foregroundMark x1="20077" y1="47938" x2="20077" y2="47938"/>
                          <a14:foregroundMark x1="18533" y1="42784" x2="18533" y2="42784"/>
                          <a14:foregroundMark x1="17375" y1="34021" x2="17375" y2="34021"/>
                          <a14:foregroundMark x1="20463" y1="29897" x2="20463" y2="29897"/>
                          <a14:foregroundMark x1="30888" y1="29897" x2="30888" y2="29897"/>
                          <a14:foregroundMark x1="32819" y1="43814" x2="32819" y2="43814"/>
                          <a14:foregroundMark x1="27799" y1="53608" x2="27799" y2="53608"/>
                          <a14:foregroundMark x1="25869" y1="64948" x2="25869" y2="64948"/>
                          <a14:foregroundMark x1="43629" y1="49485" x2="43629" y2="49485"/>
                          <a14:foregroundMark x1="48263" y1="16495" x2="48263" y2="16495"/>
                          <a14:foregroundMark x1="39768" y1="95876" x2="39768" y2="95876"/>
                          <a14:foregroundMark x1="47490" y1="92268" x2="47490" y2="92268"/>
                          <a14:foregroundMark x1="32819" y1="86082" x2="32819" y2="86082"/>
                          <a14:foregroundMark x1="46718" y1="80412" x2="46718" y2="80412"/>
                          <a14:foregroundMark x1="69112" y1="75258" x2="69112" y2="75258"/>
                          <a14:foregroundMark x1="79537" y1="64948" x2="79537" y2="64948"/>
                          <a14:foregroundMark x1="72973" y1="55670" x2="72973" y2="55670"/>
                          <a14:foregroundMark x1="66023" y1="31443" x2="66023" y2="31443"/>
                          <a14:foregroundMark x1="53282" y1="28351" x2="53282" y2="28351"/>
                          <a14:foregroundMark x1="44402" y1="27320" x2="44402" y2="27320"/>
                          <a14:foregroundMark x1="58301" y1="49485" x2="58301" y2="49485"/>
                          <a14:foregroundMark x1="69884" y1="44330" x2="69884" y2="44330"/>
                          <a14:foregroundMark x1="55598" y1="40206" x2="55598" y2="40206"/>
                          <a14:foregroundMark x1="66023" y1="61340" x2="66023" y2="61340"/>
                          <a14:foregroundMark x1="57529" y1="59794" x2="57529" y2="59794"/>
                          <a14:foregroundMark x1="57529" y1="75773" x2="57529" y2="75773"/>
                          <a14:foregroundMark x1="52510" y1="71134" x2="52510" y2="71134"/>
                          <a14:foregroundMark x1="66023" y1="71649" x2="66023" y2="71649"/>
                          <a14:foregroundMark x1="30888" y1="71649" x2="30888" y2="71649"/>
                          <a14:foregroundMark x1="37838" y1="82990" x2="37838" y2="8299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7080" r="13871"/>
            <a:stretch/>
          </p:blipFill>
          <p:spPr bwMode="auto">
            <a:xfrm rot="1557984">
              <a:off x="922178" y="927178"/>
              <a:ext cx="2124787" cy="17170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9" name="TextBox 8"/>
          <p:cNvSpPr txBox="1"/>
          <p:nvPr/>
        </p:nvSpPr>
        <p:spPr>
          <a:xfrm>
            <a:off x="8316913" y="6173788"/>
            <a:ext cx="358775" cy="338137"/>
          </a:xfrm>
          <a:prstGeom prst="rect">
            <a:avLst/>
          </a:prstGeom>
          <a:solidFill>
            <a:srgbClr val="FF0000"/>
          </a:solidFill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6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7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19036" y="5103817"/>
            <a:ext cx="57572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Chief among 10,000 – </a:t>
            </a:r>
            <a:r>
              <a:rPr lang="en-GB" sz="240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ch.</a:t>
            </a:r>
            <a:r>
              <a:rPr lang="en-GB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 5 v.10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241905" y="3702796"/>
            <a:ext cx="52777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All fair, no spot – </a:t>
            </a:r>
            <a:r>
              <a:rPr lang="en-GB" sz="240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ch.</a:t>
            </a:r>
            <a:r>
              <a:rPr lang="en-GB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 4 v.7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132401" y="836712"/>
            <a:ext cx="54196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The Rose of Sharon – </a:t>
            </a:r>
            <a:r>
              <a:rPr lang="en-GB" sz="240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ch.</a:t>
            </a:r>
            <a:r>
              <a:rPr lang="en-GB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 2 v.1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130275" y="2390398"/>
            <a:ext cx="56166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The Lily of the valley – </a:t>
            </a:r>
            <a:r>
              <a:rPr lang="en-GB" sz="240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ch.</a:t>
            </a:r>
            <a:r>
              <a:rPr lang="en-GB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 2 v. 1</a:t>
            </a:r>
          </a:p>
        </p:txBody>
      </p:sp>
    </p:spTree>
    <p:extLst>
      <p:ext uri="{BB962C8B-B14F-4D97-AF65-F5344CB8AC3E}">
        <p14:creationId xmlns:p14="http://schemas.microsoft.com/office/powerpoint/2010/main" val="3724145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2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1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1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1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10" grpId="0"/>
      <p:bldP spid="11" grpId="0"/>
      <p:bldP spid="12" grpId="0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g40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5460" b="11064"/>
          <a:stretch>
            <a:fillRect/>
          </a:stretch>
        </p:blipFill>
        <p:spPr bwMode="auto">
          <a:xfrm rot="10207960">
            <a:off x="2052346" y="1935797"/>
            <a:ext cx="5470123" cy="30006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771800" y="8345"/>
            <a:ext cx="36724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A NEW SONG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771800" y="-400910"/>
            <a:ext cx="1368152" cy="6186309"/>
          </a:xfrm>
          <a:prstGeom prst="rect">
            <a:avLst/>
          </a:prstGeom>
          <a:noFill/>
          <a:effectLst>
            <a:outerShdw blurRad="50800" dist="50800" dir="5400000" algn="ctr" rotWithShape="0">
              <a:schemeClr val="tx1"/>
            </a:outerShdw>
          </a:effectLst>
        </p:spPr>
        <p:txBody>
          <a:bodyPr wrap="square" rtlCol="0">
            <a:spAutoFit/>
          </a:bodyPr>
          <a:lstStyle/>
          <a:p>
            <a:pPr algn="r"/>
            <a:r>
              <a:rPr lang="en-GB" sz="39600" dirty="0">
                <a:solidFill>
                  <a:srgbClr val="C00000"/>
                </a:solidFill>
                <a:latin typeface="Arial Black"/>
              </a:rPr>
              <a:t>†</a:t>
            </a:r>
            <a:endParaRPr lang="en-GB" sz="39600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5592142"/>
            <a:ext cx="9144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anose="04020705040A02060702" pitchFamily="82" charset="0"/>
              </a:rPr>
              <a:t>WORTHY IS THE LAMB</a:t>
            </a:r>
          </a:p>
          <a:p>
            <a:pPr algn="ctr"/>
            <a:r>
              <a:rPr lang="en-GB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anose="04020705040A02060702" pitchFamily="82" charset="0"/>
              </a:rPr>
              <a:t>Revelation 5 V. 12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316913" y="6173788"/>
            <a:ext cx="503559" cy="338554"/>
          </a:xfrm>
          <a:prstGeom prst="rect">
            <a:avLst/>
          </a:prstGeom>
          <a:solidFill>
            <a:srgbClr val="FF0000"/>
          </a:solidFill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6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2074282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uiExpand="1" build="p"/>
    </p:bldLst>
  </p:timing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2449</TotalTime>
  <Words>394</Words>
  <Application>Microsoft Office PowerPoint</Application>
  <PresentationFormat>On-screen Show (4:3)</PresentationFormat>
  <Paragraphs>79</Paragraphs>
  <Slides>8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Algerian</vt:lpstr>
      <vt:lpstr>Arial</vt:lpstr>
      <vt:lpstr>Arial Black</vt:lpstr>
      <vt:lpstr>Calibri</vt:lpstr>
      <vt:lpstr>Freehand575 BT</vt:lpstr>
      <vt:lpstr>Freestyle Script</vt:lpstr>
      <vt:lpstr>Georgia</vt:lpstr>
      <vt:lpstr>Trebuchet MS</vt:lpstr>
      <vt:lpstr>Slipstream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Mark</dc:creator>
  <cp:lastModifiedBy>Mark Stapleton</cp:lastModifiedBy>
  <cp:revision>143</cp:revision>
  <dcterms:created xsi:type="dcterms:W3CDTF">2014-11-15T09:16:24Z</dcterms:created>
  <dcterms:modified xsi:type="dcterms:W3CDTF">2024-04-27T17:24:24Z</dcterms:modified>
</cp:coreProperties>
</file>