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4" r:id="rId4"/>
    <p:sldId id="260" r:id="rId5"/>
    <p:sldId id="262" r:id="rId6"/>
    <p:sldId id="263" r:id="rId7"/>
    <p:sldId id="277" r:id="rId8"/>
    <p:sldId id="272" r:id="rId9"/>
    <p:sldId id="271" r:id="rId10"/>
    <p:sldId id="27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B93B"/>
    <a:srgbClr val="FF7C80"/>
    <a:srgbClr val="CC00FF"/>
    <a:srgbClr val="00FF00"/>
    <a:srgbClr val="0000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57" autoAdjust="0"/>
  </p:normalViewPr>
  <p:slideViewPr>
    <p:cSldViewPr>
      <p:cViewPr>
        <p:scale>
          <a:sx n="40" d="100"/>
          <a:sy n="40" d="100"/>
        </p:scale>
        <p:origin x="-848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32980-3F74-4EA1-93D0-A0EF06EFAC8A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B6058-D1FA-43C9-BB14-A2D8E26E3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89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BDF32-89F2-4B6E-9AC0-183549262F0C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A481-3221-4E77-B635-1081303F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3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481-3221-4E77-B635-1081303FF9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9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481-3221-4E77-B635-1081303FF9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6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481-3221-4E77-B635-1081303FF9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5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D7E91-66B0-4E70-A662-7AA4E42284CE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9AF9-B52F-409D-AE91-B747C8B8417B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07D5D-BC80-4109-A0C7-F1C7B8F47AD5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2A9C4-133C-4D8F-94B3-674046962173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85AD0-71ED-4483-A52A-B3FDAEE026F4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91054-32B4-4928-8CBF-E4232276A93D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0092D-F752-4819-96A3-7E2CC91B1AED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7AA29-EE33-4990-B0FE-166E06568FD0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7D3B-DAA3-41BB-959F-8F5091D6B89C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2760C-91AB-48FF-B956-5944F13374B1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C50C-EC79-473D-8B1C-BF69C2F5729E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34636-2439-4506-A025-29150C88AE0A}" type="slidenum">
              <a:rPr lang="en-GB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zoom dir="in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683568" y="2132856"/>
            <a:ext cx="7772400" cy="3671888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4400" b="1" dirty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sz="4400" b="1" dirty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> </a:t>
            </a:r>
            <a:b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>Mark Stapleton</a:t>
            </a:r>
            <a: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1400" b="1" dirty="0">
                <a:solidFill>
                  <a:schemeClr val="tx1"/>
                </a:solidFill>
                <a:effectLst/>
                <a:cs typeface="Arial"/>
              </a:rPr>
              <a:t>© Mark Stapleton 2014</a:t>
            </a:r>
            <a:r>
              <a:rPr lang="en-GB" sz="1800" b="1" dirty="0">
                <a:solidFill>
                  <a:schemeClr val="tx1"/>
                </a:solidFill>
                <a:effectLst/>
              </a:rPr>
              <a:t/>
            </a:r>
            <a:br>
              <a:rPr lang="en-GB" sz="1800" b="1" dirty="0">
                <a:solidFill>
                  <a:schemeClr val="tx1"/>
                </a:solidFill>
                <a:effectLst/>
              </a:rPr>
            </a:b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The following </a:t>
            </a:r>
            <a:r>
              <a:rPr lang="en-US" altLang="en-US" sz="4400" b="1" dirty="0" smtClean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Biblical </a:t>
            </a: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presentation </a:t>
            </a:r>
            <a:r>
              <a:rPr lang="en-US" altLang="en-US" sz="4400" b="1" dirty="0" smtClean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is based on </a:t>
            </a: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/>
            </a:r>
            <a:b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notes and illustrations by the Rev L G Stapleton</a:t>
            </a:r>
            <a:b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/>
            </a:r>
            <a:b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compiled by </a:t>
            </a:r>
            <a:b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Mark Stapleton</a:t>
            </a:r>
            <a:b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/>
            </a:r>
            <a:br>
              <a:rPr lang="en-US" altLang="en-US" sz="4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</a:br>
            <a:r>
              <a:rPr lang="en-GB" altLang="en-US" sz="1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Mark Stapleton </a:t>
            </a:r>
            <a:r>
              <a:rPr lang="en-GB" altLang="en-US" sz="1400" b="1" dirty="0" smtClean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  <a:r>
              <a:rPr lang="en-GB" altLang="en-US" sz="1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altLang="en-US" sz="1400" b="1" dirty="0">
                <a:solidFill>
                  <a:srgbClr val="DDD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estyle Script" panose="030804020302050B0404" pitchFamily="66" charset="0"/>
              </a:rPr>
              <a:t/>
            </a:r>
            <a:br>
              <a:rPr lang="en-US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estyle Script" panose="030804020302050B0404" pitchFamily="66" charset="0"/>
              </a:rPr>
            </a:br>
            <a:endPara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4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" b="5346"/>
          <a:stretch/>
        </p:blipFill>
        <p:spPr>
          <a:xfrm>
            <a:off x="-1" y="-27384"/>
            <a:ext cx="9139580" cy="6885384"/>
          </a:xfrm>
          <a:prstGeom prst="rect">
            <a:avLst/>
          </a:prstGeom>
        </p:spPr>
      </p:pic>
      <p:pic>
        <p:nvPicPr>
          <p:cNvPr id="3" name="Picture 2" descr="C:\Users\Mark\Documents\BOOKS OF THE OT - POWERP'NT\The Tomb stone 01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43" b="81069"/>
          <a:stretch/>
        </p:blipFill>
        <p:spPr bwMode="auto">
          <a:xfrm>
            <a:off x="4860032" y="2852936"/>
            <a:ext cx="231214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s://encrypted-tbn0.gstatic.com/images?q=tbn:ANd9GcTZFy3A-ZqOn6GSxiqW7pO5Lc9R7BzmvtlaMEWJFQgBA_hlnv2i9Q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5" y="1536754"/>
            <a:ext cx="3260471" cy="41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42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138" y="6316810"/>
            <a:ext cx="50229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1789 0.041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2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421" y="2060848"/>
            <a:ext cx="615981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4421" y="11967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Know that my Redeemer lives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9646" y="58772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Job 19 v.25</a:t>
            </a:r>
            <a:endParaRPr lang="en-GB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8138" y="6316810"/>
            <a:ext cx="50229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18" descr="https://encrypted-tbn0.gstatic.com/images?q=tbn:ANd9GcTZFy3A-ZqOn6GSxiqW7pO5Lc9R7BzmvtlaMEWJFQgBA_hlnv2i9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94" y="2237072"/>
            <a:ext cx="2864570" cy="36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094" y="-1107504"/>
            <a:ext cx="357181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9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9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7679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60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45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1159878"/>
            <a:ext cx="2448272" cy="175432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is usually spoken of as dealing with the sufferings of Job.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James 5 v. 11 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19822"/>
            <a:ext cx="2844316" cy="2308324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Satan challenges the integrity of God’s man under suffering. Ch. 1 v.9 .  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Satan appears as the accuser of the brethren. 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Revelation 12 v.10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530" y="3206063"/>
            <a:ext cx="2844316" cy="2031325"/>
          </a:xfrm>
          <a:prstGeom prst="rect">
            <a:avLst/>
          </a:prstGeom>
          <a:noFill/>
          <a:ln w="6350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Satan asserts that Job’s faithfulness to God is for what he can get out of it, and that it rests on his material prosperity. Ch. 1 vs. 8-11 </a:t>
            </a:r>
            <a:endParaRPr lang="en-GB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2597" y="3021397"/>
            <a:ext cx="2844316" cy="1200329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Satan says that good health is essential for such faithfulness.  Ch. 2 v.5  </a:t>
            </a:r>
            <a:endParaRPr lang="en-GB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454553"/>
            <a:ext cx="2844316" cy="203132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God accepts Satan’s challenge, and gives him license to do what he wants to do but limitations are imposed. Ch. 1 v.12, 2 v. 6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82486" y="1467245"/>
            <a:ext cx="1994436" cy="1572278"/>
            <a:chOff x="1991953" y="2649471"/>
            <a:chExt cx="3597250" cy="2225638"/>
          </a:xfrm>
        </p:grpSpPr>
        <p:pic>
          <p:nvPicPr>
            <p:cNvPr id="4" name="Picture 2" descr="C:\Users\Mark\AppData\Local\Microsoft\Windows\Temporary Internet Files\Content.IE5\56R2KZA5\MC90005735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056" y="2893430"/>
              <a:ext cx="1798625" cy="136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1991953" y="2649471"/>
              <a:ext cx="3597250" cy="2225638"/>
              <a:chOff x="1907704" y="2564904"/>
              <a:chExt cx="3597250" cy="2225638"/>
            </a:xfrm>
          </p:grpSpPr>
          <p:pic>
            <p:nvPicPr>
              <p:cNvPr id="1026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2924944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429000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3416772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329" y="2564904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411625" y="1181411"/>
            <a:ext cx="2665356" cy="1721030"/>
            <a:chOff x="3779912" y="2780928"/>
            <a:chExt cx="3097404" cy="2051221"/>
          </a:xfrm>
        </p:grpSpPr>
        <p:pic>
          <p:nvPicPr>
            <p:cNvPr id="1027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780928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078840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31" y="3284984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36993" y="1333404"/>
            <a:ext cx="2427294" cy="1670106"/>
            <a:chOff x="6084168" y="1433297"/>
            <a:chExt cx="2595588" cy="2000296"/>
          </a:xfrm>
        </p:grpSpPr>
        <p:pic>
          <p:nvPicPr>
            <p:cNvPr id="1028" name="Picture 4" descr="C:\Users\Mark\AppData\Local\Microsoft\Windows\Temporary Internet Files\Content.IE5\Z8D90MWR\MC900326488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598392"/>
              <a:ext cx="1827886" cy="183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Mark\AppData\Local\Microsoft\Windows\Temporary Internet Files\Content.IE5\Z8D90MWR\MC900326488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870" y="1433297"/>
              <a:ext cx="1827886" cy="183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04397" y="6093656"/>
            <a:ext cx="21602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HEALTH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8261" y="3471986"/>
            <a:ext cx="2718720" cy="2247742"/>
            <a:chOff x="5796136" y="2302615"/>
            <a:chExt cx="2897904" cy="2403887"/>
          </a:xfrm>
        </p:grpSpPr>
        <p:pic>
          <p:nvPicPr>
            <p:cNvPr id="14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472" y="2453818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018094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302615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411913" y="3455190"/>
            <a:ext cx="2311331" cy="2317446"/>
            <a:chOff x="3594975" y="2162709"/>
            <a:chExt cx="2311331" cy="2317446"/>
          </a:xfrm>
        </p:grpSpPr>
        <p:pic>
          <p:nvPicPr>
            <p:cNvPr id="21" name="Picture 3" descr="C:\Users\Mark\Documents\BOOKS OF THE OT - POWERP'NT\JOB 3.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37" b="44224"/>
            <a:stretch/>
          </p:blipFill>
          <p:spPr bwMode="auto">
            <a:xfrm>
              <a:off x="3594975" y="2162709"/>
              <a:ext cx="1945208" cy="186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Mark\Documents\BOOKS OF THE OT - POWERP'NT\JOB 3.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37" b="44224"/>
            <a:stretch/>
          </p:blipFill>
          <p:spPr bwMode="auto">
            <a:xfrm>
              <a:off x="3961098" y="2617199"/>
              <a:ext cx="1945208" cy="186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" descr="C:\Users\Mark\Documents\My Scans\img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20" y="3992984"/>
            <a:ext cx="2698386" cy="1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442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300351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vs. 14-15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6131" y="2995033"/>
            <a:ext cx="160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vs. 14-15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2531" y="303088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vs. 16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97" y="57726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vs. 17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4437" y="56908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vs. 19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2531" y="568932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vs. 19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72371" y="623215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vs. 5-6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618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82486" y="1467245"/>
            <a:ext cx="1994436" cy="1572278"/>
            <a:chOff x="1991953" y="2649471"/>
            <a:chExt cx="3597250" cy="2225638"/>
          </a:xfrm>
        </p:grpSpPr>
        <p:pic>
          <p:nvPicPr>
            <p:cNvPr id="4" name="Picture 2" descr="C:\Users\Mark\AppData\Local\Microsoft\Windows\Temporary Internet Files\Content.IE5\56R2KZA5\MC90005735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056" y="2893430"/>
              <a:ext cx="1798625" cy="136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1991953" y="2649471"/>
              <a:ext cx="3597250" cy="2225638"/>
              <a:chOff x="1907704" y="2564904"/>
              <a:chExt cx="3597250" cy="2225638"/>
            </a:xfrm>
          </p:grpSpPr>
          <p:pic>
            <p:nvPicPr>
              <p:cNvPr id="1026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2924944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429000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3416772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329" y="2564904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411625" y="1181411"/>
            <a:ext cx="2665356" cy="1721030"/>
            <a:chOff x="3779912" y="2780928"/>
            <a:chExt cx="3097404" cy="2051221"/>
          </a:xfrm>
        </p:grpSpPr>
        <p:pic>
          <p:nvPicPr>
            <p:cNvPr id="1027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780928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078840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31" y="3284984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36993" y="1333404"/>
            <a:ext cx="2427294" cy="1670106"/>
            <a:chOff x="6084168" y="1433297"/>
            <a:chExt cx="2595588" cy="2000296"/>
          </a:xfrm>
        </p:grpSpPr>
        <p:pic>
          <p:nvPicPr>
            <p:cNvPr id="1028" name="Picture 4" descr="C:\Users\Mark\AppData\Local\Microsoft\Windows\Temporary Internet Files\Content.IE5\Z8D90MWR\MC900326488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598392"/>
              <a:ext cx="1827886" cy="183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Mark\AppData\Local\Microsoft\Windows\Temporary Internet Files\Content.IE5\Z8D90MWR\MC900326488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870" y="1433297"/>
              <a:ext cx="1827886" cy="183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04397" y="6093656"/>
            <a:ext cx="21602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HEALTH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8261" y="3471986"/>
            <a:ext cx="2718720" cy="2247742"/>
            <a:chOff x="5796136" y="2302615"/>
            <a:chExt cx="2897904" cy="2403887"/>
          </a:xfrm>
        </p:grpSpPr>
        <p:pic>
          <p:nvPicPr>
            <p:cNvPr id="14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472" y="2453818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018094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302615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411913" y="3455190"/>
            <a:ext cx="2311331" cy="2317446"/>
            <a:chOff x="3594975" y="2162709"/>
            <a:chExt cx="2311331" cy="2317446"/>
          </a:xfrm>
        </p:grpSpPr>
        <p:pic>
          <p:nvPicPr>
            <p:cNvPr id="21" name="Picture 3" descr="C:\Users\Mark\Documents\BOOKS OF THE OT - POWERP'NT\JOB 3.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37" b="44224"/>
            <a:stretch/>
          </p:blipFill>
          <p:spPr bwMode="auto">
            <a:xfrm>
              <a:off x="3594975" y="2162709"/>
              <a:ext cx="1945208" cy="186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Mark\Documents\BOOKS OF THE OT - POWERP'NT\JOB 3.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37" b="44224"/>
            <a:stretch/>
          </p:blipFill>
          <p:spPr bwMode="auto">
            <a:xfrm>
              <a:off x="3961098" y="2617199"/>
              <a:ext cx="1945208" cy="186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" descr="C:\Users\Mark\Documents\My Scans\img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20" y="3992984"/>
            <a:ext cx="2698386" cy="1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442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2081" y="4402736"/>
            <a:ext cx="13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3524" y="2017848"/>
            <a:ext cx="119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3739" y="1911752"/>
            <a:ext cx="13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3605" y="4160650"/>
            <a:ext cx="13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2096" y="6155211"/>
            <a:ext cx="13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01614" y="4415424"/>
            <a:ext cx="13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180" y="1756238"/>
            <a:ext cx="13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37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39552" y="225009"/>
            <a:ext cx="2448272" cy="1008112"/>
          </a:xfrm>
          <a:prstGeom prst="wedgeEllipseCallout">
            <a:avLst>
              <a:gd name="adj1" fmla="val -32986"/>
              <a:gd name="adj2" fmla="val 844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Answer is easy – Job has sinned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38" y="1700808"/>
            <a:ext cx="172819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Eliphaz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 v.7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8316" y="1700808"/>
            <a:ext cx="17281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Job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v.24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349008" y="225009"/>
            <a:ext cx="2448272" cy="1152128"/>
          </a:xfrm>
          <a:prstGeom prst="wedgeEllipseCallout">
            <a:avLst>
              <a:gd name="adj1" fmla="val 22882"/>
              <a:gd name="adj2" fmla="val 7504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Show me how I have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sinned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2" y="2875993"/>
            <a:ext cx="1814884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Bildad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vs.3, 6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172544" y="1411507"/>
            <a:ext cx="4176464" cy="1784734"/>
          </a:xfrm>
          <a:prstGeom prst="wedgeEllipseCallout">
            <a:avLst>
              <a:gd name="adj1" fmla="val -57492"/>
              <a:gd name="adj2" fmla="val 567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God is just; if you were right He would answer and deliver – therefore Job is a hypocrite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8316" y="2875993"/>
            <a:ext cx="17281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Job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v.2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72000" y="3165541"/>
            <a:ext cx="2376264" cy="963107"/>
          </a:xfrm>
          <a:prstGeom prst="wedgeEllipseCallout">
            <a:avLst>
              <a:gd name="adj1" fmla="val 57769"/>
              <a:gd name="adj2" fmla="val -3074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 course God is just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2" y="4121256"/>
            <a:ext cx="1921954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Zophar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 vs.4-6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222" y="4055856"/>
            <a:ext cx="192439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Job 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16 v.2, 4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172544" y="4035746"/>
            <a:ext cx="2543472" cy="1125125"/>
          </a:xfrm>
          <a:prstGeom prst="wedgeEllipseCallout">
            <a:avLst>
              <a:gd name="adj1" fmla="val -58562"/>
              <a:gd name="adj2" fmla="val -645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Job is both a hypocrite and a liar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716016" y="4197764"/>
            <a:ext cx="2232248" cy="963107"/>
          </a:xfrm>
          <a:prstGeom prst="wedgeEllipseCallout">
            <a:avLst>
              <a:gd name="adj1" fmla="val 58303"/>
              <a:gd name="adj2" fmla="val -1360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am as clever as they 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3688" y="5528829"/>
            <a:ext cx="205490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Elihu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Ch. 32-37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647084" y="5311443"/>
            <a:ext cx="3165276" cy="1388881"/>
          </a:xfrm>
          <a:prstGeom prst="wedgeEllipseCallout">
            <a:avLst>
              <a:gd name="adj1" fmla="val -58562"/>
              <a:gd name="adj2" fmla="val -645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Suffering is for the good of the sufferer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tc. etc.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878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21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answers Job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ut of the whirlwind but does not give an answer 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84482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Chapters 38-42</a:t>
            </a:r>
          </a:p>
        </p:txBody>
      </p:sp>
      <p:sp>
        <p:nvSpPr>
          <p:cNvPr id="5" name="Cloud 4"/>
          <p:cNvSpPr/>
          <p:nvPr/>
        </p:nvSpPr>
        <p:spPr>
          <a:xfrm>
            <a:off x="899592" y="2708920"/>
            <a:ext cx="3348372" cy="2592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God’s power underlined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Ch. 38 v.4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896036" y="2708920"/>
            <a:ext cx="3348372" cy="2592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God’s sovereignty declared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 40 v.2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182" y="5589240"/>
            <a:ext cx="914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Job’s 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Submission 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chapter 40 vs.3-5</a:t>
            </a:r>
          </a:p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Repentance – chapter 42 vs.6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4343" y="6316810"/>
            <a:ext cx="280065" cy="3381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9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Testing by Satan</a:t>
            </a: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Allowed by God</a:t>
            </a: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is always right!</a:t>
            </a:r>
            <a:endParaRPr lang="en-GB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flipH="1">
            <a:off x="329021" y="5140856"/>
            <a:ext cx="1484034" cy="1342028"/>
            <a:chOff x="1991953" y="2649471"/>
            <a:chExt cx="3597250" cy="2225638"/>
          </a:xfrm>
        </p:grpSpPr>
        <p:pic>
          <p:nvPicPr>
            <p:cNvPr id="5" name="Picture 2" descr="C:\Users\Mark\AppData\Local\Microsoft\Windows\Temporary Internet Files\Content.IE5\56R2KZA5\MC90005735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056" y="2893430"/>
              <a:ext cx="1798625" cy="136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991953" y="2649471"/>
              <a:ext cx="3597250" cy="2225638"/>
              <a:chOff x="1907704" y="2564904"/>
              <a:chExt cx="3597250" cy="2225638"/>
            </a:xfrm>
          </p:grpSpPr>
          <p:pic>
            <p:nvPicPr>
              <p:cNvPr id="7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2924944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429000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3416772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Mark\AppData\Local\Microsoft\Windows\Temporary Internet Files\Content.IE5\56R2KZA5\MC900057355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329" y="2564904"/>
                <a:ext cx="1798625" cy="136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 flipH="1">
            <a:off x="7076458" y="5037949"/>
            <a:ext cx="1793132" cy="1394420"/>
            <a:chOff x="6084168" y="1433297"/>
            <a:chExt cx="2595588" cy="2000296"/>
          </a:xfrm>
        </p:grpSpPr>
        <p:pic>
          <p:nvPicPr>
            <p:cNvPr id="12" name="Picture 4" descr="C:\Users\Mark\AppData\Local\Microsoft\Windows\Temporary Internet Files\Content.IE5\Z8D90MWR\MC900326488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598392"/>
              <a:ext cx="1827886" cy="183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Mark\AppData\Local\Microsoft\Windows\Temporary Internet Files\Content.IE5\Z8D90MWR\MC900326488[1].wmf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870" y="1433297"/>
              <a:ext cx="1827886" cy="183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39897" y="5315353"/>
            <a:ext cx="2059522" cy="1113152"/>
            <a:chOff x="3779912" y="2780928"/>
            <a:chExt cx="3097404" cy="2051221"/>
          </a:xfrm>
        </p:grpSpPr>
        <p:pic>
          <p:nvPicPr>
            <p:cNvPr id="15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780928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078840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Mark\AppData\Local\Microsoft\Windows\Temporary Internet Files\Content.IE5\IM97PCAQ\MC900318944[1].wmf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31" y="3284984"/>
              <a:ext cx="1821485" cy="154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 flipH="1">
            <a:off x="2435637" y="5120936"/>
            <a:ext cx="1932530" cy="1404408"/>
            <a:chOff x="5796136" y="2302615"/>
            <a:chExt cx="2897904" cy="2403887"/>
          </a:xfrm>
        </p:grpSpPr>
        <p:pic>
          <p:nvPicPr>
            <p:cNvPr id="19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472" y="2453818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018094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AN02317_"/>
            <p:cNvPicPr>
              <a:picLocks noChangeAspect="1" noChangeArrowheads="1"/>
            </p:cNvPicPr>
            <p:nvPr/>
          </p:nvPicPr>
          <p:blipFill>
            <a:blip r:embed="rId5" cstate="print">
              <a:lum bright="-80000" contrast="-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302615"/>
              <a:ext cx="1673768" cy="168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" y="4005064"/>
            <a:ext cx="91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Job 42 v.12</a:t>
            </a:r>
            <a:endParaRPr lang="en-GB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8138" y="6316810"/>
            <a:ext cx="280065" cy="3381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763" y="4720091"/>
            <a:ext cx="593484" cy="54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52332" y="4754829"/>
            <a:ext cx="593484" cy="54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57553" y="4819750"/>
            <a:ext cx="593484" cy="54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80312" y="4869373"/>
            <a:ext cx="593484" cy="54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-2043608"/>
            <a:ext cx="4248279" cy="110799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7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-171400"/>
            <a:ext cx="136815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141102">
            <a:off x="265926" y="2832562"/>
            <a:ext cx="2558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was innocent – the just for the unjust 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Peter 3v.18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20622">
            <a:off x="6058257" y="2904205"/>
            <a:ext cx="2752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learned obedience by the things He suffered 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Hebrews 5 v.8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524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captain of our salvation was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made perfect through suffering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Hebrews 2 v.10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9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2617</TotalTime>
  <Words>391</Words>
  <Application>Microsoft Office PowerPoint</Application>
  <PresentationFormat>On-screen Show (4:3)</PresentationFormat>
  <Paragraphs>99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    Mark Stapleton  © Mark Stapleton 2014 The following Biblical presentation is based on  notes and illustrations by the Rev L G Stapleton  compiled by  Mark Stapleton  © Mark Stapleton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145</cp:revision>
  <dcterms:created xsi:type="dcterms:W3CDTF">2014-08-30T18:04:26Z</dcterms:created>
  <dcterms:modified xsi:type="dcterms:W3CDTF">2016-05-24T17:44:35Z</dcterms:modified>
</cp:coreProperties>
</file>