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8" r:id="rId3"/>
    <p:sldId id="262" r:id="rId4"/>
    <p:sldId id="264" r:id="rId5"/>
    <p:sldId id="272" r:id="rId6"/>
    <p:sldId id="270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  <a:srgbClr val="00FF00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67" autoAdjust="0"/>
  </p:normalViewPr>
  <p:slideViewPr>
    <p:cSldViewPr>
      <p:cViewPr>
        <p:scale>
          <a:sx n="50" d="100"/>
          <a:sy n="50" d="100"/>
        </p:scale>
        <p:origin x="-568" y="2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BDF32-89F2-4B6E-9AC0-183549262F0C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3A481-3221-4E77-B635-1081303FF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831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A481-3221-4E77-B635-1081303FF99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37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A481-3221-4E77-B635-1081303FF99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172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A481-3221-4E77-B635-1081303FF9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095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 LOYALTY to her people although she was Queen. (chapter 7 v. 3-4)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 HUMILITY in submitting to the King and to Mordecai (chapter 4 verse 16).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 COURAGE in entering the King's presence (chapter 4 verse 11). 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 FAITH - acting in dependence on God and on the prayers of God's people (chapter 4 verse 16).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 PRAYER seen in intercession for the destruction of the enemy and for the deliverance of her people (chapter 8 verses 3-7). 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 JOY shared with her people, for a miraculous deliverance (chapter 8 verse 16; chapter 9 verse 19).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Mordecai's faith in the purposes of God - God would use one means or another (chapter 4 verse 14).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A481-3221-4E77-B635-1081303FF9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3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A481-3221-4E77-B635-1081303FF99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00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08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1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506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819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D7E91-66B0-4E70-A662-7AA4E42284CE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048547"/>
      </p:ext>
    </p:extLst>
  </p:cSld>
  <p:clrMapOvr>
    <a:masterClrMapping/>
  </p:clrMapOvr>
  <p:transition spd="med"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2A9C4-133C-4D8F-94B3-674046962173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1894"/>
      </p:ext>
    </p:extLst>
  </p:cSld>
  <p:clrMapOvr>
    <a:masterClrMapping/>
  </p:clrMapOvr>
  <p:transition spd="med">
    <p:zoom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5AD0-71ED-4483-A52A-B3FDAEE026F4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354966"/>
      </p:ext>
    </p:extLst>
  </p:cSld>
  <p:clrMapOvr>
    <a:masterClrMapping/>
  </p:clrMapOvr>
  <p:transition spd="med">
    <p:zoom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91054-32B4-4928-8CBF-E4232276A93D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58840"/>
      </p:ext>
    </p:extLst>
  </p:cSld>
  <p:clrMapOvr>
    <a:masterClrMapping/>
  </p:clrMapOvr>
  <p:transition spd="med">
    <p:zoom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0092D-F752-4819-96A3-7E2CC91B1AED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213462"/>
      </p:ext>
    </p:extLst>
  </p:cSld>
  <p:clrMapOvr>
    <a:masterClrMapping/>
  </p:clrMapOvr>
  <p:transition spd="med">
    <p:zoom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7AA29-EE33-4990-B0FE-166E06568FD0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7388"/>
      </p:ext>
    </p:extLst>
  </p:cSld>
  <p:clrMapOvr>
    <a:masterClrMapping/>
  </p:clrMapOvr>
  <p:transition spd="med">
    <p:zoom dir="in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D7D3B-DAA3-41BB-959F-8F5091D6B89C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089778"/>
      </p:ext>
    </p:extLst>
  </p:cSld>
  <p:clrMapOvr>
    <a:masterClrMapping/>
  </p:clrMapOvr>
  <p:transition spd="med">
    <p:zoom dir="in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2760C-91AB-48FF-B956-5944F13374B1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71828"/>
      </p:ext>
    </p:extLst>
  </p:cSld>
  <p:clrMapOvr>
    <a:masterClrMapping/>
  </p:clrMapOvr>
  <p:transition spd="med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397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6C50C-EC79-473D-8B1C-BF69C2F5729E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419547"/>
      </p:ext>
    </p:extLst>
  </p:cSld>
  <p:clrMapOvr>
    <a:masterClrMapping/>
  </p:clrMapOvr>
  <p:transition spd="med">
    <p:zoom dir="in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39AF9-B52F-409D-AE91-B747C8B8417B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739936"/>
      </p:ext>
    </p:extLst>
  </p:cSld>
  <p:clrMapOvr>
    <a:masterClrMapping/>
  </p:clrMapOvr>
  <p:transition spd="med">
    <p:zoom dir="in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07D5D-BC80-4109-A0C7-F1C7B8F47AD5}" type="slidenum">
              <a:rPr lang="en-GB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77588"/>
      </p:ext>
    </p:extLst>
  </p:cSld>
  <p:clrMapOvr>
    <a:masterClrMapping/>
  </p:clrMapOvr>
  <p:transition spd="med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67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98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2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77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92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28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32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E6D5C-0B9D-4F13-90C1-A30B3A09347F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07BAC-B689-44DB-A020-7E39CD69B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843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8089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634636-2439-4506-A025-29150C88AE0A}" type="slidenum">
              <a:rPr lang="en-GB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71417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zoom dir="in"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755497" y="1268760"/>
            <a:ext cx="7772400" cy="36718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  <a:t>The following Biblical presentation is based on notes and illustrations by the Rev L G Stapleton</a:t>
            </a:r>
            <a:br>
              <a:rPr lang="en-US" altLang="en-US" sz="36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</a:br>
            <a:r>
              <a:rPr lang="en-US" altLang="en-US" b="1" dirty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  <a:t/>
            </a:r>
            <a:br>
              <a:rPr lang="en-US" altLang="en-US" b="1" dirty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</a:br>
            <a:r>
              <a:rPr lang="en-US" altLang="en-US" sz="36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  <a:t>compiled by </a:t>
            </a:r>
            <a:br>
              <a:rPr lang="en-US" altLang="en-US" sz="36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</a:br>
            <a:r>
              <a:rPr lang="en-US" altLang="en-US" sz="36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  <a:t>Mark Stapleton</a:t>
            </a:r>
            <a:r>
              <a:rPr lang="en-US" altLang="en-US" sz="40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  <a:t/>
            </a:r>
            <a:br>
              <a:rPr lang="en-US" altLang="en-US" sz="40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</a:br>
            <a:r>
              <a:rPr lang="en-US" altLang="en-US" sz="40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  <a:t/>
            </a:r>
            <a:br>
              <a:rPr lang="en-US" altLang="en-US" sz="4000" b="1" dirty="0" smtClean="0">
                <a:solidFill>
                  <a:schemeClr val="tx1"/>
                </a:solidFill>
                <a:effectLst/>
                <a:latin typeface="Freestyle Script" panose="030804020302050B0404" pitchFamily="66" charset="0"/>
              </a:rPr>
            </a:br>
            <a:r>
              <a:rPr lang="en-US" altLang="en-US" sz="1400" b="1" dirty="0">
                <a:solidFill>
                  <a:schemeClr val="tx1"/>
                </a:solidFill>
                <a:effectLst/>
                <a:cs typeface="Arial"/>
              </a:rPr>
              <a:t>© Mark Stapleton </a:t>
            </a:r>
            <a:r>
              <a:rPr lang="en-US" altLang="en-US" sz="1400" b="1" dirty="0" smtClean="0">
                <a:solidFill>
                  <a:schemeClr val="tx1"/>
                </a:solidFill>
                <a:effectLst/>
                <a:cs typeface="Arial"/>
              </a:rPr>
              <a:t>2016</a:t>
            </a:r>
            <a:r>
              <a:rPr lang="en-GB" sz="1800" b="1" dirty="0">
                <a:solidFill>
                  <a:schemeClr val="tx1"/>
                </a:solidFill>
                <a:effectLst/>
              </a:rPr>
              <a:t/>
            </a:r>
            <a:br>
              <a:rPr lang="en-GB" sz="1800" b="1" dirty="0">
                <a:solidFill>
                  <a:schemeClr val="tx1"/>
                </a:solidFill>
                <a:effectLst/>
              </a:rPr>
            </a:br>
            <a:r>
              <a:rPr lang="en-US" alt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anose="030804020302050B0404" pitchFamily="66" charset="0"/>
              </a:rPr>
              <a:t/>
            </a:r>
            <a:br>
              <a:rPr lang="en-US" alt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anose="030804020302050B0404" pitchFamily="66" charset="0"/>
              </a:rPr>
            </a:br>
            <a:endParaRPr lang="en-US" altLang="en-US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Freestyle Script" panose="030804020302050B04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2864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131840" y="1844824"/>
            <a:ext cx="2880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The Empire of the Medes and Persians</a:t>
            </a:r>
          </a:p>
          <a:p>
            <a:pPr algn="ctr"/>
            <a:r>
              <a:rPr lang="en-GB" sz="24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King Ahasuerus (Xerxes 1</a:t>
            </a:r>
            <a:r>
              <a:rPr lang="en-GB" sz="2400" baseline="300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st</a:t>
            </a:r>
            <a:r>
              <a:rPr lang="en-GB" sz="24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  </a:t>
            </a:r>
          </a:p>
          <a:p>
            <a:pPr algn="ctr"/>
            <a:r>
              <a:rPr lang="en-GB" sz="24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(c.486-464 BC)</a:t>
            </a:r>
          </a:p>
          <a:p>
            <a:pPr algn="ctr"/>
            <a:r>
              <a:rPr lang="en-GB" sz="24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Father of </a:t>
            </a:r>
          </a:p>
          <a:p>
            <a:pPr algn="ctr"/>
            <a:r>
              <a:rPr lang="en-GB" sz="24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King Darius – Daniel 11 v.1</a:t>
            </a:r>
            <a:endParaRPr lang="en-GB" sz="2400" dirty="0">
              <a:solidFill>
                <a:srgbClr val="FFFF99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188640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ESTHER</a:t>
            </a:r>
            <a:endParaRPr lang="en-GB" sz="54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153771" y="1817558"/>
            <a:ext cx="3052482" cy="3595591"/>
            <a:chOff x="3153771" y="1817558"/>
            <a:chExt cx="3052482" cy="3595591"/>
          </a:xfrm>
        </p:grpSpPr>
        <p:pic>
          <p:nvPicPr>
            <p:cNvPr id="4" name="Picture 2" descr="C:\Users\Mark\Pictures\ER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96" r="14664" b="9656"/>
            <a:stretch/>
          </p:blipFill>
          <p:spPr bwMode="auto">
            <a:xfrm>
              <a:off x="3153771" y="1817558"/>
              <a:ext cx="3052482" cy="3595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2198" y="1988839"/>
              <a:ext cx="1895628" cy="13624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1979712" y="5805264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FF99"/>
                </a:solidFill>
                <a:latin typeface="Arial Black" panose="020B0A04020102020204" pitchFamily="34" charset="0"/>
              </a:rPr>
              <a:t>The story of a Queen</a:t>
            </a:r>
            <a:endParaRPr lang="en-GB" sz="3200" dirty="0">
              <a:solidFill>
                <a:srgbClr val="FFFF99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1340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693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MAIN CHARACTERS</a:t>
            </a:r>
            <a:endParaRPr lang="en-GB" sz="44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364088" y="1184978"/>
            <a:ext cx="295232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– a Jewish captive descended from Kish, a </a:t>
            </a:r>
            <a:r>
              <a:rPr lang="en-GB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Benjaminite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, cousin to 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Esther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 (Ch. 2)</a:t>
            </a:r>
            <a:endParaRPr lang="en-GB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716016" y="3929112"/>
            <a:ext cx="3960440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Haman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(Prime Minister) – an </a:t>
            </a:r>
            <a:r>
              <a:rPr lang="en-GB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Agagite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(Amalekite)  - </a:t>
            </a:r>
          </a:p>
          <a:p>
            <a:pPr algn="ctr"/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(1 Samuel 15 vs. 8) </a:t>
            </a:r>
          </a:p>
          <a:p>
            <a:pPr algn="ctr"/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Amalekites were the first enemies of the Israelites. (Exodus 17 vs. 8)</a:t>
            </a:r>
            <a:endParaRPr lang="en-GB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67544" y="4077072"/>
            <a:ext cx="3744416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Esther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– an insignificant orphan who, in the purposes of God, became a Queen. Cousin to 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 (Ch. 2 vs. 7, 15, 4 vs. 13-14)</a:t>
            </a:r>
            <a:endParaRPr lang="en-GB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27584" y="1184978"/>
            <a:ext cx="320435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7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Ahasuerus</a:t>
            </a:r>
            <a:r>
              <a:rPr lang="en-GB" sz="1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GB" sz="1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17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King Xerxes </a:t>
            </a:r>
            <a:r>
              <a:rPr lang="en-GB" sz="1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</a:t>
            </a:r>
            <a:r>
              <a:rPr lang="en-GB" sz="1700" baseline="3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st </a:t>
            </a:r>
            <a:r>
              <a:rPr lang="en-GB" sz="1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algn="ctr"/>
            <a:r>
              <a:rPr lang="en-GB" sz="1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His Queen was </a:t>
            </a:r>
            <a:r>
              <a:rPr lang="en-GB" sz="17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Vashti</a:t>
            </a:r>
          </a:p>
          <a:p>
            <a:pPr algn="ctr"/>
            <a:r>
              <a:rPr lang="en-GB" sz="1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(Chapter 1)</a:t>
            </a:r>
            <a:endParaRPr lang="en-GB" sz="17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4290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693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STORY</a:t>
            </a:r>
            <a:endParaRPr lang="en-GB" sz="44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411760" y="198884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Queen Vashti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refuses to come to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King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Ahasuerus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’s banquet. She is deposed, and a search is made for a new Queen. A decree is sent out by the King ordering wives to honour their husbands (Ch. 1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.1.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198884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Esther 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is chosen as Queen by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King Ahasuerus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Ch.2 vs. 16-17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 </a:t>
            </a: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.2.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11760" y="198884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discovers an assassination plot to harm the King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Ch.2 vs. 21-22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.3.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11760" y="199772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King promotes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Haman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to Prime Minister but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does not give 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him homage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;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he arranges revenge on all the Jews. A decree is issued to destroy the Jews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3 vs. 5, 8-9, 15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.4.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411760" y="199772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mourns the decree.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Esther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hears of it and resolves to do something (Ch. 4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.5.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411760" y="199772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Esther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dares to go into the King’s presence. The King holds out the sceptre for her to touch showing her acceptance into court; she invites him to a feast.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Haman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is also invited and he boasts of his popularity. A gallows is erected for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(Ch. 5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.6.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11760" y="1988344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King, unable to sleep, reads the Royal records discovers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had foiled an assassination attempt on the King’s life,  and so decides to honour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6 vs. 1-3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.7.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11760" y="1988344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King requires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Haman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to give honour to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6 vs 4-11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.8.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411760" y="1976884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 second banquet given by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Esther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reveals the plight of the Jews and the infamy of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Haman,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who is now executed (Ch. 7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.9.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11760" y="1963812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King’s decree cannot be cancelled, only amended – the Jews are allowed to defend themselves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8-9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.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10.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11760" y="1988840"/>
            <a:ext cx="432048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b="1" dirty="0">
                <a:solidFill>
                  <a:srgbClr val="FF0000"/>
                </a:solidFill>
                <a:latin typeface="Arial Black" panose="020B0A04020102020204" pitchFamily="34" charset="0"/>
              </a:rPr>
              <a:t>Mordecai</a:t>
            </a:r>
            <a:r>
              <a:rPr lang="en-GB" dirty="0">
                <a:solidFill>
                  <a:srgbClr val="FF0000"/>
                </a:solidFill>
                <a:latin typeface="Arial Black" panose="020B0A04020102020204" pitchFamily="34" charset="0"/>
              </a:rPr>
              <a:t> is given honour. The story is commemorated in the Feast of Purim </a:t>
            </a:r>
            <a:endParaRPr lang="en-GB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en-GB" dirty="0">
                <a:solidFill>
                  <a:srgbClr val="FF0000"/>
                </a:solidFill>
                <a:latin typeface="Arial Black" panose="020B0A04020102020204" pitchFamily="34" charset="0"/>
              </a:rPr>
              <a:t>Ch. 9-10</a:t>
            </a:r>
            <a:r>
              <a:rPr lang="en-GB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</a:p>
          <a:p>
            <a:pPr lvl="0" algn="ctr"/>
            <a:endParaRPr lang="en-GB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en-GB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.</a:t>
            </a:r>
            <a:r>
              <a:rPr lang="en-GB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11. </a:t>
            </a: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8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99792" y="188640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ESTHER</a:t>
            </a:r>
            <a:endParaRPr lang="en-GB" sz="48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18" descr="https://encrypted-tbn0.gstatic.com/images?q=tbn:ANd9GcTZFy3A-ZqOn6GSxiqW7pO5Lc9R7BzmvtlaMEWJFQgBA_hlnv2i9Q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2808339" y="1725291"/>
            <a:ext cx="3333012" cy="421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39552" y="1109691"/>
            <a:ext cx="1584174" cy="1138574"/>
            <a:chOff x="539552" y="1109691"/>
            <a:chExt cx="1584174" cy="1138574"/>
          </a:xfrm>
        </p:grpSpPr>
        <p:pic>
          <p:nvPicPr>
            <p:cNvPr id="1026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1109691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611560" y="1763524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LOYALTY</a:t>
              </a:r>
              <a:endParaRPr lang="en-GB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020272" y="1109691"/>
            <a:ext cx="1584176" cy="1138574"/>
            <a:chOff x="6516216" y="1109691"/>
            <a:chExt cx="1584176" cy="1138574"/>
          </a:xfrm>
        </p:grpSpPr>
        <p:pic>
          <p:nvPicPr>
            <p:cNvPr id="15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1109691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588225" y="1763524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HUMILITY</a:t>
              </a:r>
              <a:endParaRPr lang="en-GB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39552" y="2924944"/>
            <a:ext cx="1584174" cy="1138574"/>
            <a:chOff x="539552" y="2924944"/>
            <a:chExt cx="1584174" cy="1138574"/>
          </a:xfrm>
        </p:grpSpPr>
        <p:pic>
          <p:nvPicPr>
            <p:cNvPr id="13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2924944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83291" y="3582428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COURAGE</a:t>
              </a:r>
              <a:endPara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020274" y="2996952"/>
            <a:ext cx="1584174" cy="1138574"/>
            <a:chOff x="6516216" y="2996952"/>
            <a:chExt cx="1584174" cy="1138574"/>
          </a:xfrm>
        </p:grpSpPr>
        <p:pic>
          <p:nvPicPr>
            <p:cNvPr id="16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2996952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6516217" y="3645024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FAITH</a:t>
              </a:r>
              <a:endPara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9552" y="4725144"/>
            <a:ext cx="1584176" cy="1138574"/>
            <a:chOff x="539552" y="4725144"/>
            <a:chExt cx="1584176" cy="1138574"/>
          </a:xfrm>
        </p:grpSpPr>
        <p:pic>
          <p:nvPicPr>
            <p:cNvPr id="14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4725144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611561" y="5373216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PRAYER</a:t>
              </a:r>
              <a:endParaRPr lang="en-GB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020274" y="4725144"/>
            <a:ext cx="1584174" cy="1138574"/>
            <a:chOff x="6516216" y="4725144"/>
            <a:chExt cx="1584174" cy="1138574"/>
          </a:xfrm>
        </p:grpSpPr>
        <p:pic>
          <p:nvPicPr>
            <p:cNvPr id="17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4725144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6552219" y="5354387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JOY</a:t>
              </a:r>
              <a:endParaRPr lang="en-GB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8568444" y="435069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1282" y="224826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7 vs.3-4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50473" y="224826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4  v.16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282" y="413552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4 v.11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84269" y="413552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4 vs.16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7544" y="586371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8 vs.3-7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48262" y="586798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8  vs.16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74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5436096" y="188639"/>
            <a:ext cx="13681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9600" dirty="0" smtClean="0">
                <a:solidFill>
                  <a:srgbClr val="C00000"/>
                </a:solidFill>
                <a:latin typeface="Arial Black"/>
              </a:rPr>
              <a:t>†</a:t>
            </a:r>
            <a:endParaRPr lang="en-GB" sz="396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188640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ESTHER</a:t>
            </a:r>
            <a:endParaRPr lang="en-GB" sz="48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9552" y="1109691"/>
            <a:ext cx="1584174" cy="1138574"/>
            <a:chOff x="539552" y="1109691"/>
            <a:chExt cx="1584174" cy="1138574"/>
          </a:xfrm>
        </p:grpSpPr>
        <p:pic>
          <p:nvPicPr>
            <p:cNvPr id="1026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1109691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611560" y="1763524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LOYALTY</a:t>
              </a:r>
              <a:endParaRPr lang="en-GB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020272" y="1109691"/>
            <a:ext cx="1584176" cy="1138574"/>
            <a:chOff x="6516216" y="1109691"/>
            <a:chExt cx="1584176" cy="1138574"/>
          </a:xfrm>
        </p:grpSpPr>
        <p:pic>
          <p:nvPicPr>
            <p:cNvPr id="15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1109691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588225" y="1763524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HUMILITY</a:t>
              </a:r>
              <a:endParaRPr lang="en-GB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39552" y="2924944"/>
            <a:ext cx="1584174" cy="1138574"/>
            <a:chOff x="539552" y="2924944"/>
            <a:chExt cx="1584174" cy="1138574"/>
          </a:xfrm>
        </p:grpSpPr>
        <p:pic>
          <p:nvPicPr>
            <p:cNvPr id="13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2924944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83291" y="3582428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COURAGE</a:t>
              </a:r>
              <a:endPara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020274" y="2996952"/>
            <a:ext cx="1584174" cy="1138574"/>
            <a:chOff x="6516216" y="2996952"/>
            <a:chExt cx="1584174" cy="1138574"/>
          </a:xfrm>
        </p:grpSpPr>
        <p:pic>
          <p:nvPicPr>
            <p:cNvPr id="16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2996952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6516217" y="3645024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FAITH</a:t>
              </a:r>
              <a:endPara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9552" y="4725144"/>
            <a:ext cx="1584176" cy="1138574"/>
            <a:chOff x="539552" y="4725144"/>
            <a:chExt cx="1584176" cy="1138574"/>
          </a:xfrm>
        </p:grpSpPr>
        <p:pic>
          <p:nvPicPr>
            <p:cNvPr id="14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4725144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611561" y="5373216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PRAYER</a:t>
              </a:r>
              <a:endParaRPr lang="en-GB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020274" y="4725144"/>
            <a:ext cx="1584174" cy="1138574"/>
            <a:chOff x="6516216" y="4725144"/>
            <a:chExt cx="1584174" cy="1138574"/>
          </a:xfrm>
        </p:grpSpPr>
        <p:pic>
          <p:nvPicPr>
            <p:cNvPr id="17" name="Picture 2" descr="C:\Users\Mark\Documents\My Scans\img333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4725144"/>
              <a:ext cx="1584174" cy="1138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6552219" y="5354387"/>
              <a:ext cx="1512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JOY</a:t>
              </a:r>
              <a:endParaRPr lang="en-GB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pic>
        <p:nvPicPr>
          <p:cNvPr id="23" name="Picture 3" descr="C:\Users\Mark\Documents\My Scans\img332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524" b="100000" l="27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05735">
            <a:off x="-198317" y="3668210"/>
            <a:ext cx="4474034" cy="26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Mark\AppData\Local\Microsoft\Windows\Temporary Internet Files\Content.IE5\78WFI303\MP900422532[1]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DF0"/>
              </a:clrFrom>
              <a:clrTo>
                <a:srgbClr val="FFFD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11103"/>
            <a:ext cx="1872208" cy="187220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-2144" y="6190282"/>
            <a:ext cx="3926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Ch. 4 v. 11, Ch. 5 v. 2, Ch. 8 v. 4</a:t>
            </a:r>
            <a:endParaRPr lang="en-GB" sz="20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66000" y="6190282"/>
            <a:ext cx="2738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Hebrews 10 vs. 19-22</a:t>
            </a:r>
            <a:endParaRPr lang="en-GB" sz="20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18" descr="https://encrypted-tbn0.gstatic.com/images?q=tbn:ANd9GcTZFy3A-ZqOn6GSxiqW7pO5Lc9R7BzmvtlaMEWJFQgBA_hlnv2i9Q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2808339" y="1725291"/>
            <a:ext cx="3333012" cy="421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11282" y="224826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7 vs.3-4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50473" y="224826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4  v.16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1282" y="413552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4 v.11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84269" y="413552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4 vs.16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7544" y="586371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8 vs.3-7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48262" y="586798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8  vs.16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568444" y="435069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9055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3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3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3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3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3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4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4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1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96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96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</TotalTime>
  <Words>734</Words>
  <Application>Microsoft Office PowerPoint</Application>
  <PresentationFormat>On-screen Show (4:3)</PresentationFormat>
  <Paragraphs>106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Clouds</vt:lpstr>
      <vt:lpstr>The following Biblical presentation is based on notes and illustrations by the Rev L G Stapleton  compiled by  Mark Stapleton  © Mark Stapleton 2016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Mark</cp:lastModifiedBy>
  <cp:revision>108</cp:revision>
  <dcterms:created xsi:type="dcterms:W3CDTF">2014-08-30T18:04:26Z</dcterms:created>
  <dcterms:modified xsi:type="dcterms:W3CDTF">2016-05-23T18:06:00Z</dcterms:modified>
</cp:coreProperties>
</file>