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58" r:id="rId4"/>
    <p:sldId id="271" r:id="rId5"/>
    <p:sldId id="264" r:id="rId6"/>
    <p:sldId id="265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D3D61-E868-406B-A128-1FA0C27F33D0}" type="datetimeFigureOut">
              <a:rPr lang="en-GB" smtClean="0"/>
              <a:t>30/04/2016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A6DD6-2ADC-45A9-8D2E-D3D8321B5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36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72523-3A6E-4C41-AD3F-C195B48E983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29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6AE9-8204-44C9-A11E-AB256CC9EC90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12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20B7-CD2C-46EF-9E98-030D4385B913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88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D864-91E3-4819-9C96-6700BB0E5A34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67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553-9B5D-4EB4-8E03-4405C6757135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48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38A4-4D25-48D0-BD21-18B524E8339E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02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6E90-B1B3-4276-8892-846E4B7D599F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17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BF1-FB75-4258-80AD-5D01FEA7409C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64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B76E-B92A-456C-BB56-0D50AC364A75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4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6BA-D106-4E10-B747-0F80C5006D0E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33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5C2-630A-49FA-AB37-50A84875294C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76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4F6E-2429-4642-BA58-38EEC6E2D186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6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892E-0633-463D-9799-F1B5AAACE146}" type="datetime1">
              <a:rPr lang="en-GB" smtClean="0"/>
              <a:t>30/04/2016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5A10-DCC7-4916-98A0-F43C709F1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07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wmf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microsoft.com/office/2007/relationships/hdphoto" Target="../media/hdphoto2.wdp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.uk/url?sa=i&amp;rct=j&amp;q=&amp;esrc=s&amp;source=images&amp;cd=&amp;cad=rja&amp;uact=8&amp;docid=6cKuOgZ-ocnhTM&amp;tbnid=xFzAqKBg3TR4oM:&amp;ved=0CAUQjRw&amp;url=http://www.polyvore.com/black_spear_clip_art/thing?id%3D63158078&amp;ei=12luU9uIH8GvPK_dgeAK&amp;bvm=bv.66330100,d.d2k&amp;psig=AFQjCNGJNhlocclq4QH_kCJHc00wp2VCtw&amp;ust=1399831071718388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320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The following Biblical presentation is based on 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/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en-US" altLang="en-US" sz="4400" b="1" dirty="0" smtClean="0">
              <a:solidFill>
                <a:srgbClr val="DDD2B1"/>
              </a:solidFill>
              <a:latin typeface="Freestyle Script" pitchFamily="66" charset="0"/>
            </a:endParaRP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GB" altLang="en-US" sz="1400" b="1" dirty="0" smtClean="0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Mark Stapleton 2016</a:t>
            </a:r>
            <a:endParaRPr lang="en-GB" altLang="en-US" sz="1400" b="1" dirty="0">
              <a:solidFill>
                <a:srgbClr val="DDD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59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1907704" y="1124744"/>
            <a:ext cx="5328592" cy="481164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The</a:t>
            </a:r>
          </a:p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Church</a:t>
            </a:r>
          </a:p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Records</a:t>
            </a:r>
            <a:endParaRPr lang="en-GB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58013"/>
            <a:ext cx="9144000" cy="147002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IRST CHRONICLES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712" y="1628800"/>
            <a:ext cx="2592288" cy="176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 Events in Judah, the Southern Kingdom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1628800"/>
            <a:ext cx="2592288" cy="176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Chapters 1-9 deal with genealogies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712" y="3356992"/>
            <a:ext cx="2592288" cy="176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 </a:t>
            </a:r>
            <a:r>
              <a:rPr lang="en-GB" sz="2400" dirty="0" smtClean="0"/>
              <a:t>Chapter </a:t>
            </a:r>
            <a:r>
              <a:rPr lang="en-GB" sz="2400" dirty="0"/>
              <a:t>10 </a:t>
            </a:r>
            <a:r>
              <a:rPr lang="en-GB" sz="2400" dirty="0" smtClean="0"/>
              <a:t>deals with</a:t>
            </a:r>
            <a:endParaRPr lang="en-GB" sz="2400" dirty="0"/>
          </a:p>
          <a:p>
            <a:pPr algn="ctr"/>
            <a:r>
              <a:rPr lang="en-GB" sz="2400" dirty="0" smtClean="0"/>
              <a:t>the </a:t>
            </a:r>
            <a:r>
              <a:rPr lang="en-GB" sz="2400" dirty="0"/>
              <a:t>death of </a:t>
            </a:r>
            <a:r>
              <a:rPr lang="en-GB" sz="2400" dirty="0" smtClean="0"/>
              <a:t>Saul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580260" y="3356992"/>
            <a:ext cx="2574000" cy="176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 Chapters 11-29 deal with the life of David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0212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Looking at events from the Priestly (Church)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point of view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7121" y="834171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7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k\Pictures\EPSON SCANS\img27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2819982"/>
            <a:ext cx="2880320" cy="18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6" y="44749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Ark of the Covenant -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1328" y="4700017"/>
            <a:ext cx="2952328" cy="1486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David felt that it should return to its place at the heart of the nation </a:t>
            </a:r>
          </a:p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1 Chronicles 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8324" y="4700017"/>
            <a:ext cx="2916832" cy="150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… was not used during Saul’s reign</a:t>
            </a:r>
          </a:p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1 Chronicles 13</a:t>
            </a:r>
          </a:p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(except in </a:t>
            </a:r>
          </a:p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1 Samuel 14 v.18)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67744" y="620688"/>
            <a:ext cx="4608512" cy="1558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… in the Tabernacle in the wilderness (Exodus), symbolised God’s Presence</a:t>
            </a:r>
          </a:p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God’s Holiness</a:t>
            </a:r>
          </a:p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God’s Mercy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2121" y="2324461"/>
            <a:ext cx="3341536" cy="1536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… was captured by the Philistines;  the glory departs from Israel (Ichabod) –</a:t>
            </a:r>
          </a:p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1 Samuel 4 vs. 11, 21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676" y="2324461"/>
            <a:ext cx="32403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… was carried by the priests when Jericho was defeated</a:t>
            </a:r>
          </a:p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Joshua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01861" y="4700017"/>
            <a:ext cx="2322267" cy="1321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… remained in Kirjath Jearim for nearly 70 years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4881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2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492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PREPARATIONS FOR THE BUILDING OF THE </a:t>
            </a:r>
            <a:r>
              <a:rPr lang="en-GB" sz="40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GB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EMPLE</a:t>
            </a:r>
            <a:endParaRPr lang="en-GB" sz="40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83568" y="1540068"/>
            <a:ext cx="3168352" cy="1368152"/>
          </a:xfrm>
          <a:prstGeom prst="foldedCorne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David wanted to build, but God forbade him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Chronicles 28 v. 2-3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5292432" y="1540068"/>
            <a:ext cx="3168000" cy="1368152"/>
          </a:xfrm>
          <a:prstGeom prst="foldedCorne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Solomon is given the Divine plan, and will build the Temple when he becomes King </a:t>
            </a:r>
          </a:p>
          <a:p>
            <a:pPr algn="ctr"/>
            <a:r>
              <a:rPr lang="en-GB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Chronicles 28 v. 6, 12</a:t>
            </a: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979712" y="5405092"/>
            <a:ext cx="5184576" cy="1368152"/>
          </a:xfrm>
          <a:prstGeom prst="foldedCorne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David contributes his own gold and silver to the work, and praises and magnifies God’s name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Chronicles 29 vs. 1-20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9475" y="6237312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9" name="Picture 3" descr="C:\Users\Owner\Pictures\My Pictures\BIBLE ILLUSTRATIONS\Solomon's Tem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68" l="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220067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492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PREPARATIONS FOR THE BUILDING OF THE </a:t>
            </a:r>
            <a:r>
              <a:rPr lang="en-GB" sz="40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GB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EMPLE</a:t>
            </a:r>
            <a:endParaRPr lang="en-GB" sz="40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5800327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DAVID COLLECTS MATERIALS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29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2022" y="1354854"/>
            <a:ext cx="1411986" cy="1411986"/>
            <a:chOff x="2929903" y="1354854"/>
            <a:chExt cx="1411986" cy="1411986"/>
          </a:xfrm>
        </p:grpSpPr>
        <p:pic>
          <p:nvPicPr>
            <p:cNvPr id="25" name="Picture 3" descr="C:\Users\Mark\AppData\Local\Microsoft\Windows\Temporary Internet Files\Content.IE5\45WVC33L\MC900433919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903" y="1354854"/>
              <a:ext cx="1411986" cy="141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987824" y="1830015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Arial Black" panose="020B0A04020102020204" pitchFamily="34" charset="0"/>
                </a:rPr>
                <a:t>GOLD</a:t>
              </a:r>
              <a:endParaRPr lang="en-GB" sz="2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9512" y="5107012"/>
            <a:ext cx="1673217" cy="930873"/>
            <a:chOff x="179512" y="5107012"/>
            <a:chExt cx="1673217" cy="930873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5107012"/>
              <a:ext cx="1610420" cy="930873"/>
              <a:chOff x="-1265182" y="1689100"/>
              <a:chExt cx="1335024" cy="122805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5000" b="79091" l="10959" r="8310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642" b="20381"/>
              <a:stretch/>
            </p:blipFill>
            <p:spPr>
              <a:xfrm>
                <a:off x="-1265182" y="1689100"/>
                <a:ext cx="1335024" cy="7239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5000" b="79091" l="10959" r="8310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46" t="27986" r="9299" b="19412"/>
              <a:stretch/>
            </p:blipFill>
            <p:spPr>
              <a:xfrm>
                <a:off x="-1117600" y="2291679"/>
                <a:ext cx="1028700" cy="625479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8553" y="5273505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Arial Black" panose="020B0A04020102020204" pitchFamily="34" charset="0"/>
                </a:rPr>
                <a:t>SILVER</a:t>
              </a:r>
              <a:endParaRPr lang="en-GB" sz="2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5576" y="1988840"/>
            <a:ext cx="1656184" cy="1132379"/>
            <a:chOff x="683568" y="2080013"/>
            <a:chExt cx="1656184" cy="1132379"/>
          </a:xfrm>
        </p:grpSpPr>
        <p:grpSp>
          <p:nvGrpSpPr>
            <p:cNvPr id="11" name="Group 10"/>
            <p:cNvGrpSpPr/>
            <p:nvPr/>
          </p:nvGrpSpPr>
          <p:grpSpPr>
            <a:xfrm>
              <a:off x="776875" y="2080013"/>
              <a:ext cx="1469570" cy="1132379"/>
              <a:chOff x="10375900" y="4905506"/>
              <a:chExt cx="1469570" cy="113237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7402" b="77936" l="15054" r="8530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11" t="23839" r="12742" b="23894"/>
              <a:stretch/>
            </p:blipFill>
            <p:spPr>
              <a:xfrm>
                <a:off x="10375900" y="4905506"/>
                <a:ext cx="1296806" cy="89532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7402" b="77936" l="15054" r="8530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11" t="23839" r="12742" b="23894"/>
              <a:stretch/>
            </p:blipFill>
            <p:spPr>
              <a:xfrm>
                <a:off x="10548664" y="5142564"/>
                <a:ext cx="1296806" cy="895321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683568" y="2305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Arial Black" panose="020B0A04020102020204" pitchFamily="34" charset="0"/>
                </a:rPr>
                <a:t>BRONZE</a:t>
              </a:r>
              <a:endParaRPr lang="en-GB" sz="2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42389" y="3471391"/>
            <a:ext cx="1841592" cy="461665"/>
            <a:chOff x="7042389" y="3177902"/>
            <a:chExt cx="1841592" cy="461665"/>
          </a:xfrm>
        </p:grpSpPr>
        <p:grpSp>
          <p:nvGrpSpPr>
            <p:cNvPr id="26" name="Group 25"/>
            <p:cNvGrpSpPr/>
            <p:nvPr/>
          </p:nvGrpSpPr>
          <p:grpSpPr>
            <a:xfrm>
              <a:off x="7042389" y="3192018"/>
              <a:ext cx="1841592" cy="358229"/>
              <a:chOff x="105586" y="4443800"/>
              <a:chExt cx="4227995" cy="982772"/>
            </a:xfrm>
          </p:grpSpPr>
          <p:pic>
            <p:nvPicPr>
              <p:cNvPr id="27" name="Picture 26" descr="img27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37" t="8408" r="25175" b="10648"/>
              <a:stretch>
                <a:fillRect/>
              </a:stretch>
            </p:blipFill>
            <p:spPr bwMode="auto">
              <a:xfrm rot="16200000">
                <a:off x="1816600" y="2909591"/>
                <a:ext cx="833437" cy="420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7" descr="img27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53" t="9975" r="40555" b="10648"/>
              <a:stretch>
                <a:fillRect/>
              </a:stretch>
            </p:blipFill>
            <p:spPr bwMode="auto">
              <a:xfrm rot="5400000">
                <a:off x="1901049" y="2648337"/>
                <a:ext cx="527050" cy="411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7379544" y="317790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IRON</a:t>
              </a:r>
              <a:endParaRPr lang="en-GB" sz="24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4383" y="3789040"/>
            <a:ext cx="1755503" cy="623189"/>
            <a:chOff x="424383" y="4090372"/>
            <a:chExt cx="1755503" cy="623189"/>
          </a:xfrm>
        </p:grpSpPr>
        <p:grpSp>
          <p:nvGrpSpPr>
            <p:cNvPr id="22" name="Group 21"/>
            <p:cNvGrpSpPr/>
            <p:nvPr/>
          </p:nvGrpSpPr>
          <p:grpSpPr>
            <a:xfrm>
              <a:off x="424383" y="4090372"/>
              <a:ext cx="1755503" cy="623189"/>
              <a:chOff x="5508104" y="2088595"/>
              <a:chExt cx="3125354" cy="1113617"/>
            </a:xfrm>
          </p:grpSpPr>
          <p:pic>
            <p:nvPicPr>
              <p:cNvPr id="23" name="Picture 4" descr="img27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17" t="1236" b="24747"/>
              <a:stretch>
                <a:fillRect/>
              </a:stretch>
            </p:blipFill>
            <p:spPr bwMode="auto">
              <a:xfrm rot="5400000">
                <a:off x="6668968" y="1237722"/>
                <a:ext cx="803626" cy="3125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5" descr="img271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27" t="17415" r="14780" b="37279"/>
              <a:stretch>
                <a:fillRect/>
              </a:stretch>
            </p:blipFill>
            <p:spPr bwMode="auto">
              <a:xfrm rot="5400000">
                <a:off x="6457776" y="1282939"/>
                <a:ext cx="738187" cy="234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605797" y="4232845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WOOD</a:t>
              </a:r>
              <a:endParaRPr lang="en-GB" sz="24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24314" y="4401967"/>
            <a:ext cx="2628900" cy="1743076"/>
            <a:chOff x="6241909" y="4337269"/>
            <a:chExt cx="2628900" cy="1743076"/>
          </a:xfrm>
        </p:grpSpPr>
        <p:pic>
          <p:nvPicPr>
            <p:cNvPr id="1028" name="Picture 4" descr="Image result for clip art picture marble backgroun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909" y="4337269"/>
              <a:ext cx="2628900" cy="17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674668" y="484080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Arial Black" panose="020B0A04020102020204" pitchFamily="34" charset="0"/>
                </a:rPr>
                <a:t>MARBLE</a:t>
              </a:r>
              <a:endParaRPr lang="en-GB" sz="2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89722" y="1784945"/>
            <a:ext cx="2922438" cy="3674716"/>
            <a:chOff x="3059832" y="1784945"/>
            <a:chExt cx="2922438" cy="367471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67019">
              <a:off x="3059832" y="1784945"/>
              <a:ext cx="2922438" cy="3674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20724764">
              <a:off x="3423983" y="3478825"/>
              <a:ext cx="2436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 Black" panose="020B0A04020102020204" pitchFamily="34" charset="0"/>
                </a:rPr>
                <a:t>List of materials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84168" y="1510911"/>
            <a:ext cx="2015456" cy="1498317"/>
            <a:chOff x="6125814" y="1510911"/>
            <a:chExt cx="2015456" cy="1498317"/>
          </a:xfrm>
        </p:grpSpPr>
        <p:grpSp>
          <p:nvGrpSpPr>
            <p:cNvPr id="29" name="Group 28"/>
            <p:cNvGrpSpPr/>
            <p:nvPr/>
          </p:nvGrpSpPr>
          <p:grpSpPr>
            <a:xfrm>
              <a:off x="6224314" y="1510911"/>
              <a:ext cx="1909788" cy="1498317"/>
              <a:chOff x="9233730" y="1190803"/>
              <a:chExt cx="1909788" cy="1498317"/>
            </a:xfrm>
          </p:grpSpPr>
          <p:pic>
            <p:nvPicPr>
              <p:cNvPr id="38" name="Picture 8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1" t="70203"/>
              <a:stretch/>
            </p:blipFill>
            <p:spPr bwMode="auto">
              <a:xfrm>
                <a:off x="9233730" y="1207157"/>
                <a:ext cx="882886" cy="84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45" t="-1204" r="22361" b="63792"/>
              <a:stretch/>
            </p:blipFill>
            <p:spPr bwMode="auto">
              <a:xfrm>
                <a:off x="9941217" y="1190803"/>
                <a:ext cx="607447" cy="7260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7" t="69133" r="50290"/>
              <a:stretch/>
            </p:blipFill>
            <p:spPr bwMode="auto">
              <a:xfrm>
                <a:off x="10404648" y="1268760"/>
                <a:ext cx="639725" cy="708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71744" r="25000"/>
              <a:stretch/>
            </p:blipFill>
            <p:spPr bwMode="auto">
              <a:xfrm>
                <a:off x="9734909" y="1988840"/>
                <a:ext cx="701990" cy="595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1" t="70203"/>
              <a:stretch/>
            </p:blipFill>
            <p:spPr bwMode="auto">
              <a:xfrm>
                <a:off x="10260632" y="1844824"/>
                <a:ext cx="882886" cy="844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4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7" t="69133" r="50290"/>
              <a:stretch/>
            </p:blipFill>
            <p:spPr bwMode="auto">
              <a:xfrm>
                <a:off x="9332875" y="1916832"/>
                <a:ext cx="639725" cy="708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6125814" y="1775487"/>
              <a:ext cx="20154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PRECIOUS </a:t>
              </a:r>
            </a:p>
            <a:p>
              <a:pPr algn="ctr"/>
              <a:r>
                <a:rPr lang="en-GB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STONES</a:t>
              </a:r>
              <a:endParaRPr lang="en-GB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0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9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DAVID’s ARMY</a:t>
            </a:r>
          </a:p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12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8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0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3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142255"/>
            <a:ext cx="2119560" cy="1581393"/>
            <a:chOff x="457200" y="1142255"/>
            <a:chExt cx="2119560" cy="1581393"/>
          </a:xfrm>
        </p:grpSpPr>
        <p:pic>
          <p:nvPicPr>
            <p:cNvPr id="1026" name="Picture 2" descr="01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B8ABA2"/>
                </a:clrFrom>
                <a:clrTo>
                  <a:srgbClr val="B8ABA2">
                    <a:alpha val="0"/>
                  </a:srgbClr>
                </a:clrTo>
              </a:clrChange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9" t="33440" r="34381" b="23734"/>
            <a:stretch>
              <a:fillRect/>
            </a:stretch>
          </p:blipFill>
          <p:spPr bwMode="auto">
            <a:xfrm>
              <a:off x="1018724" y="1142255"/>
              <a:ext cx="1073386" cy="121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7200" y="2323538"/>
              <a:ext cx="2119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Arial Black" panose="020B0A04020102020204" pitchFamily="34" charset="0"/>
                </a:rPr>
                <a:t>Verses 24/34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56832" y="4077072"/>
            <a:ext cx="2119560" cy="2052643"/>
            <a:chOff x="6756832" y="4077072"/>
            <a:chExt cx="2119560" cy="2052643"/>
          </a:xfrm>
        </p:grpSpPr>
        <p:pic>
          <p:nvPicPr>
            <p:cNvPr id="1053" name="Picture 29" descr="https://encrypted-tbn1.gstatic.com/images?q=tbn:ANd9GcT0_V3stsDui7wPFPPv_gQIwMujJ6OVJPybbYIn-jZGbWNo1YOo3Q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455" y="4077072"/>
              <a:ext cx="2000937" cy="134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756832" y="5729605"/>
              <a:ext cx="2119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Arial Black" panose="020B0A04020102020204" pitchFamily="34" charset="0"/>
                </a:rPr>
                <a:t>Verses 33/37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3699570"/>
            <a:ext cx="2119560" cy="2430145"/>
            <a:chOff x="457200" y="3699570"/>
            <a:chExt cx="2119560" cy="2430145"/>
          </a:xfrm>
        </p:grpSpPr>
        <p:pic>
          <p:nvPicPr>
            <p:cNvPr id="1029" name="Picture 5" descr="View detail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7422">
              <a:off x="511096" y="3699570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57200" y="5729605"/>
              <a:ext cx="2119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Verse 2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47245" y="667086"/>
            <a:ext cx="2857500" cy="2857500"/>
            <a:chOff x="6147245" y="667086"/>
            <a:chExt cx="2857500" cy="2857500"/>
          </a:xfrm>
        </p:grpSpPr>
        <p:pic>
          <p:nvPicPr>
            <p:cNvPr id="1045" name="Picture 21" descr="http://www.polyvore.com/cgi/img-thing?.out=jpg&amp;size=l&amp;tid=63158078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32094">
              <a:off x="6147245" y="667086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875455" y="2323538"/>
              <a:ext cx="2119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Verse 34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55776" y="2191953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They were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Joined to David 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(v.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Entirely his </a:t>
            </a:r>
          </a:p>
          <a:p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(vs. 33/38)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Disciplined </a:t>
            </a:r>
          </a:p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(v. 38)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466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9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DAVID’s ARMY</a:t>
            </a:r>
          </a:p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12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8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0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3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Heart 18"/>
          <p:cNvSpPr/>
          <p:nvPr/>
        </p:nvSpPr>
        <p:spPr>
          <a:xfrm>
            <a:off x="2483768" y="1484784"/>
            <a:ext cx="4176464" cy="4104456"/>
          </a:xfrm>
          <a:prstGeom prst="heart">
            <a:avLst/>
          </a:prstGeom>
          <a:solidFill>
            <a:schemeClr val="bg1"/>
          </a:solidFill>
          <a:ln w="1524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4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TRUE</a:t>
            </a:r>
          </a:p>
          <a:p>
            <a:pPr algn="ctr"/>
            <a:r>
              <a:rPr lang="en-GB" sz="44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TO</a:t>
            </a:r>
          </a:p>
          <a:p>
            <a:pPr algn="ctr"/>
            <a:r>
              <a:rPr lang="en-GB" sz="44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DAVID</a:t>
            </a:r>
            <a:endParaRPr lang="en-GB" sz="4400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0612" y="2420888"/>
            <a:ext cx="3764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33CC"/>
                </a:solidFill>
                <a:latin typeface="Arial Black" panose="020B0A04020102020204" pitchFamily="34" charset="0"/>
              </a:rPr>
              <a:t>“We are yours, O David”</a:t>
            </a:r>
          </a:p>
          <a:p>
            <a:pPr algn="ctr"/>
            <a:r>
              <a:rPr lang="en-GB" sz="4000" dirty="0">
                <a:solidFill>
                  <a:srgbClr val="0033CC"/>
                </a:solidFill>
                <a:latin typeface="Arial Black" panose="020B0A04020102020204" pitchFamily="34" charset="0"/>
              </a:rPr>
              <a:t>v.18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5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9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CHRISTIAN’s WARFARE</a:t>
            </a:r>
          </a:p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Ephesians 6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8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0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3" descr="data:image/jpeg;base64,/9j/4AAQSkZJRgABAQAAAQABAAD/2wCEAAkGBhAQERAPEBARDw8QEBAQEBAQDw8QDxAQFBAVFxQQEhUZGyYeGBklGRIUHy8gIycpLDgsFR4xNTAqNSYrLCkBCQoKDgwOGA8PGiwdHxwsLCwuLCwpKSkpLCwsKSksLCksLCk1KSksLCwpLDUpLCkpLCwsLCksLCwsKSwsLCkqKf/AABEIANQA7gMBIgACEQEDEQH/xAAbAAEAAgMBAQAAAAAAAAAAAAAAAgQBAwYFB//EADsQAAICAQEGAwUFBwQDAQAAAAECAAMRBAUSITFRYQZBcRMiMlKBQmKRobEUM1NygpLRY8HC8CMkQxb/xAAaAQEAAwEBAQAAAAAAAAAAAAAAAQIDBAUG/8QAJREBAAICAQMEAwEBAAAAAAAAAAECAxEEEiExIkFhsRNRkXFC/9oADAMBAAIRAxEAPwD7jERAREQEREBERAREQEREBERAREQEREBERAREQERMZgZiQLzytpeJ9NQd17Rv/wANM2W/2Lkj64geuTImycRrvHNrcKKRWPnvO83qK1P6t9Jz2v2k9pA1F7275wqM27WT0Fa4B+uZbplG30HW+LtJUSvtPa2DnXQPasD0OOC/UiW9h7V/aqVv9m1SuW3FcqWKBiA/DgAcZHYifOdHojc9elr932pwd0AblI42OAOXDgO7CfUaKlRVRQFVQFUDkFAwAPpImNJbIiJAREQEREBERAREQEREBERAREQEREBExmRLwJ5kS08HaPjHTVEqGN9g510gOQejN8K/U57TnNf4r1duQpXSp0TFlxHdyN1foD6yYiZRt2+v2pVQu/dYlS9XYLnsOp9Jzeu8drxGnpaz/UtzTX6gEb5/ATk9wb2+cvZ52Oxez+48ZkmXiis2WtdtfU359re26f8A505pr9Dg7zfVpSRVUYVQo6AAZ7nrJSjZqmsJSo4AOHtxlVPmqD7TfkPPpNIjTObJ6nW4O4g37SM7ucBR8znyH5nymdJo8HfY79h4FzwwPlUfZXt+OZnT6dUGFHM5JJyzH5mPmZd0WgOosr065HtSd8jmlK/vG9ce6O7CRPZNe7qfAmzfdfVsON3u1Z8qFPxf1NlvQLOuE16ekKoVQFVQFUDkABgATbMZbEREgIiICIiAiIgIiICIiAiIgImCZT2jtWnTrv3WLWvlvHix6KObHsBAuEyvq9bXUpex1rQc2dgqj6mcjtDxta+V01fsl/i3jL+q1A8P6j9Jz12bG9pa7XWeT2HeI/lHwr/SBLRWZRt1Ov8AHa8Rpqzb/q2Zqp9QMbzfgB3nOa7X36j9/czr/CT/AMVP9oOW/qJmqYxNIrCk2RVQAAAAByAAAHoJmZMiTLaUmwZrssCgsSAAMkk4AHUzXqdUqDLeZwABlmPyqPMyqtDWEPbyBylWcqp8mf5m/IfnJUCzXdUp+q2Wj9VT8z2lhQAAqgAAYAAwAOghmmFkkd22sTtPA2y8VtqmHvX49nnmtC/B/cct9V6TltmbNOptr0/2W9+4j7NKkbw9WJCj+Y9J9RqrAAAAAAwAOAAHICY3n2b1hMTMRM1yIiAiIgIiICIiAiIgIiYJgCZV120aqENlti1oPtMcDPQdT2E8DbPjNVLV6YC6wcGsJ/8ABWfMEji7dl+pE5S93sf2tzm63yZsYQdK1HBB6fUmWiu0be7tLxpbZldMvsk/jWrmw90qPL1f+2c+VyxsdmssPOyxi7+gPkOwwJPEziaRXSsyjiMTMiTLaUmWZEmYLSBaSpMslpU1Wt3SEUb9hGQgOMD5nP2V7/hmartWzkpVjIOHsPFE7D5m7ch59JKihUBAySTlmJyznqx85KGKdNg77nftIxvYwFHyoPIfmfObGaRZ5rZoQnvTfUAOJ4ADJPQDzmioZns7C2V+03pSRmpMW39CgPu1/wBTD8FaVtOmlIdV4K2Sa6je4xbqMPg80qH7tPwJY92M6YSKiSnO3IiICIiAiIgIiICIiAiIgJxnjXaVhsGkVilRqFlu6SGt3mKive5hfdOcc845c+znK+ONmEqmqQZNAZbQOZobiWHUqQG9N6THkckFAAAAAHAADAA6ASQEiT58x18pkNNoZzKUwTMFpAtLM5lktIFpgtNGp1SoN5jgch5knyVR5ntJV22PYACSQAOJJ4ADqZQNjXfCSlPzcQ9o+75qvfmfLHOY9k1hDWjCg5WnmOzWdT25DvLDPCBVCgKoCqBgADAAkGeYZ5qZ5KEmeRXjNe9LGnrzIlaI2sV4UFjyAz39B3n0jwnsY6ekb4xdafaXdmI4V+irhfoes5Twpsn2+oDEZq0xV26NdzrT6fGf6Z9GUTC8uisaZiIlFiIiAiIgIiICIiAiIgIiICRcTOZ4viTxANKqhVD3WZFaEkLgfFY58lGR3JIEDkvEOxv2R8oP/Vdvc/0HJ/dn7hPwny5dJ5e9Nm0dXdqMi+57FbnWD7OnHTcXmP5iZ5ddpqYI5JRjiuw8wfKtz16Hz5c+e1Yn3ZWl6O9IFpEtIO3PBwevTvNGLVqtaFwoG/Y3woOZ+8T9le5/OaatOc+0sO/Z5H7KA/ZQeXrzP5SVFATOMlm4s7cWY9Sf9uUyzwJM81M8izzUzyUJM81s8gzyK8YTpvqXM9OituAVd6x2CVr8zscKP89gTK2jonZ+CNkb7nVsPcTero7tyst/4D0brM7TptWHT7C2SumpSoHeIyzv89jcXf6n8sT0ZgTMwakREBERAREQEREBERAREQEwZmV9dq1qrstc4StGdvRRk/pA07R2rVQu9bYlangCzAZPRRzJ7CfPNtbYTU6myxG3kSuutMhlOPeZiAQDjeOM/dlfU6l7XN93G1/wqU8qk6AfmckzztbW2RYnGxM8OW+h51n9R3HrNa1Z2stM012oGBVgCpGCDyIkKb1dQynIP49wR5HymWaasZlVrvNZFbklTwrsPM/6bn5uh8/XnvZ5C3DDBAI6EZEgzyUJM81M8izzSzwJs80s8izzUzwnSe9LelqzKtCZM9nTVhQWbgAMk9AOZlZlpWF3Z+z2uevT18HsJy38OsfHZ9AcDuRPqej0iVIlSDdRFCqB5KBgTwvBuxDTWb7FxdeASp511D4KvXiWPc9p0kwtO2sEREqkiIgIiICIiAiIgIiICIiAnP8AirbFaVvp8Cyy1CpT7KowwWf/AGEeIPEoqzTThrvtHmtXr1bt+Pfk0qJJZiWZjlmJyST5kzg5XLjH6a+fp0YsPV3nw8jTWMQUf95XhW+8Me7YOxH55HlMMZe2pojwsr/eoMY5CxPOs/qD5H6zzxYHG8vLiMEYII5qw8iOk7OHyYzU+Y8ubPi6Z+FK5WrY2ICytxsrHPP8RPvdR5+vPYmoVgGUgqeREy5lJqMNvod3J99cZV++PJu/45na5VpnmpjJqmZuXTRtaKqm6ZrsrM9/Y/ho6prSGKeyUIjjivtWO8VYfaAULn+aaNZs1639lans7MZA5q4+atvtD8x5iV6u6/Q555hFyZ6dugmaNBxk7IqzodNOr8LbF/aLgzDNGnYFs8rLhgrX3C8GPfdHWeXodA9jpRV+9s5EjIRR8VrdgD9SQPOfT9l7NTT1JTWMKgxk/Ex5lmPmSck+sytLSIWgJmImaxERAREQEREBERAREQEREBOZ8Q+Jt3NGnPv8nsHEV9VXq36es0eIPExbNOnbhye0efVaz+rfh1nhUUYnmcrmdPop5/bqxYd97MU0f5JPEk+ZJm8kCGbErW2zx/LrLrJ4uspKsbK8bx+NDwWwD9G6H6HtettlVzmb4r2x26qq2pFo1Kqli2AleY+JSMMp6MP+iQ9gZ6+yvCz6x8rmtU4NeOBX7i/Mex4dZ7P/AOD1G9u+2q9n5WGt/aY/k+HP1x28p9Jgz/kp1TGnl5MUVtp4Gyti6i/2jVKjLWyoVZijFiu8cHBHAEcO893ReDNVYcWbmmTzYOLbcfcAG6D3JPoZ1+x9jV6atakzgZJZjlnYnLOx6kz0gJebSiIUtnbKrorWqtd1F5cckknJZj5kniTG0dkVahDXagdeY5gq3kykcVPcS9Eos4DaPgu+ok0/+zX8rFU1C9s8Ff190+s8xNn3Z3RpdSX+U0Ooz3c+4B3zPqUxiW6pHieGPD/7MhezB1FuDYRxVFHw1IflGefmSTPciJUIiICIiAiIgIiICIiAiJC21UUsxCqoySTgAdTAkzAAknAHEk8AB1nGbe8Rm7NVJIp5M44G3svRe/n6c9W3NvtqSa0ytH4Nb3bovb8eko1U4nkcrmf8Y/668WH3sxTRiTd8Q9mJUttnleXWzbbKltsxbbK5M0iBlmzPa8O+GX1RDtlKAeLcms+6n+ZZ8NeEjdi68Faeapya3uei/rO9RAoCqAABgADAAHkBPT43E36r/wAcuXNrtVDTaVK1WtFCIowFHITZiZieq4zEREBERAREQEREBERAREQEREBERAREr67XV0obLG3VH1JPkqjzMiZ13kT1OqSpWssYKijJJnDbY20+qbHFKQfdTzY/M/foPL1kNp7Us1T7ze7Wp9yvPBfvN1b/AKJrSsCeNyuZ1+inj7duLD097eWK6sRZbMWWynbbPOiNulK22U7bZiy2a1UkgAEkkAADJJPIATSIGCZ2Hhnwfndv1K90pP5NYP8Aj+PSW/DPhIVYuvAa3mic1q7nq36fnOonrcbidPqv5/Tjy5t9qkRE9FykREBERAREQEREBERAREQEREBERAREQKe09qV6dN9z2VR8Tt8qicPrtdZqX9pZyHwID7qDt1PUyxtvSagWmzU8QThXXJpVc8FHy/X8TK4AE8Tmci8z0a1H27cOOIjfkVQJqttmLbZUttnnxDpZttlSyyYssmzQ6Gy9xXUu8x/BR8zHyE1rWZnUEzrvLXRQ1jKiKXdjhVHM/wDes+heG/C66YCx8PeRxP2awfsp/uZY2D4er0q8PftYe/YRxP3V6L2nrT2ePxYx+q3n6cGXN1do8ERE7WBERAREQEREBERAREQEREBERAREQEREBERA83xHduaa49V3P7yF/wB5wr35zu+9gEndBbAHXE+k3Uq43XVWXgcMAwyOXAyltrTsdNclK5dkKKq4X4uB7ciZx8njflmJmfDbHk6Oz5xZdKr2Znp63w5qq62tsrCIgBObEJ4kAAAesjsLYFmqbC+7Up9+zHAfdXq36TyYwX3Fdd5dv5K63to2Tsi3UvuVjl8bn4UHU9+gn0jZGxqtKm5WOJ4u5+Jz1P8Aibtn7ProQV1LuqPxJ82Y+Zlmezg48Yo+XDkyzf8AwiInSyIiICIiAiIgIiICIiAiIgIiICIiAiIgIiICIiAiIgeR4k04tSqliQluoqR904JXicA+qielptMlarWihEUYVRyAiJWI7zKfZtiIlkEREBERAREQEREBERAREQEREBERAREQEREBERAREQP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Heart 18"/>
          <p:cNvSpPr/>
          <p:nvPr/>
        </p:nvSpPr>
        <p:spPr>
          <a:xfrm>
            <a:off x="2483768" y="1484784"/>
            <a:ext cx="4176464" cy="4104456"/>
          </a:xfrm>
          <a:prstGeom prst="heart">
            <a:avLst/>
          </a:prstGeom>
          <a:solidFill>
            <a:schemeClr val="bg1"/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rial Black" panose="020B0A04020102020204" pitchFamily="34" charset="0"/>
              </a:rPr>
              <a:t>TRUE</a:t>
            </a: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Arial Black" panose="020B0A04020102020204" pitchFamily="34" charset="0"/>
              </a:rPr>
              <a:t>TO</a:t>
            </a:r>
          </a:p>
          <a:p>
            <a:pPr algn="ctr"/>
            <a:r>
              <a:rPr lang="en-GB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CHRIST</a:t>
            </a:r>
            <a:endParaRPr lang="en-GB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2731" y="2132856"/>
            <a:ext cx="188705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9900" dirty="0">
                <a:solidFill>
                  <a:srgbClr val="C00000"/>
                </a:solidFill>
                <a:latin typeface="Arial Black"/>
              </a:rPr>
              <a:t>†</a:t>
            </a:r>
            <a:endParaRPr lang="en-GB" sz="199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558923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OUR LOYALTY</a:t>
            </a: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“We are Yours!”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340</Words>
  <Application>Microsoft Office PowerPoint</Application>
  <PresentationFormat>On-screen Show (4:3)</PresentationFormat>
  <Paragraphs>87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FIRST CHRONICLES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91</cp:revision>
  <dcterms:created xsi:type="dcterms:W3CDTF">2014-05-07T08:27:30Z</dcterms:created>
  <dcterms:modified xsi:type="dcterms:W3CDTF">2016-04-30T17:03:21Z</dcterms:modified>
</cp:coreProperties>
</file>