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57" r:id="rId3"/>
    <p:sldId id="269" r:id="rId4"/>
    <p:sldId id="261" r:id="rId5"/>
    <p:sldId id="262" r:id="rId6"/>
    <p:sldId id="264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749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93997-06DA-4365-9904-ED6A00B01960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DEA6C-DF67-47A9-AD34-D033B3307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040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DEA6C-DF67-47A9-AD34-D033B3307F1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66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DEA6C-DF67-47A9-AD34-D033B3307F1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667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DEA6C-DF67-47A9-AD34-D033B3307F1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667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DEA6C-DF67-47A9-AD34-D033B3307F1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667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DEA6C-DF67-47A9-AD34-D033B3307F1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667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DEA6C-DF67-47A9-AD34-D033B3307F1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667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DEA6C-DF67-47A9-AD34-D033B3307F1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667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DEA6C-DF67-47A9-AD34-D033B3307F1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667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D442575-6322-49E4-AA9E-0B46E6784AE2}" type="datetime1">
              <a:rPr lang="en-GB" smtClean="0"/>
              <a:t>28/04/2024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254668E-E353-400F-BEA0-5EA410BA6A7D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221C1-A5D9-4B6C-8240-8F852B5E42DE}" type="datetime1">
              <a:rPr lang="en-GB" smtClean="0"/>
              <a:t>28/04/2024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668E-E353-400F-BEA0-5EA410BA6A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745E-0B78-4623-899B-6DF1D4D8E3C4}" type="datetime1">
              <a:rPr lang="en-GB" smtClean="0"/>
              <a:t>28/04/2024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668E-E353-400F-BEA0-5EA410BA6A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93E6-818E-489F-AAC6-02305257DE7E}" type="datetime1">
              <a:rPr lang="en-GB" smtClean="0"/>
              <a:t>28/04/2024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668E-E353-400F-BEA0-5EA410BA6A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9CAB-3E0A-416A-8A32-1002CC0057DC}" type="datetime1">
              <a:rPr lang="en-GB" smtClean="0"/>
              <a:t>28/04/2024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668E-E353-400F-BEA0-5EA410BA6A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9B1F-4E7A-4053-A606-6EFB5695C7ED}" type="datetime1">
              <a:rPr lang="en-GB" smtClean="0"/>
              <a:t>28/04/2024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668E-E353-400F-BEA0-5EA410BA6A7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BA9C-D2FA-4556-911B-CEF0959FB8DB}" type="datetime1">
              <a:rPr lang="en-GB" smtClean="0"/>
              <a:t>28/04/2024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668E-E353-400F-BEA0-5EA410BA6A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628D-4081-4C93-8D05-68428BC8F598}" type="datetime1">
              <a:rPr lang="en-GB" smtClean="0"/>
              <a:t>28/04/2024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668E-E353-400F-BEA0-5EA410BA6A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EB74-1CD1-4CE2-8ADB-A2FD4AB54A38}" type="datetime1">
              <a:rPr lang="en-GB" smtClean="0"/>
              <a:t>28/04/2024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668E-E353-400F-BEA0-5EA410BA6A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C91D-6E1A-4B84-AE09-782A6EE01878}" type="datetime1">
              <a:rPr lang="en-GB" smtClean="0"/>
              <a:t>28/04/2024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668E-E353-400F-BEA0-5EA410BA6A7D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E90C-0D1F-4467-99F5-526DBE65C125}" type="datetime1">
              <a:rPr lang="en-GB" smtClean="0"/>
              <a:t>28/04/2024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668E-E353-400F-BEA0-5EA410BA6A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B80139A-4E07-4D7A-A79B-8B26AD7B1A04}" type="datetime1">
              <a:rPr lang="en-GB" smtClean="0"/>
              <a:t>28/04/2024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254668E-E353-400F-BEA0-5EA410BA6A7D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934" y="260648"/>
            <a:ext cx="9144000" cy="4532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5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en-US" altLang="en-US" sz="4400" b="1" dirty="0">
                <a:solidFill>
                  <a:srgbClr val="DDD2B1"/>
                </a:solidFill>
                <a:latin typeface="Freestyle Script" pitchFamily="66" charset="0"/>
              </a:rPr>
              <a:t>The following Biblical presentation is based on </a:t>
            </a:r>
          </a:p>
          <a:p>
            <a:pPr lvl="0" algn="ctr" fontAlgn="base">
              <a:spcBef>
                <a:spcPts val="5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en-US" altLang="en-US" sz="4400" b="1" dirty="0">
                <a:solidFill>
                  <a:srgbClr val="DDD2B1"/>
                </a:solidFill>
                <a:latin typeface="Freestyle Script" pitchFamily="66" charset="0"/>
              </a:rPr>
              <a:t>notes and illustrations by the Rev L G Stapleton</a:t>
            </a:r>
            <a:br>
              <a:rPr lang="en-US" altLang="en-US" sz="4400" b="1" dirty="0">
                <a:solidFill>
                  <a:srgbClr val="DDD2B1"/>
                </a:solidFill>
                <a:latin typeface="Freestyle Script" pitchFamily="66" charset="0"/>
              </a:rPr>
            </a:br>
            <a:br>
              <a:rPr lang="en-US" altLang="en-US" sz="4400" b="1" dirty="0">
                <a:solidFill>
                  <a:srgbClr val="DDD2B1"/>
                </a:solidFill>
                <a:latin typeface="Freestyle Script" pitchFamily="66" charset="0"/>
              </a:rPr>
            </a:br>
            <a:r>
              <a:rPr lang="en-US" altLang="en-US" sz="4400" b="1" dirty="0">
                <a:solidFill>
                  <a:srgbClr val="DDD2B1"/>
                </a:solidFill>
                <a:latin typeface="Freestyle Script" pitchFamily="66" charset="0"/>
              </a:rPr>
              <a:t>compiled by </a:t>
            </a:r>
            <a:br>
              <a:rPr lang="en-US" altLang="en-US" sz="4400" b="1" dirty="0">
                <a:solidFill>
                  <a:srgbClr val="DDD2B1"/>
                </a:solidFill>
                <a:latin typeface="Freestyle Script" pitchFamily="66" charset="0"/>
              </a:rPr>
            </a:br>
            <a:r>
              <a:rPr lang="en-US" altLang="en-US" sz="4400" b="1" dirty="0">
                <a:solidFill>
                  <a:srgbClr val="DDD2B1"/>
                </a:solidFill>
                <a:latin typeface="Freestyle Script" pitchFamily="66" charset="0"/>
              </a:rPr>
              <a:t>Mark Stapleton</a:t>
            </a:r>
          </a:p>
          <a:p>
            <a:pPr lvl="0" algn="ctr" fontAlgn="base">
              <a:spcBef>
                <a:spcPts val="5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endParaRPr lang="en-US" altLang="en-US" sz="4400" b="1" dirty="0">
              <a:solidFill>
                <a:srgbClr val="DDD2B1"/>
              </a:solidFill>
              <a:latin typeface="Freestyle Script" pitchFamily="66" charset="0"/>
            </a:endParaRPr>
          </a:p>
          <a:p>
            <a:pPr lvl="0" algn="ctr" fontAlgn="base">
              <a:spcBef>
                <a:spcPts val="5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en-GB" altLang="en-US" sz="1400" b="1" dirty="0">
                <a:solidFill>
                  <a:srgbClr val="DDD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Mark </a:t>
            </a:r>
            <a:r>
              <a:rPr lang="en-GB" altLang="en-US" sz="1400" b="1">
                <a:solidFill>
                  <a:srgbClr val="DDD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Stapleton 2016</a:t>
            </a:r>
            <a:endParaRPr lang="en-GB" altLang="en-US" sz="1400" b="1" dirty="0">
              <a:solidFill>
                <a:srgbClr val="DDD2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5110" y="6342856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latin typeface="Arial Black" panose="020B0A040201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906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100000">
              <a:srgbClr val="92D050"/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4 Track 24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792.528" end="2328.76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80728" y="3716131"/>
            <a:ext cx="433387" cy="4333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44624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SAMUEL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7824" y="6105490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Part Two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5110" y="6342856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99792" y="530120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Star of David</a:t>
            </a:r>
          </a:p>
        </p:txBody>
      </p:sp>
      <p:pic>
        <p:nvPicPr>
          <p:cNvPr id="1028" name="Picture 4" descr="C:\Users\Owner\AppData\Local\Microsoft\Windows\Temporary Internet Files\Content.IE5\5FLE0NOS\P_Israel_Flag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1124744"/>
            <a:ext cx="4536504" cy="40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45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100000">
              <a:srgbClr val="92D050"/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5110" y="6342856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9712" y="44624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SAMUEL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87824" y="6105490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Part Two</a:t>
            </a:r>
          </a:p>
        </p:txBody>
      </p:sp>
      <p:sp>
        <p:nvSpPr>
          <p:cNvPr id="6" name="Rectangle 5"/>
          <p:cNvSpPr/>
          <p:nvPr/>
        </p:nvSpPr>
        <p:spPr>
          <a:xfrm>
            <a:off x="2393148" y="1268760"/>
            <a:ext cx="2178852" cy="2160240"/>
          </a:xfrm>
          <a:prstGeom prst="rect">
            <a:avLst/>
          </a:prstGeom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7030A0"/>
                </a:solidFill>
                <a:latin typeface="Arial Black" panose="020B0A04020102020204" pitchFamily="34" charset="0"/>
              </a:rPr>
              <a:t>The first and second books of Samuel were once one book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35996" y="1268760"/>
            <a:ext cx="2178852" cy="2160240"/>
          </a:xfrm>
          <a:prstGeom prst="rect">
            <a:avLst/>
          </a:prstGeom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7030A0"/>
                </a:solidFill>
                <a:latin typeface="Arial Black" panose="020B0A04020102020204" pitchFamily="34" charset="0"/>
              </a:rPr>
              <a:t>The Books of Samuel and Kings give the Political or Monarchical (Royal) view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93148" y="3408218"/>
            <a:ext cx="2124000" cy="2160240"/>
          </a:xfrm>
          <a:prstGeom prst="rect">
            <a:avLst/>
          </a:prstGeom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7030A0"/>
                </a:solidFill>
                <a:latin typeface="Arial Black" panose="020B0A04020102020204" pitchFamily="34" charset="0"/>
              </a:rPr>
              <a:t>Chronicles gives the Priestly (Church) or Theocratic view of the same historical events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35996" y="3408218"/>
            <a:ext cx="2178852" cy="2160240"/>
          </a:xfrm>
          <a:prstGeom prst="rect">
            <a:avLst/>
          </a:prstGeom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7030A0"/>
                </a:solidFill>
                <a:latin typeface="Arial Black" panose="020B0A04020102020204" pitchFamily="34" charset="0"/>
              </a:rPr>
              <a:t>David’s reign in Hebron began about </a:t>
            </a:r>
          </a:p>
          <a:p>
            <a:pPr algn="ctr"/>
            <a:r>
              <a:rPr lang="en-GB" dirty="0">
                <a:solidFill>
                  <a:srgbClr val="7030A0"/>
                </a:solidFill>
                <a:latin typeface="Arial Black" panose="020B0A04020102020204" pitchFamily="34" charset="0"/>
              </a:rPr>
              <a:t>1055  B.C.</a:t>
            </a:r>
          </a:p>
        </p:txBody>
      </p:sp>
    </p:spTree>
    <p:extLst>
      <p:ext uri="{BB962C8B-B14F-4D97-AF65-F5344CB8AC3E}">
        <p14:creationId xmlns:p14="http://schemas.microsoft.com/office/powerpoint/2010/main" val="386890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100000">
              <a:srgbClr val="92D050"/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11760" y="13209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King David</a:t>
            </a:r>
          </a:p>
        </p:txBody>
      </p:sp>
      <p:sp>
        <p:nvSpPr>
          <p:cNvPr id="2" name="Vertical Scroll 1"/>
          <p:cNvSpPr/>
          <p:nvPr/>
        </p:nvSpPr>
        <p:spPr>
          <a:xfrm>
            <a:off x="1871700" y="1052736"/>
            <a:ext cx="5400600" cy="4737708"/>
          </a:xfrm>
          <a:prstGeom prst="verticalScroll">
            <a:avLst>
              <a:gd name="adj" fmla="val 12205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411760" y="1710622"/>
            <a:ext cx="43204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Roll of Honour</a:t>
            </a:r>
          </a:p>
          <a:p>
            <a:pPr algn="ctr"/>
            <a:endParaRPr lang="en-GB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en-GB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Adino</a:t>
            </a:r>
            <a:endParaRPr lang="en-GB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en-GB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en-GB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Eleazer</a:t>
            </a:r>
            <a:endParaRPr lang="en-GB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en-GB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Shammah</a:t>
            </a:r>
            <a:endParaRPr lang="en-GB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26" name="Picture 2" descr="C:\Users\Mark\Pictures\EPSON SCANS\img24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38149"/>
            <a:ext cx="433636" cy="99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rk\Pictures\EPSON SCANS\img24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176" y="3573016"/>
            <a:ext cx="433636" cy="99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k\Pictures\EPSON SCANS\img24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761" y="4800386"/>
            <a:ext cx="433636" cy="99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12000" y="6093296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 Samuel 23 vs. 8-12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75110" y="6342856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6796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100000">
              <a:srgbClr val="92D050"/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11760" y="13209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King David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0872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C00000"/>
                </a:solidFill>
                <a:latin typeface="Arial Black" panose="020B0A04020102020204" pitchFamily="34" charset="0"/>
              </a:rPr>
              <a:t>Record of Dishonour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1772816"/>
            <a:ext cx="374441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Wrong desire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Bathsheba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 Samuel 11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96036" y="1772816"/>
            <a:ext cx="3744000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Murder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Uriah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 Samuel 11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7544" y="4149080"/>
            <a:ext cx="3744416" cy="16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Deceit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Nathan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 Samuel 11/12</a:t>
            </a:r>
          </a:p>
          <a:p>
            <a:pPr algn="ctr"/>
            <a:endParaRPr lang="en-GB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32040" y="4149080"/>
            <a:ext cx="3744000" cy="16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Pride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Census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 Samuel 24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75110" y="6342856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latin typeface="Arial Black" panose="020B0A040201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5011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100000">
              <a:srgbClr val="92D050"/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11760" y="13209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King David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0872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C00000"/>
                </a:solidFill>
                <a:latin typeface="Arial Black" panose="020B0A04020102020204" pitchFamily="34" charset="0"/>
              </a:rPr>
              <a:t>His confessions</a:t>
            </a:r>
          </a:p>
        </p:txBody>
      </p:sp>
      <p:sp>
        <p:nvSpPr>
          <p:cNvPr id="2" name="Bevel 1"/>
          <p:cNvSpPr/>
          <p:nvPr/>
        </p:nvSpPr>
        <p:spPr>
          <a:xfrm>
            <a:off x="1691680" y="1710602"/>
            <a:ext cx="5688632" cy="208823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 Samuel 12 vs. 13</a:t>
            </a:r>
          </a:p>
          <a:p>
            <a:pPr algn="ctr"/>
            <a:r>
              <a:rPr lang="en-GB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Psalm 51</a:t>
            </a:r>
          </a:p>
        </p:txBody>
      </p:sp>
      <p:sp>
        <p:nvSpPr>
          <p:cNvPr id="11" name="Bevel 10"/>
          <p:cNvSpPr/>
          <p:nvPr/>
        </p:nvSpPr>
        <p:spPr>
          <a:xfrm>
            <a:off x="1691680" y="4365104"/>
            <a:ext cx="5688632" cy="208823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 Samuel 24 </a:t>
            </a:r>
          </a:p>
          <a:p>
            <a:pPr algn="ctr"/>
            <a:r>
              <a:rPr lang="en-GB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vs. 10,17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75110" y="6342856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latin typeface="Arial Black" panose="020B0A040201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0874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100000">
              <a:srgbClr val="92D050"/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11760" y="13209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King David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9269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C00000"/>
                </a:solidFill>
                <a:latin typeface="Arial Black" panose="020B0A04020102020204" pitchFamily="34" charset="0"/>
              </a:rPr>
              <a:t>Result of Dishonour</a:t>
            </a:r>
          </a:p>
        </p:txBody>
      </p:sp>
      <p:sp>
        <p:nvSpPr>
          <p:cNvPr id="3" name="Folded Corner 2"/>
          <p:cNvSpPr/>
          <p:nvPr/>
        </p:nvSpPr>
        <p:spPr>
          <a:xfrm>
            <a:off x="971600" y="1268760"/>
            <a:ext cx="2592288" cy="2263847"/>
          </a:xfrm>
          <a:prstGeom prst="foldedCorner">
            <a:avLst/>
          </a:prstGeom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Bathsheba’s child dies</a:t>
            </a:r>
          </a:p>
          <a:p>
            <a:pPr algn="ctr"/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 Samuel 12 vs.15-23</a:t>
            </a:r>
          </a:p>
        </p:txBody>
      </p:sp>
      <p:sp>
        <p:nvSpPr>
          <p:cNvPr id="12" name="Folded Corner 11"/>
          <p:cNvSpPr/>
          <p:nvPr/>
        </p:nvSpPr>
        <p:spPr>
          <a:xfrm>
            <a:off x="5580112" y="1268760"/>
            <a:ext cx="2736304" cy="2304256"/>
          </a:xfrm>
          <a:prstGeom prst="foldedCorner">
            <a:avLst/>
          </a:prstGeom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David  experiences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war throughout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his reign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 Samuel 12 vs.10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 Kings 5 vs.3)</a:t>
            </a:r>
          </a:p>
        </p:txBody>
      </p:sp>
      <p:sp>
        <p:nvSpPr>
          <p:cNvPr id="14" name="Folded Corner 13"/>
          <p:cNvSpPr/>
          <p:nvPr/>
        </p:nvSpPr>
        <p:spPr>
          <a:xfrm>
            <a:off x="3419872" y="3717032"/>
            <a:ext cx="2304256" cy="2232248"/>
          </a:xfrm>
          <a:prstGeom prst="foldedCorner">
            <a:avLst/>
          </a:prstGeom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Three days’ plague sent on Israel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 Samuel 24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vs. 10-17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77721" y="116632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6512" y="605438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Note: David was not allowed to build the new Temple in Jerusalem, but he did collect materials for it.  See 1 Chronicles 22 </a:t>
            </a:r>
          </a:p>
        </p:txBody>
      </p:sp>
    </p:spTree>
    <p:extLst>
      <p:ext uri="{BB962C8B-B14F-4D97-AF65-F5344CB8AC3E}">
        <p14:creationId xmlns:p14="http://schemas.microsoft.com/office/powerpoint/2010/main" val="389412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4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100000">
              <a:srgbClr val="92D050"/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412168" y="404664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DEBT TO BE PAID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75110" y="6342856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latin typeface="Arial Black" panose="020B0A04020102020204" pitchFamily="34" charset="0"/>
              </a:rPr>
              <a:t>8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627784" y="1555933"/>
            <a:ext cx="3833464" cy="5034210"/>
            <a:chOff x="2627784" y="1555933"/>
            <a:chExt cx="3833464" cy="503421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1555933"/>
              <a:ext cx="3833464" cy="5034210"/>
            </a:xfrm>
            <a:prstGeom prst="rect">
              <a:avLst/>
            </a:prstGeom>
            <a:noFill/>
            <a:ln w="158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664000" y="1621249"/>
              <a:ext cx="3772800" cy="10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THE ACCOUNT</a:t>
              </a:r>
            </a:p>
            <a:p>
              <a:r>
                <a:rPr lang="en-GB" sz="2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TO: </a:t>
              </a:r>
              <a:r>
                <a:rPr lang="en-GB" sz="2400" u="sng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_________________</a:t>
              </a: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2664000" y="2629249"/>
            <a:ext cx="3797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43808" y="295293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Sin No.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76056" y="2952930"/>
            <a:ext cx="1391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DEATH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43808" y="384220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Sin No. 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43808" y="477537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Sin No. 3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05634" y="5733256"/>
            <a:ext cx="2964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 Black" panose="020B0A04020102020204" pitchFamily="34" charset="0"/>
              </a:rPr>
              <a:t>Romans 6 vs. 23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33067" b="43540"/>
          <a:stretch/>
        </p:blipFill>
        <p:spPr>
          <a:xfrm rot="2722279">
            <a:off x="4594452" y="1775333"/>
            <a:ext cx="555032" cy="69983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76056" y="3843678"/>
            <a:ext cx="1391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DEATH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76056" y="4775378"/>
            <a:ext cx="1391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DEATH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696126" y="1479379"/>
            <a:ext cx="3748082" cy="2667706"/>
            <a:chOff x="2616165" y="1934463"/>
            <a:chExt cx="4029220" cy="2660898"/>
          </a:xfrm>
        </p:grpSpPr>
        <p:pic>
          <p:nvPicPr>
            <p:cNvPr id="24" name="Picture 4" descr="C:\Users\Mark\Pictures\EPSON SCANS\THE ACCOUNT - 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00000">
              <a:off x="2616165" y="1934463"/>
              <a:ext cx="4029220" cy="2660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270" b="17328"/>
            <a:stretch/>
          </p:blipFill>
          <p:spPr>
            <a:xfrm rot="2722279">
              <a:off x="4971610" y="1853006"/>
              <a:ext cx="421324" cy="1101614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771800" y="471962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DOUBLE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65398" y="5805264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Isaiah 40 vs.2</a:t>
            </a:r>
            <a:endParaRPr lang="en-GB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0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5" grpId="0"/>
      <p:bldP spid="25" grpId="1"/>
      <p:bldP spid="28" grpId="0"/>
      <p:bldP spid="28" grpId="1"/>
      <p:bldP spid="28" grpId="2"/>
      <p:bldP spid="21" grpId="0"/>
      <p:bldP spid="21" grpId="1"/>
      <p:bldP spid="17" grpId="0"/>
      <p:bldP spid="17" grpId="1"/>
      <p:bldP spid="18" grpId="0"/>
      <p:bldP spid="18" grpId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100000">
              <a:srgbClr val="92D050"/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DEBT HAS BEEN PAID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71800" y="0"/>
            <a:ext cx="13681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9600" dirty="0">
                <a:solidFill>
                  <a:srgbClr val="C00000"/>
                </a:solidFill>
                <a:latin typeface="Arial Black"/>
              </a:rPr>
              <a:t>†</a:t>
            </a:r>
            <a:endParaRPr lang="en-GB" sz="39600" dirty="0">
              <a:solidFill>
                <a:srgbClr val="C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91294" y="1747811"/>
            <a:ext cx="2332834" cy="1469638"/>
            <a:chOff x="3279964" y="1747811"/>
            <a:chExt cx="2332834" cy="1469638"/>
          </a:xfrm>
        </p:grpSpPr>
        <p:pic>
          <p:nvPicPr>
            <p:cNvPr id="4" name="Picture 4" descr="C:\Users\Mark\Pictures\EPSON SCANS\THE ACCOUNT - 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00000">
              <a:off x="3279964" y="1747811"/>
              <a:ext cx="2225374" cy="1469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270" b="17328"/>
            <a:stretch/>
          </p:blipFill>
          <p:spPr>
            <a:xfrm rot="2722279">
              <a:off x="4634891" y="1400700"/>
              <a:ext cx="541080" cy="1414734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771800" y="5706917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DOUBLE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3808" y="6239720"/>
            <a:ext cx="3456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Colossians 2 vs.14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60432" y="6342856"/>
            <a:ext cx="360039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dirty="0">
                <a:latin typeface="Arial Black" panose="020B0A040201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73076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1831</TotalTime>
  <Words>287</Words>
  <Application>Microsoft Office PowerPoint</Application>
  <PresentationFormat>On-screen Show (4:3)</PresentationFormat>
  <Paragraphs>92</Paragraphs>
  <Slides>9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Book Antiqua</vt:lpstr>
      <vt:lpstr>Calibri</vt:lpstr>
      <vt:lpstr>Century Gothic</vt:lpstr>
      <vt:lpstr>Freestyle Script</vt:lpstr>
      <vt:lpstr>Wingdings 2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Mark Stapleton</cp:lastModifiedBy>
  <cp:revision>101</cp:revision>
  <dcterms:created xsi:type="dcterms:W3CDTF">2014-04-12T14:03:15Z</dcterms:created>
  <dcterms:modified xsi:type="dcterms:W3CDTF">2024-04-28T07:16:49Z</dcterms:modified>
</cp:coreProperties>
</file>