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3" r:id="rId4"/>
    <p:sldId id="260" r:id="rId5"/>
    <p:sldId id="262" r:id="rId6"/>
    <p:sldId id="270" r:id="rId7"/>
    <p:sldId id="265" r:id="rId8"/>
    <p:sldId id="261" r:id="rId9"/>
    <p:sldId id="271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CC"/>
    <a:srgbClr val="CC33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19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0C61C-A466-4CFF-AF43-6433293834D2}" type="datetimeFigureOut">
              <a:rPr lang="en-GB" smtClean="0"/>
              <a:t>24/03/2016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E38086-9B05-43EA-AFF4-CC77B98AE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042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38086-9B05-43EA-AFF4-CC77B98AE80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931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38086-9B05-43EA-AFF4-CC77B98AE80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931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E38086-9B05-43EA-AFF4-CC77B98AE80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931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ECD98-6474-410F-B47F-55927E58EE39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08E1-A060-4C44-8DC5-78698055C3D1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61ED-25C1-4538-9644-07480B810E5A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24570-8419-4B41-9C6A-9D1A663E7419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BECB5-DE1A-4E4B-8DFE-A4A64E68155A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34EB3-0F39-41E6-B148-2E012560395D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F4714-A151-43FF-BF1B-93CF5553C49F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FAC5-3591-4F6F-8492-F529CDA99A25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71900-9A67-4B62-B5A9-E2FE25F0137C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BACB-82D1-4470-96A8-DF38565E54A4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32A04-7F1D-4F42-889F-69D5A0F1D95A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80000"/>
                <a:satMod val="400000"/>
              </a:schemeClr>
            </a:gs>
            <a:gs pos="50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8AAB560-6334-4959-BD9B-60DD415167A0}" type="datetime1">
              <a:rPr lang="en-GB" smtClean="0"/>
              <a:t>24/03/2016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847D5E-00E3-47AD-87BF-ED1143B774D8}" type="slidenum">
              <a:rPr lang="en-GB" smtClean="0"/>
              <a:t>‹#›</a:t>
            </a:fld>
            <a:endParaRPr lang="en-GB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8519" y="-99392"/>
            <a:ext cx="9342816" cy="705678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-18223" y="260648"/>
            <a:ext cx="9144000" cy="453201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ts val="500"/>
              </a:spcBef>
              <a:spcAft>
                <a:spcPct val="0"/>
              </a:spcAft>
              <a:buClr>
                <a:srgbClr val="F0A22E"/>
              </a:buClr>
              <a:buSzPct val="70000"/>
            </a:pPr>
            <a:r>
              <a:rPr lang="en-US" altLang="en-US" sz="4400" b="1" dirty="0" smtClean="0">
                <a:solidFill>
                  <a:srgbClr val="DDD2B1"/>
                </a:solidFill>
                <a:latin typeface="Freestyle Script" pitchFamily="66" charset="0"/>
              </a:rPr>
              <a:t>The following Biblical presentation is based on </a:t>
            </a: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buClr>
                <a:srgbClr val="F0A22E"/>
              </a:buClr>
              <a:buSzPct val="70000"/>
            </a:pPr>
            <a:r>
              <a:rPr lang="en-US" altLang="en-US" sz="4400" b="1" dirty="0" smtClean="0">
                <a:solidFill>
                  <a:srgbClr val="DDD2B1"/>
                </a:solidFill>
                <a:latin typeface="Freestyle Script" pitchFamily="66" charset="0"/>
              </a:rPr>
              <a:t>notes and illustrations by the Rev L G Stapleton</a:t>
            </a:r>
            <a:br>
              <a:rPr lang="en-US" altLang="en-US" sz="4400" b="1" dirty="0" smtClean="0">
                <a:solidFill>
                  <a:srgbClr val="DDD2B1"/>
                </a:solidFill>
                <a:latin typeface="Freestyle Script" pitchFamily="66" charset="0"/>
              </a:rPr>
            </a:br>
            <a:r>
              <a:rPr lang="en-US" altLang="en-US" sz="4400" b="1" dirty="0" smtClean="0">
                <a:solidFill>
                  <a:srgbClr val="DDD2B1"/>
                </a:solidFill>
                <a:latin typeface="Freestyle Script" pitchFamily="66" charset="0"/>
              </a:rPr>
              <a:t/>
            </a:r>
            <a:br>
              <a:rPr lang="en-US" altLang="en-US" sz="4400" b="1" dirty="0" smtClean="0">
                <a:solidFill>
                  <a:srgbClr val="DDD2B1"/>
                </a:solidFill>
                <a:latin typeface="Freestyle Script" pitchFamily="66" charset="0"/>
              </a:rPr>
            </a:br>
            <a:r>
              <a:rPr lang="en-US" altLang="en-US" sz="4400" b="1" dirty="0" smtClean="0">
                <a:solidFill>
                  <a:srgbClr val="DDD2B1"/>
                </a:solidFill>
                <a:latin typeface="Freestyle Script" pitchFamily="66" charset="0"/>
              </a:rPr>
              <a:t>compiled by </a:t>
            </a:r>
            <a:br>
              <a:rPr lang="en-US" altLang="en-US" sz="4400" b="1" dirty="0" smtClean="0">
                <a:solidFill>
                  <a:srgbClr val="DDD2B1"/>
                </a:solidFill>
                <a:latin typeface="Freestyle Script" pitchFamily="66" charset="0"/>
              </a:rPr>
            </a:br>
            <a:r>
              <a:rPr lang="en-US" altLang="en-US" sz="4400" b="1" dirty="0" smtClean="0">
                <a:solidFill>
                  <a:srgbClr val="DDD2B1"/>
                </a:solidFill>
                <a:latin typeface="Freestyle Script" pitchFamily="66" charset="0"/>
              </a:rPr>
              <a:t>Mark Stapleton</a:t>
            </a: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buClr>
                <a:srgbClr val="F0A22E"/>
              </a:buClr>
              <a:buSzPct val="70000"/>
            </a:pPr>
            <a:endParaRPr lang="en-US" altLang="en-US" sz="4400" b="1" dirty="0" smtClean="0">
              <a:solidFill>
                <a:srgbClr val="DDD2B1"/>
              </a:solidFill>
              <a:latin typeface="Freestyle Script" pitchFamily="66" charset="0"/>
            </a:endParaRPr>
          </a:p>
          <a:p>
            <a:pPr lvl="0" algn="ctr" fontAlgn="base">
              <a:spcBef>
                <a:spcPts val="500"/>
              </a:spcBef>
              <a:spcAft>
                <a:spcPct val="0"/>
              </a:spcAft>
              <a:buClr>
                <a:srgbClr val="F0A22E"/>
              </a:buClr>
              <a:buSzPct val="70000"/>
            </a:pPr>
            <a:r>
              <a:rPr lang="en-GB" altLang="en-US" sz="1400" b="1" dirty="0" smtClean="0">
                <a:solidFill>
                  <a:srgbClr val="DDD2B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Mark </a:t>
            </a:r>
            <a:r>
              <a:rPr lang="en-GB" altLang="en-US" sz="1400" b="1" smtClean="0">
                <a:solidFill>
                  <a:srgbClr val="DDD2B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Stapleton 2016</a:t>
            </a:r>
            <a:endParaRPr lang="en-GB" altLang="en-US" sz="1400" b="1" dirty="0">
              <a:solidFill>
                <a:srgbClr val="DDD2B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5110" y="6342856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Arial Black" panose="020B0A040201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35017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99392"/>
            <a:ext cx="9144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GOD’S CHOICE</a:t>
            </a:r>
          </a:p>
          <a:p>
            <a:pPr algn="ctr"/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sons of </a:t>
            </a:r>
            <a:r>
              <a:rPr lang="en-GB" sz="4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Jesse</a:t>
            </a:r>
            <a:endParaRPr lang="en-GB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917683"/>
              </p:ext>
            </p:extLst>
          </p:nvPr>
        </p:nvGraphicFramePr>
        <p:xfrm>
          <a:off x="1475656" y="1124744"/>
          <a:ext cx="6120680" cy="4864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4"/>
                <a:gridCol w="864096"/>
              </a:tblGrid>
              <a:tr h="911925">
                <a:tc>
                  <a:txBody>
                    <a:bodyPr/>
                    <a:lstStyle/>
                    <a:p>
                      <a:r>
                        <a:rPr lang="en-GB" sz="5400" b="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ELIAB</a:t>
                      </a:r>
                      <a:endParaRPr lang="en-GB" sz="4800" b="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0733">
                <a:tc>
                  <a:txBody>
                    <a:bodyPr/>
                    <a:lstStyle/>
                    <a:p>
                      <a:r>
                        <a:rPr lang="en-GB" sz="4800" b="1" dirty="0" smtClean="0">
                          <a:solidFill>
                            <a:srgbClr val="0000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ritannic Bold" panose="020B0903060703020204" pitchFamily="34" charset="0"/>
                        </a:rPr>
                        <a:t>ABINADAB</a:t>
                      </a:r>
                      <a:endParaRPr lang="en-GB" sz="4800" b="1" dirty="0">
                        <a:solidFill>
                          <a:srgbClr val="0000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ritannic Bold" panose="020B0903060703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1835">
                <a:tc>
                  <a:txBody>
                    <a:bodyPr/>
                    <a:lstStyle/>
                    <a:p>
                      <a:r>
                        <a:rPr lang="en-GB" sz="4400" b="1" dirty="0" smtClean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SHAMMAH</a:t>
                      </a:r>
                      <a:endParaRPr lang="en-GB" sz="4400" b="1" dirty="0">
                        <a:solidFill>
                          <a:srgbClr val="7030A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1835">
                <a:tc>
                  <a:txBody>
                    <a:bodyPr/>
                    <a:lstStyle/>
                    <a:p>
                      <a:r>
                        <a:rPr lang="en-GB" sz="3600" b="1" dirty="0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Gungsuh" panose="02030600000101010101" pitchFamily="18" charset="-127"/>
                          <a:ea typeface="Gungsuh" panose="02030600000101010101" pitchFamily="18" charset="-127"/>
                        </a:rPr>
                        <a:t>NETHANEEL</a:t>
                      </a:r>
                      <a:endParaRPr lang="en-GB" sz="36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Gungsuh" panose="02030600000101010101" pitchFamily="18" charset="-127"/>
                        <a:ea typeface="Gungsuh" panose="02030600000101010101" pitchFamily="18" charset="-127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1835">
                <a:tc>
                  <a:txBody>
                    <a:bodyPr/>
                    <a:lstStyle/>
                    <a:p>
                      <a:r>
                        <a:rPr lang="en-GB" sz="32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Stencil" panose="040409050D0802020404" pitchFamily="82" charset="0"/>
                          <a:cs typeface="MV Boli" panose="02000500030200090000" pitchFamily="2" charset="0"/>
                        </a:rPr>
                        <a:t>RADDAI</a:t>
                      </a:r>
                      <a:endParaRPr lang="en-GB" sz="32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Stencil" panose="040409050D0802020404" pitchFamily="82" charset="0"/>
                        <a:cs typeface="MV Boli" panose="02000500030200090000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81835">
                <a:tc>
                  <a:txBody>
                    <a:bodyPr/>
                    <a:lstStyle/>
                    <a:p>
                      <a:r>
                        <a:rPr lang="en-GB" sz="2800" b="1" dirty="0" smtClean="0">
                          <a:solidFill>
                            <a:srgbClr val="00CC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OZEM</a:t>
                      </a:r>
                      <a:endParaRPr lang="en-GB" sz="2800" b="1" dirty="0">
                        <a:solidFill>
                          <a:srgbClr val="00CC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Microsoft YaHei" panose="020B0503020204020204" pitchFamily="34" charset="-122"/>
                        <a:ea typeface="Microsoft YaHei" panose="020B0503020204020204" pitchFamily="34" charset="-122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60432" y="6342856"/>
            <a:ext cx="473453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dirty="0" smtClean="0">
                <a:latin typeface="Arial Black" panose="020B0A04020102020204" pitchFamily="34" charset="0"/>
              </a:rPr>
              <a:t>10</a:t>
            </a:r>
            <a:endParaRPr lang="en-GB" sz="1600" dirty="0">
              <a:latin typeface="Arial Black" panose="020B0A04020102020204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483403"/>
              </p:ext>
            </p:extLst>
          </p:nvPr>
        </p:nvGraphicFramePr>
        <p:xfrm>
          <a:off x="1475655" y="5961856"/>
          <a:ext cx="6120681" cy="762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56585"/>
                <a:gridCol w="864096"/>
              </a:tblGrid>
              <a:tr h="717104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n>
                            <a:solidFill>
                              <a:schemeClr val="tx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Black" panose="020B0A04020102020204" pitchFamily="34" charset="0"/>
                        </a:rPr>
                        <a:t>DAVID</a:t>
                      </a:r>
                      <a:endParaRPr lang="en-GB" sz="2400" dirty="0">
                        <a:ln>
                          <a:solidFill>
                            <a:schemeClr val="tx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anose="020B0A0402010202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400" dirty="0" smtClean="0">
                          <a:ln>
                            <a:solidFill>
                              <a:schemeClr val="tx1"/>
                            </a:solidFill>
                            <a:prstDash val="solid"/>
                          </a:ln>
                          <a:latin typeface="Arial Black" panose="020B0A04020102020204" pitchFamily="34" charset="0"/>
                        </a:rPr>
                        <a:t>X</a:t>
                      </a:r>
                      <a:endParaRPr lang="en-GB" sz="4400" dirty="0">
                        <a:ln>
                          <a:solidFill>
                            <a:schemeClr val="tx1"/>
                          </a:solidFill>
                          <a:prstDash val="solid"/>
                        </a:ln>
                        <a:latin typeface="Arial Black" panose="020B0A040201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730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9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xplosion 1 5"/>
          <p:cNvSpPr/>
          <p:nvPr/>
        </p:nvSpPr>
        <p:spPr>
          <a:xfrm>
            <a:off x="2339752" y="692696"/>
            <a:ext cx="4392488" cy="201622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DAVID </a:t>
            </a:r>
            <a:endParaRPr lang="en-GB" sz="4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6512" y="5229200"/>
            <a:ext cx="918051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Note: David was not anointed (crowned) publicly as King until later </a:t>
            </a:r>
          </a:p>
          <a:p>
            <a:pPr algn="ctr"/>
            <a:r>
              <a:rPr lang="en-GB" sz="28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(2 Samuel chapter 2)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60432" y="6342856"/>
            <a:ext cx="473453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dirty="0" smtClean="0">
                <a:latin typeface="Arial Black" panose="020B0A04020102020204" pitchFamily="34" charset="0"/>
              </a:rPr>
              <a:t>11</a:t>
            </a:r>
            <a:endParaRPr lang="en-GB" sz="1600" dirty="0"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-9939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GOD’S CHOICE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496" y="3429000"/>
            <a:ext cx="45365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 man after God’s own heart</a:t>
            </a:r>
          </a:p>
          <a:p>
            <a:pPr algn="ctr"/>
            <a:r>
              <a:rPr lang="en-GB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 Samuel 16 </a:t>
            </a:r>
            <a:r>
              <a:rPr lang="en-GB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v. 7</a:t>
            </a:r>
            <a:endParaRPr lang="en-GB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3440331"/>
            <a:ext cx="457199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Anointed to be King by Samuel </a:t>
            </a:r>
          </a:p>
          <a:p>
            <a:pPr algn="ctr"/>
            <a:r>
              <a:rPr lang="en-GB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secretly at Bethlehem </a:t>
            </a:r>
          </a:p>
          <a:p>
            <a:pPr algn="ctr"/>
            <a:r>
              <a:rPr lang="en-GB" sz="28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 Samuel 16 vs. </a:t>
            </a:r>
            <a:r>
              <a:rPr lang="en-GB" sz="28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12-13</a:t>
            </a:r>
            <a:endParaRPr lang="en-GB" sz="28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32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88000" y="2325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DAVID &amp; GOLIATH</a:t>
            </a:r>
            <a:endParaRPr lang="en-GB" sz="36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026" name="Picture 2" descr="C:\Users\Mark\Documents\BOOKS OF THE OT - POWERP'NT\1-david-goliath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27" y="603252"/>
            <a:ext cx="2383200" cy="1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ark\Documents\BOOKS OF THE OT - POWERP'NT\3-david-goliath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142" y="603636"/>
            <a:ext cx="2382688" cy="1787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ark\Documents\BOOKS OF THE OT - POWERP'NT\004-david-goliath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3129" y="592799"/>
            <a:ext cx="2383200" cy="178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ark\Documents\BOOKS OF THE OT - POWERP'NT\015-david-goliath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39" y="4869160"/>
            <a:ext cx="2383200" cy="1863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Mark\Documents\BOOKS OF THE OT - POWERP'NT\020-david-goliath[1]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5142" y="4941168"/>
            <a:ext cx="2383200" cy="175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Mark\Documents\BOOKS OF THE OT - POWERP'NT\016-david-goliath[1]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00" y="4941168"/>
            <a:ext cx="2383200" cy="178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234888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Goliath  cursed David by his gods</a:t>
            </a:r>
          </a:p>
          <a:p>
            <a:pPr algn="ctr"/>
            <a:r>
              <a:rPr lang="en-GB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 </a:t>
            </a:r>
            <a:r>
              <a:rPr lang="en-GB" sz="32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</a:t>
            </a:r>
            <a:r>
              <a:rPr lang="en-GB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amuel 17 vs.43</a:t>
            </a:r>
            <a:endParaRPr lang="en-GB" sz="32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356992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David said, “I come to you in the name of the LORD of hosts…”</a:t>
            </a:r>
          </a:p>
          <a:p>
            <a:pPr algn="ctr"/>
            <a:r>
              <a:rPr lang="en-GB" sz="32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 Samuel 17 vs.45</a:t>
            </a:r>
            <a:endParaRPr lang="en-GB" sz="32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563043" y="116632"/>
            <a:ext cx="473453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dirty="0" smtClean="0">
                <a:latin typeface="Arial Black" panose="020B0A04020102020204" pitchFamily="34" charset="0"/>
              </a:rPr>
              <a:t>12</a:t>
            </a:r>
            <a:endParaRPr lang="en-GB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272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60000" y="6025"/>
            <a:ext cx="4824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GOD’S CHOICE</a:t>
            </a:r>
            <a:endParaRPr lang="en-GB" sz="4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06000" y="643119"/>
            <a:ext cx="388843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sym typeface="Wingdings"/>
              </a:rPr>
              <a:t>†</a:t>
            </a:r>
            <a:endParaRPr lang="en-GB" sz="3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24000" y="620688"/>
            <a:ext cx="66967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ultimate successor to the Throne of </a:t>
            </a:r>
            <a:r>
              <a:rPr lang="en-GB" sz="3200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</a:t>
            </a:r>
            <a:r>
              <a:rPr lang="en-GB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avid</a:t>
            </a:r>
            <a:endParaRPr lang="en-GB" sz="32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561304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Luke 1 vs. 32.33</a:t>
            </a:r>
          </a:p>
          <a:p>
            <a:pPr algn="ctr"/>
            <a:r>
              <a:rPr lang="en-GB" sz="36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King of Kings – Revelation 17 vs. 14</a:t>
            </a:r>
            <a:endParaRPr lang="en-GB" sz="36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028" name="Picture 1" descr="View details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88542" l="0" r="9479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000" y="2420888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370270" y="5705721"/>
            <a:ext cx="473453" cy="3385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dirty="0" smtClean="0">
                <a:latin typeface="Arial Black" panose="020B0A04020102020204" pitchFamily="34" charset="0"/>
              </a:rPr>
              <a:t>13</a:t>
            </a:r>
            <a:endParaRPr lang="en-GB" sz="1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619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4624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SAMUEL</a:t>
            </a:r>
            <a:endParaRPr lang="en-GB" sz="5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2088000" y="1135229"/>
            <a:ext cx="4968552" cy="4727575"/>
            <a:chOff x="1439" y="1446"/>
            <a:chExt cx="7371" cy="7443"/>
          </a:xfrm>
        </p:grpSpPr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9" y="1446"/>
              <a:ext cx="7371" cy="7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4"/>
            <p:cNvSpPr>
              <a:spLocks noChangeArrowheads="1"/>
            </p:cNvSpPr>
            <p:nvPr/>
          </p:nvSpPr>
          <p:spPr bwMode="auto">
            <a:xfrm>
              <a:off x="4521" y="1446"/>
              <a:ext cx="1180" cy="431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4" name="Rectangle 3"/>
          <p:cNvSpPr/>
          <p:nvPr/>
        </p:nvSpPr>
        <p:spPr>
          <a:xfrm>
            <a:off x="3010865" y="6093296"/>
            <a:ext cx="314310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Part One</a:t>
            </a:r>
            <a:endParaRPr lang="en-GB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5110" y="6342856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Arial Black" panose="020B0A040201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757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171" l="0" r="100000"/>
                    </a14:imgEffect>
                    <a14:imgEffect>
                      <a14:sharpenSoften amount="-25000"/>
                    </a14:imgEffect>
                    <a14:imgEffect>
                      <a14:colorTemperature colorTemp="112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094" y="3478356"/>
            <a:ext cx="5703814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" y="3190324"/>
            <a:ext cx="9144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First Samuel</a:t>
            </a:r>
          </a:p>
          <a:p>
            <a:pPr algn="ctr"/>
            <a:r>
              <a:rPr lang="en-GB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Second Samuel</a:t>
            </a:r>
          </a:p>
          <a:p>
            <a:pPr algn="ctr"/>
            <a:r>
              <a:rPr lang="en-GB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First Kings </a:t>
            </a:r>
          </a:p>
          <a:p>
            <a:pPr algn="ctr"/>
            <a:r>
              <a:rPr lang="en-GB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Second Kings</a:t>
            </a:r>
          </a:p>
          <a:p>
            <a:pPr algn="ctr"/>
            <a:r>
              <a:rPr lang="en-GB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First Chronicles</a:t>
            </a:r>
          </a:p>
          <a:p>
            <a:pPr algn="ctr"/>
            <a:r>
              <a:rPr lang="en-GB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Second Chronicles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-141034" y="0"/>
            <a:ext cx="91440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FIRST SAMUEL</a:t>
            </a:r>
          </a:p>
          <a:p>
            <a:pPr algn="ctr"/>
            <a:r>
              <a:rPr lang="en-GB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(Known in the Authorised version of the Bible as the “First Book of the Kings”)</a:t>
            </a:r>
            <a:endParaRPr lang="en-GB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1846064"/>
            <a:ext cx="91439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There are six books dealing particularly with the history of the people of Israel</a:t>
            </a:r>
            <a:endParaRPr lang="en-GB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5110" y="6342856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5" name="AutoShape 4" descr="Image result for clipart bibl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AutoShape 6" descr="Image result for clipart bible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43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2738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solidFill>
                  <a:srgbClr val="CC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FIRST SAMUEL</a:t>
            </a:r>
            <a:endParaRPr lang="en-GB" sz="4800" dirty="0">
              <a:solidFill>
                <a:srgbClr val="CC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Three main characters –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75110" y="6342856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727040" y="1556792"/>
            <a:ext cx="2404800" cy="1497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Samuel</a:t>
            </a:r>
          </a:p>
          <a:p>
            <a:pPr algn="ctr"/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Chapters 1 - 7</a:t>
            </a:r>
            <a:endParaRPr lang="en-GB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47864" y="3140968"/>
            <a:ext cx="2404800" cy="1497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Saul</a:t>
            </a:r>
          </a:p>
          <a:p>
            <a:pPr algn="ctr"/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Chapters 8 - 15</a:t>
            </a:r>
            <a:endParaRPr lang="en-GB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12160" y="4725144"/>
            <a:ext cx="2405602" cy="14987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David</a:t>
            </a:r>
          </a:p>
          <a:p>
            <a:pPr algn="ctr"/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Chapters 16 - 31</a:t>
            </a:r>
            <a:endParaRPr lang="en-GB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77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213647" y="440668"/>
            <a:ext cx="140041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latin typeface="Arial Black" panose="020B0A04020102020204" pitchFamily="34" charset="0"/>
              </a:rPr>
              <a:t>SAMUEL</a:t>
            </a:r>
            <a:endParaRPr lang="en-GB" sz="1200" dirty="0">
              <a:latin typeface="Arial Black" panose="020B0A040201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913856" y="1088740"/>
            <a:ext cx="1713928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700" dirty="0" smtClean="0">
                <a:latin typeface="Arial Black" panose="020B0A04020102020204" pitchFamily="34" charset="0"/>
              </a:rPr>
              <a:t>SAMUEL</a:t>
            </a:r>
            <a:endParaRPr lang="en-GB" sz="1700" dirty="0">
              <a:latin typeface="Arial Black" panose="020B0A040201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793450" y="2008294"/>
            <a:ext cx="2448272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600" dirty="0" smtClean="0">
                <a:latin typeface="Arial Black" panose="020B0A04020102020204" pitchFamily="34" charset="0"/>
              </a:rPr>
              <a:t>SAMUEL</a:t>
            </a:r>
            <a:endParaRPr lang="en-GB" sz="2600" dirty="0">
              <a:latin typeface="Arial Black" panose="020B0A040201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296361" y="3284983"/>
            <a:ext cx="3024336" cy="18213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Arial Black" panose="020B0A04020102020204" pitchFamily="34" charset="0"/>
              </a:rPr>
              <a:t>SAMUEL</a:t>
            </a:r>
            <a:endParaRPr lang="en-GB" sz="3200" dirty="0">
              <a:latin typeface="Arial Black" panose="020B0A04020102020204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581375" y="4909320"/>
            <a:ext cx="4499993" cy="182130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“Speak, for Your servant hears.” </a:t>
            </a:r>
            <a:endParaRPr lang="en-GB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en-GB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 Samuel 3 vs.10</a:t>
            </a:r>
            <a:endParaRPr lang="en-GB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" y="116632"/>
            <a:ext cx="91060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SAMUEL</a:t>
            </a:r>
            <a:endParaRPr lang="en-GB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05208" y="1177297"/>
            <a:ext cx="50760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sons of Eli were corrupt</a:t>
            </a:r>
          </a:p>
          <a:p>
            <a:pPr algn="ctr"/>
            <a:r>
              <a:rPr lang="en-GB" sz="24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 Samuel 2 v.12</a:t>
            </a:r>
            <a:endParaRPr lang="en-GB" sz="24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80528" y="4549676"/>
            <a:ext cx="44999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…the word of the </a:t>
            </a:r>
          </a:p>
          <a:p>
            <a:pPr algn="ctr"/>
            <a:r>
              <a:rPr lang="en-GB" sz="24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LORD was rare in those days: there was no open vision (revelation)</a:t>
            </a:r>
          </a:p>
          <a:p>
            <a:pPr algn="ctr"/>
            <a:r>
              <a:rPr lang="en-GB" sz="24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 Samuel  3 v. 1</a:t>
            </a:r>
            <a:endParaRPr lang="en-GB" sz="24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747255" y="6440015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Arial Black" panose="020B0A040201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70761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-21111" y="580526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This was God’s permissive will </a:t>
            </a:r>
          </a:p>
          <a:p>
            <a:pPr algn="ctr"/>
            <a:r>
              <a:rPr lang="en-GB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for Israel, not His directive will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75110" y="6342856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2" name="Right Arrow 1"/>
          <p:cNvSpPr/>
          <p:nvPr/>
        </p:nvSpPr>
        <p:spPr>
          <a:xfrm>
            <a:off x="251520" y="1268760"/>
            <a:ext cx="3096344" cy="1368152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Arrow 6"/>
          <p:cNvSpPr/>
          <p:nvPr/>
        </p:nvSpPr>
        <p:spPr>
          <a:xfrm>
            <a:off x="251520" y="3356992"/>
            <a:ext cx="3096344" cy="14401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779912" y="1268760"/>
            <a:ext cx="51539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Last of the Judges, known as a Prophet (formerly called a Seer – chapter 9 v. 9)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79913" y="3068960"/>
            <a:ext cx="5153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Led the people out of their failure to live as a Theocracy into a Monarchy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9913" y="4149080"/>
            <a:ext cx="49745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i.e. from a people ruled by God to a people ruled by a King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" y="116632"/>
            <a:ext cx="91060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SAMUEL</a:t>
            </a:r>
            <a:endParaRPr lang="en-GB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90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 animBg="1"/>
      <p:bldP spid="7" grpId="0" animBg="1"/>
      <p:bldP spid="3" grpId="0"/>
      <p:bldP spid="8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3448" y="4523636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2. The people wanted to be like other nations (chapter 8 vs.5,20)</a:t>
            </a:r>
          </a:p>
          <a:p>
            <a:pPr algn="ctr"/>
            <a:endParaRPr lang="en-GB" sz="3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5110" y="6342856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Israel asks for a King</a:t>
            </a:r>
            <a:endParaRPr lang="en-GB" sz="4000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7864" y="692696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Because:</a:t>
            </a:r>
            <a:endParaRPr lang="en-GB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564904"/>
            <a:ext cx="2016224" cy="1527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Turned aside after dishonest gain</a:t>
            </a:r>
          </a:p>
        </p:txBody>
      </p:sp>
      <p:sp>
        <p:nvSpPr>
          <p:cNvPr id="8" name="Rectangle 7"/>
          <p:cNvSpPr/>
          <p:nvPr/>
        </p:nvSpPr>
        <p:spPr>
          <a:xfrm>
            <a:off x="3563888" y="2564904"/>
            <a:ext cx="2016000" cy="152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Took bribes </a:t>
            </a:r>
          </a:p>
        </p:txBody>
      </p:sp>
      <p:sp>
        <p:nvSpPr>
          <p:cNvPr id="9" name="Rectangle 8"/>
          <p:cNvSpPr/>
          <p:nvPr/>
        </p:nvSpPr>
        <p:spPr>
          <a:xfrm>
            <a:off x="6876480" y="2564904"/>
            <a:ext cx="2016000" cy="1526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Perverted justice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119675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1. Samuel’s </a:t>
            </a:r>
            <a:r>
              <a:rPr lang="en-GB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sons - Joel and </a:t>
            </a:r>
            <a:r>
              <a:rPr lang="en-GB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Abijah</a:t>
            </a:r>
            <a:r>
              <a:rPr lang="en-GB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endParaRPr lang="en-GB" sz="3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en-GB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(chapter 8 vs. 1,3,5</a:t>
            </a:r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 -</a:t>
            </a:r>
            <a:endParaRPr lang="en-GB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5877272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God allowed them to have a King but tragic results followed </a:t>
            </a:r>
            <a:r>
              <a:rPr lang="en-GB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c/f Psalm 106 vs.15)</a:t>
            </a:r>
          </a:p>
        </p:txBody>
      </p:sp>
    </p:spTree>
    <p:extLst>
      <p:ext uri="{BB962C8B-B14F-4D97-AF65-F5344CB8AC3E}">
        <p14:creationId xmlns:p14="http://schemas.microsoft.com/office/powerpoint/2010/main" val="1740361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7" grpId="0" animBg="1"/>
      <p:bldP spid="8" grpId="0" animBg="1"/>
      <p:bldP spid="9" grpId="0" animBg="1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71600" y="0"/>
            <a:ext cx="73448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Choosing the first King</a:t>
            </a:r>
            <a:endParaRPr lang="en-GB" sz="44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15616" y="1025861"/>
            <a:ext cx="2808312" cy="124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Tribe of</a:t>
            </a:r>
          </a:p>
          <a:p>
            <a:pPr algn="ctr"/>
            <a:r>
              <a:rPr lang="en-GB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BENJAMIN</a:t>
            </a:r>
            <a:endParaRPr lang="en-GB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519772" y="2574867"/>
            <a:ext cx="2808312" cy="124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Family of </a:t>
            </a:r>
          </a:p>
          <a:p>
            <a:pPr algn="ctr"/>
            <a:r>
              <a:rPr lang="en-GB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MATRI</a:t>
            </a:r>
          </a:p>
          <a:p>
            <a:pPr algn="ctr"/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 10 v.21</a:t>
            </a:r>
            <a:endParaRPr lang="en-GB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935216" y="4052791"/>
            <a:ext cx="2808312" cy="124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KISH</a:t>
            </a:r>
            <a:endParaRPr lang="en-GB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358916" y="5534215"/>
            <a:ext cx="2808312" cy="12472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SAUL</a:t>
            </a:r>
            <a:endParaRPr lang="en-GB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04293" y="616702"/>
            <a:ext cx="379818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Samuel warns the people of the result of their request for a King (chapter 8 </a:t>
            </a:r>
          </a:p>
          <a:p>
            <a:pPr algn="ctr"/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vs. 10-22)</a:t>
            </a:r>
            <a:endParaRPr lang="en-GB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91170" y="4503163"/>
            <a:ext cx="403631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God tells Samuel to anoint Saul </a:t>
            </a:r>
          </a:p>
          <a:p>
            <a:pPr algn="ctr"/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as King </a:t>
            </a:r>
          </a:p>
          <a:p>
            <a:pPr algn="ctr"/>
            <a:r>
              <a:rPr lang="en-GB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(chapters 9-10)</a:t>
            </a:r>
            <a:endParaRPr lang="en-GB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5110" y="6342856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Arial Black" panose="020B0A040201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79056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KING SAUL’s DOWNFALL</a:t>
            </a:r>
            <a:endParaRPr lang="en-GB" sz="4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496" y="5157192"/>
            <a:ext cx="90716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Saul and his sons die in battle </a:t>
            </a:r>
          </a:p>
          <a:p>
            <a:pPr algn="ctr"/>
            <a:r>
              <a:rPr lang="en-GB" sz="32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</a:t>
            </a:r>
            <a:r>
              <a:rPr lang="en-GB" sz="3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h. 31 vs.6</a:t>
            </a:r>
            <a:endParaRPr lang="en-GB" sz="3200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00429" y="6038571"/>
            <a:ext cx="358775" cy="338137"/>
          </a:xfrm>
          <a:prstGeom prst="rect">
            <a:avLst/>
          </a:prstGeom>
          <a:solidFill>
            <a:srgbClr val="FF0000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Arial Black" panose="020B0A04020102020204" pitchFamily="34" charset="0"/>
              </a:rPr>
              <a:t>9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28511" y="1268760"/>
            <a:ext cx="46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His Failure 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– </a:t>
            </a:r>
          </a:p>
          <a:p>
            <a:pPr algn="ctr"/>
            <a:r>
              <a:rPr lang="en-GB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His unlawful sacrifice </a:t>
            </a:r>
            <a:endParaRPr lang="en-GB" sz="3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13 vs. 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1 - 12)</a:t>
            </a:r>
            <a:endParaRPr lang="en-GB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14207" y="1278687"/>
            <a:ext cx="54726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Consequences 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–</a:t>
            </a:r>
          </a:p>
          <a:p>
            <a:pPr algn="ctr"/>
            <a:r>
              <a:rPr lang="en-GB" sz="36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His kingdom would 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discontinue </a:t>
            </a:r>
          </a:p>
          <a:p>
            <a:pPr algn="ctr"/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sz="3600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13 </a:t>
            </a:r>
            <a:r>
              <a:rPr lang="en-GB" sz="36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vs. 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14)</a:t>
            </a:r>
            <a:endParaRPr lang="en-GB" sz="36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49996" y="1268760"/>
            <a:ext cx="4644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His Failure 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– </a:t>
            </a:r>
          </a:p>
          <a:p>
            <a:pPr algn="ctr"/>
            <a:r>
              <a:rPr lang="en-GB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He disobeys God’s command </a:t>
            </a:r>
            <a:endParaRPr lang="en-GB" sz="3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15 vs. 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3</a:t>
            </a:r>
            <a:r>
              <a:rPr lang="en-GB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, 9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 </a:t>
            </a:r>
            <a:endParaRPr lang="en-GB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49996" y="1283216"/>
            <a:ext cx="4644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His Failure 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– </a:t>
            </a:r>
          </a:p>
          <a:p>
            <a:pPr algn="ctr"/>
            <a:r>
              <a:rPr lang="en-GB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He consults a medium </a:t>
            </a:r>
            <a:endParaRPr lang="en-GB" sz="36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sz="36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28 vs. 7, 8</a:t>
            </a:r>
            <a:r>
              <a:rPr lang="en-GB" sz="3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)</a:t>
            </a:r>
            <a:endParaRPr lang="en-GB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35696" y="1297672"/>
            <a:ext cx="54726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Consequences 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–</a:t>
            </a:r>
          </a:p>
          <a:p>
            <a:pPr algn="ctr"/>
            <a:r>
              <a:rPr lang="en-GB" sz="36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Rejected by 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God </a:t>
            </a:r>
          </a:p>
          <a:p>
            <a:pPr algn="ctr"/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sz="3600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GB" sz="36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15 vs. 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26)</a:t>
            </a:r>
            <a:endParaRPr lang="en-GB" sz="36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34997" y="1297672"/>
            <a:ext cx="54726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u="sng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The Consequences 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–</a:t>
            </a:r>
          </a:p>
          <a:p>
            <a:pPr algn="ctr"/>
            <a:r>
              <a:rPr lang="en-GB" sz="36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God tears the Kingdom out of his 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hand </a:t>
            </a:r>
          </a:p>
          <a:p>
            <a:pPr algn="ctr"/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</a:t>
            </a:r>
            <a:r>
              <a:rPr lang="en-GB" sz="3600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ch.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28 </a:t>
            </a:r>
            <a:r>
              <a:rPr lang="en-GB" sz="36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vs. </a:t>
            </a:r>
            <a:r>
              <a:rPr lang="en-GB" sz="3600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17)</a:t>
            </a:r>
            <a:endParaRPr lang="en-GB" sz="36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endParaRPr lang="en-GB" sz="36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64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2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3182</TotalTime>
  <Words>566</Words>
  <Application>Microsoft Office PowerPoint</Application>
  <PresentationFormat>On-screen Show (4:3)</PresentationFormat>
  <Paragraphs>130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</dc:creator>
  <cp:lastModifiedBy>Mark</cp:lastModifiedBy>
  <cp:revision>134</cp:revision>
  <dcterms:created xsi:type="dcterms:W3CDTF">2014-04-03T15:33:50Z</dcterms:created>
  <dcterms:modified xsi:type="dcterms:W3CDTF">2016-03-24T16:02:11Z</dcterms:modified>
</cp:coreProperties>
</file>