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2" r:id="rId4"/>
    <p:sldId id="270" r:id="rId5"/>
    <p:sldId id="265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476" y="-2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70C55-3620-49F0-AC1E-684E993FB7AE}" type="datetimeFigureOut">
              <a:rPr lang="en-GB" smtClean="0"/>
              <a:t>23/03/2016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916D8-BB3C-44B9-9329-22068D767B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508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916D8-BB3C-44B9-9329-22068D767BA5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371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Boaz comes to the city gate to discuss with a  nearer relative the buying back (redeeming) of Naomi’s land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nearer relative is willing to do this but Boaz points out that he would also have to marry Ruth in accordance with the Law of God (Deuteronomy)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nearer relative is unwilling to spoil his own inheritance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 shows his unwillingness to redeem by removing his sandal and giving it to Boaz 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916D8-BB3C-44B9-9329-22068D767BA5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2006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916D8-BB3C-44B9-9329-22068D767BA5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4119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795C-CF52-40F4-B581-008CB50C9550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170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934DA-2672-40FD-AC98-43F6FB227A53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239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4D27-855D-4D1F-B2DE-A2065DE05119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543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7FE5-9D1A-476E-B64D-08CA34E86563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161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A19FB-12B6-4402-B741-7623693994EB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38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CE290-9512-4ECB-92E1-14A2B3FF82A3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98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EFE2-735C-41AC-B5C6-69822331DE60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424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F1D7A-9BB4-470B-8620-6AD0B3D24A8C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018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FD96-929B-4090-B603-86F32A7F1317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4216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2F72-2268-40EC-B1E7-63A494F53511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300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4259-64CB-4A2F-ABBA-FF8C958076AB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34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21AC2-5366-4F1C-BF2C-A05E88271DD2}" type="datetime1">
              <a:rPr lang="en-GB" smtClean="0"/>
              <a:t>23/03/2016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10317-1C5D-476F-A03C-5196FD7346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916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8223" y="260648"/>
            <a:ext cx="9144000" cy="4532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ts val="5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>The following Biblical presentation is based on </a:t>
            </a:r>
          </a:p>
          <a:p>
            <a:pPr lvl="0" algn="ctr" fontAlgn="base">
              <a:spcBef>
                <a:spcPts val="5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>notes and illustrations by the Rev L G Stapleton</a:t>
            </a:r>
            <a:b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</a:b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/>
            </a:r>
            <a:b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</a:b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>compiled by </a:t>
            </a:r>
            <a:b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</a:b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>Mark Stapleton</a:t>
            </a:r>
          </a:p>
          <a:p>
            <a:pPr lvl="0" algn="ctr" fontAlgn="base">
              <a:spcBef>
                <a:spcPts val="5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endParaRPr lang="en-US" altLang="en-US" sz="4400" b="1" dirty="0" smtClean="0">
              <a:solidFill>
                <a:srgbClr val="DDD2B1"/>
              </a:solidFill>
              <a:latin typeface="Freestyle Script" pitchFamily="66" charset="0"/>
            </a:endParaRPr>
          </a:p>
          <a:p>
            <a:pPr lvl="0" algn="ctr" fontAlgn="base">
              <a:spcBef>
                <a:spcPts val="5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en-GB" altLang="en-US" sz="1400" b="1" dirty="0" smtClean="0">
                <a:solidFill>
                  <a:srgbClr val="DDD2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Mark Stapleton 2016</a:t>
            </a:r>
            <a:endParaRPr lang="en-GB" altLang="en-US" sz="1400" b="1" dirty="0">
              <a:solidFill>
                <a:srgbClr val="DDD2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3856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RUTH</a:t>
            </a:r>
            <a:endParaRPr lang="en-GB" sz="5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5696" y="1679321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Elimelech 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0" y="2264096"/>
            <a:ext cx="0" cy="5168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771800" y="2793604"/>
            <a:ext cx="360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63688" y="3370002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Mahlon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4" y="3370000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Chilion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771800" y="2793604"/>
            <a:ext cx="0" cy="5890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377363" y="2793604"/>
            <a:ext cx="0" cy="5890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Mark\Pictures\EPSON SCANS\img23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495" y="4365104"/>
            <a:ext cx="164501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55976" y="1679321"/>
            <a:ext cx="2085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  Naomi 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19872" y="3382682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 Ruth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20272" y="3366705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 Orpah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91780" y="4725143"/>
            <a:ext cx="4212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Chapter 1 vs. 1 - 5</a:t>
            </a:r>
            <a:endParaRPr lang="en-GB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8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10" grpId="0"/>
      <p:bldP spid="10" grpId="1"/>
      <p:bldP spid="11" grpId="0"/>
      <p:bldP spid="11" grpId="1"/>
      <p:bldP spid="5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8" t="11324" r="34247" b="26758"/>
          <a:stretch/>
        </p:blipFill>
        <p:spPr>
          <a:xfrm>
            <a:off x="0" y="0"/>
            <a:ext cx="9144000" cy="68820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3848" y="2366984"/>
            <a:ext cx="164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Naomi</a:t>
            </a:r>
            <a:endParaRPr lang="en-GB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40132" y="2938910"/>
            <a:ext cx="133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Ruth</a:t>
            </a:r>
            <a:endParaRPr lang="en-GB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77755" y="4688206"/>
            <a:ext cx="2087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Orpah</a:t>
            </a:r>
            <a:endParaRPr lang="en-GB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" y="48220"/>
            <a:ext cx="914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Chapter 1 vs. 6 - 18</a:t>
            </a: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024100" y="3356992"/>
            <a:ext cx="3004284" cy="2851744"/>
            <a:chOff x="-3852936" y="1734732"/>
            <a:chExt cx="3796373" cy="3926515"/>
          </a:xfrm>
        </p:grpSpPr>
        <p:pic>
          <p:nvPicPr>
            <p:cNvPr id="1032" name="Picture 8" descr="C:\Users\Mark\Pictures\EPSON SCANS\img250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40015" y="1734732"/>
              <a:ext cx="3783452" cy="3926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-2293594" y="1951947"/>
              <a:ext cx="594000" cy="2952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-3852936" y="2366984"/>
              <a:ext cx="3783452" cy="7739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2293594" y="1734732"/>
              <a:ext cx="594000" cy="2172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3732506" y="2499712"/>
              <a:ext cx="2081334" cy="5085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BETHLEHEM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1421415" y="2499712"/>
              <a:ext cx="1255549" cy="5085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MOAB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615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58" r="11654"/>
          <a:stretch/>
        </p:blipFill>
        <p:spPr>
          <a:xfrm>
            <a:off x="0" y="-27384"/>
            <a:ext cx="913755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16632"/>
            <a:ext cx="91375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BETHLEHEM</a:t>
            </a:r>
            <a:endParaRPr lang="en-GB" sz="44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836712"/>
            <a:ext cx="91375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Chapters 2 - 4</a:t>
            </a:r>
          </a:p>
        </p:txBody>
      </p:sp>
      <p:sp>
        <p:nvSpPr>
          <p:cNvPr id="4" name="Rectangle 3"/>
          <p:cNvSpPr/>
          <p:nvPr/>
        </p:nvSpPr>
        <p:spPr>
          <a:xfrm>
            <a:off x="517077" y="1484784"/>
            <a:ext cx="2614763" cy="1585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Ruth and Naomi come to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ethleham at the time of the barley harvest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12160" y="1484784"/>
            <a:ext cx="2614763" cy="1585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Ruth gleans in the field of Boaz, a wealthy relation of Elimelech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7077" y="3284984"/>
            <a:ext cx="2614763" cy="1585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Naomi had sold land that belonged to Elimelech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84168" y="3284984"/>
            <a:ext cx="2614763" cy="1585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Boaz is kind to Ruth ; she claims his protection, and help in redeeming the land 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" y="5090408"/>
            <a:ext cx="9137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 Black" panose="020B0A04020102020204" pitchFamily="34" charset="0"/>
              </a:rPr>
              <a:t>Note - in chapter 2:</a:t>
            </a:r>
          </a:p>
          <a:p>
            <a:pPr algn="ctr"/>
            <a:r>
              <a:rPr lang="en-GB" sz="2400" dirty="0" smtClean="0">
                <a:latin typeface="Arial Black" panose="020B0A04020102020204" pitchFamily="34" charset="0"/>
              </a:rPr>
              <a:t>Guidance – verse 3; Grace – verses 8-9</a:t>
            </a:r>
          </a:p>
          <a:p>
            <a:pPr algn="ctr"/>
            <a:r>
              <a:rPr lang="en-GB" sz="2400" dirty="0" smtClean="0">
                <a:latin typeface="Arial Black" panose="020B0A04020102020204" pitchFamily="34" charset="0"/>
              </a:rPr>
              <a:t>Protection – verse 9; Provision – verse 16</a:t>
            </a:r>
          </a:p>
          <a:p>
            <a:pPr algn="ctr"/>
            <a:r>
              <a:rPr lang="en-GB" sz="2400" dirty="0" smtClean="0">
                <a:latin typeface="Arial Black" panose="020B0A04020102020204" pitchFamily="34" charset="0"/>
              </a:rPr>
              <a:t>Plenty – verses 17-18</a:t>
            </a:r>
          </a:p>
          <a:p>
            <a:pPr algn="ctr"/>
            <a:endParaRPr lang="en-GB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23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 animBg="1"/>
      <p:bldP spid="13" grpId="0" animBg="1"/>
      <p:bldP spid="15" grpId="0" animBg="1"/>
      <p:bldP spid="16" grpId="0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7" t="12308" r="20630" b="9174"/>
          <a:stretch/>
        </p:blipFill>
        <p:spPr>
          <a:xfrm>
            <a:off x="0" y="-3650"/>
            <a:ext cx="9144000" cy="6861650"/>
          </a:xfrm>
        </p:spPr>
      </p:pic>
      <p:pic>
        <p:nvPicPr>
          <p:cNvPr id="1027" name="Picture 3" descr="C:\Users\Mark\Pictures\EPSON SCANS\img23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880" y="5301208"/>
            <a:ext cx="4370240" cy="157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512" y="573325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Chapter 4</a:t>
            </a:r>
            <a:endParaRPr lang="en-GB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279" y="5733256"/>
            <a:ext cx="1841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v</a:t>
            </a:r>
            <a:r>
              <a:rPr lang="en-GB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s. 1-10</a:t>
            </a:r>
            <a:endParaRPr lang="en-GB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7904" y="1116497"/>
            <a:ext cx="3060000" cy="19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Boaz discusses with a nearer relative about redeeming the land once owned by Elimelech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514497" y="1124744"/>
            <a:ext cx="3060000" cy="19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nearer relative is willing to redeem. Boaz reminds him that he would also have to marry Ruth (Deuteronomy 25 </a:t>
            </a:r>
          </a:p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v. 8-10)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7904" y="3429000"/>
            <a:ext cx="3060000" cy="19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nearer relative is unwilling to spoil his own inheritance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44554" y="3429000"/>
            <a:ext cx="3060000" cy="19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He shows his unwillingness to redeem by removing his sandal and giving it to Boaz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3788" y="260648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City gate</a:t>
            </a:r>
            <a:endParaRPr lang="en-GB" sz="36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68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k\Pictures\My Pictures\TIM &amp; LOIS CRUISE OCT 2011\ISRAEL\408 Off to Nazaret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404664"/>
            <a:ext cx="9180512" cy="144016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Boaz was able to act </a:t>
            </a:r>
            <a:br>
              <a:rPr lang="en-GB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 Redeemer because –</a:t>
            </a:r>
            <a:endParaRPr lang="en-GB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204864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36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He was QUALIFIED by relationship</a:t>
            </a:r>
          </a:p>
          <a:p>
            <a:endParaRPr lang="en-GB" sz="3600" b="1" dirty="0" smtClean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2"/>
            </a:pPr>
            <a:r>
              <a:rPr lang="en-GB" sz="36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 was ABLE by his riches</a:t>
            </a:r>
          </a:p>
          <a:p>
            <a:endParaRPr lang="en-GB" sz="3600" b="1" dirty="0" smtClean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3"/>
            </a:pPr>
            <a:r>
              <a:rPr lang="en-GB" sz="36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 was WILLING in his person</a:t>
            </a:r>
            <a:endParaRPr lang="en-GB" sz="3600" b="1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30411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Ruth was wholly dependent on the </a:t>
            </a:r>
          </a:p>
          <a:p>
            <a:pPr algn="ctr"/>
            <a:r>
              <a:rPr lang="en-GB" sz="32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grace of Boaz who chose to redeem her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latin typeface="Arial Black" panose="020B0A040201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7435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00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0A18E"/>
              </a:clrFrom>
              <a:clrTo>
                <a:srgbClr val="B0A18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" t="32080" r="18677" b="29752"/>
          <a:stretch>
            <a:fillRect/>
          </a:stretch>
        </p:blipFill>
        <p:spPr bwMode="auto">
          <a:xfrm>
            <a:off x="2844000" y="0"/>
            <a:ext cx="3436442" cy="130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006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ADA08D"/>
              </a:clrFrom>
              <a:clrTo>
                <a:srgbClr val="ADA0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4" t="22311" r="36951" b="31000"/>
          <a:stretch/>
        </p:blipFill>
        <p:spPr bwMode="auto">
          <a:xfrm>
            <a:off x="7124700" y="-22750"/>
            <a:ext cx="20193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006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ADA08D"/>
              </a:clrFrom>
              <a:clrTo>
                <a:srgbClr val="ADA0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4" t="22311" r="36951" b="31000"/>
          <a:stretch/>
        </p:blipFill>
        <p:spPr bwMode="auto">
          <a:xfrm flipH="1">
            <a:off x="0" y="0"/>
            <a:ext cx="2019300" cy="2009775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21299994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25614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Ruth </a:t>
            </a:r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Boaz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>
            <a:endCxn id="6" idx="2"/>
          </p:cNvCxnSpPr>
          <p:nvPr/>
        </p:nvCxnSpPr>
        <p:spPr>
          <a:xfrm>
            <a:off x="3203848" y="2009775"/>
            <a:ext cx="1368152" cy="15812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6" idx="2"/>
          </p:cNvCxnSpPr>
          <p:nvPr/>
        </p:nvCxnSpPr>
        <p:spPr>
          <a:xfrm flipH="1">
            <a:off x="4572000" y="2009775"/>
            <a:ext cx="1341746" cy="15812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2000" y="2016000"/>
            <a:ext cx="0" cy="36000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21160" y="2277176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Obed</a:t>
            </a:r>
            <a:endParaRPr lang="en-GB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0" y="2913876"/>
            <a:ext cx="0" cy="29910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725688" y="2999379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Jesse</a:t>
            </a:r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572000" y="3651652"/>
            <a:ext cx="0" cy="372235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582543" y="3953971"/>
            <a:ext cx="19424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DAVID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4600304"/>
            <a:ext cx="0" cy="340864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88000" y="4723412"/>
            <a:ext cx="5860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 smtClean="0">
                <a:solidFill>
                  <a:srgbClr val="C00000"/>
                </a:solidFill>
                <a:latin typeface="Arial Black"/>
              </a:rPr>
              <a:t>†</a:t>
            </a:r>
            <a:endParaRPr lang="en-GB" sz="13800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latin typeface="Arial Black" panose="020B0A040201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73136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7" grpId="0"/>
      <p:bldP spid="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59832" y="490602"/>
            <a:ext cx="13681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0" dirty="0" smtClean="0">
                <a:solidFill>
                  <a:srgbClr val="C00000"/>
                </a:solidFill>
                <a:latin typeface="Arial Black"/>
              </a:rPr>
              <a:t>†</a:t>
            </a:r>
            <a:endParaRPr lang="en-GB" sz="330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7784" y="1309991"/>
            <a:ext cx="1224136" cy="461665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 anchor="ctr" anchorCtr="0">
            <a:spAutoFit/>
          </a:bodyPr>
          <a:lstStyle/>
          <a:p>
            <a:pPr algn="ctr"/>
            <a:r>
              <a:rPr lang="en-GB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ABLE</a:t>
            </a:r>
            <a:endParaRPr lang="en-GB" sz="24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19584" y="5661248"/>
            <a:ext cx="4741876" cy="576064"/>
          </a:xfrm>
          <a:prstGeom prst="rect">
            <a:avLst/>
          </a:prstGeom>
          <a:solidFill>
            <a:schemeClr val="bg1"/>
          </a:solidFill>
        </p:spPr>
        <p:txBody>
          <a:bodyPr vert="wordArtVert" wrap="square" rtlCol="0" anchor="ctr" anchorCtr="1">
            <a:spAutoFit/>
          </a:bodyPr>
          <a:lstStyle/>
          <a:p>
            <a:pPr algn="ctr"/>
            <a:r>
              <a:rPr lang="en-GB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QUALIFIED</a:t>
            </a:r>
            <a:endParaRPr lang="en-GB" sz="24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2080" y="1341929"/>
            <a:ext cx="1998269" cy="461665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 anchor="ctr" anchorCtr="1">
            <a:spAutoFit/>
          </a:bodyPr>
          <a:lstStyle/>
          <a:p>
            <a:r>
              <a:rPr lang="en-GB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WILLING</a:t>
            </a:r>
            <a:endParaRPr lang="en-GB" sz="24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665" y="3866183"/>
            <a:ext cx="3456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Job 19 vs.25-26</a:t>
            </a:r>
          </a:p>
          <a:p>
            <a:pPr algn="ctr"/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8104" y="3835009"/>
            <a:ext cx="3456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Titus 2 vs.13-14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latin typeface="Arial Black" panose="020B0A040201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21992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animBg="1"/>
      <p:bldP spid="10" grpId="0" animBg="1"/>
      <p:bldP spid="11" grpId="0" animBg="1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1786</TotalTime>
  <Words>345</Words>
  <Application>Microsoft Office PowerPoint</Application>
  <PresentationFormat>On-screen Show (4:3)</PresentationFormat>
  <Paragraphs>70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RUTH</vt:lpstr>
      <vt:lpstr>PowerPoint Presentation</vt:lpstr>
      <vt:lpstr>PowerPoint Presentation</vt:lpstr>
      <vt:lpstr>PowerPoint Presentation</vt:lpstr>
      <vt:lpstr>Boaz was able to act  as Redeemer because –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</dc:creator>
  <cp:lastModifiedBy>Mark</cp:lastModifiedBy>
  <cp:revision>105</cp:revision>
  <dcterms:created xsi:type="dcterms:W3CDTF">2014-03-26T11:03:18Z</dcterms:created>
  <dcterms:modified xsi:type="dcterms:W3CDTF">2016-03-23T10:29:10Z</dcterms:modified>
</cp:coreProperties>
</file>