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7" r:id="rId2"/>
    <p:sldId id="256" r:id="rId3"/>
    <p:sldId id="259" r:id="rId4"/>
    <p:sldId id="260" r:id="rId5"/>
    <p:sldId id="280" r:id="rId6"/>
    <p:sldId id="264" r:id="rId7"/>
    <p:sldId id="265" r:id="rId8"/>
    <p:sldId id="278" r:id="rId9"/>
    <p:sldId id="270" r:id="rId10"/>
    <p:sldId id="271" r:id="rId11"/>
    <p:sldId id="279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0033CC"/>
    <a:srgbClr val="CCFF33"/>
    <a:srgbClr val="000000"/>
    <a:srgbClr val="00CC00"/>
    <a:srgbClr val="33CC33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5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86E9B1-868A-40AD-AD4B-582E0E13BB6B}" type="datetimeFigureOut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6A9324-6D24-4035-934A-E03DFEEB74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9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9BE654-10FA-411D-8C95-7F66FBDE7FC7}" type="slidenum">
              <a:rPr lang="en-GB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A9324-6D24-4035-934A-E03DFEEB740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7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A9324-6D24-4035-934A-E03DFEEB740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0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6A9324-6D24-4035-934A-E03DFEEB740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9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875C-9CF9-43CF-863A-5AB9EEFF8536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CD40-42BF-4848-A2BA-34138030C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35DF-6651-4224-ACB5-9CB928D97BDC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450A-C848-43AE-98E8-0FD1A95CED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0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7036-7D12-4BB7-953E-C8EB6B070EE3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CC3D-3E40-40F8-8211-90E3CDE25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6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6EF-1E0C-431F-8E48-B7FF923C9B49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CE42-5650-4B61-B7EB-9710ECB215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7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BC5C-6BDD-4413-A1ED-D2B668265802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472F-F1EF-456F-AB2C-419B0E354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8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951E-49CF-40EB-9BFC-ADDC1F3F9CAD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D971-6741-46C5-846B-8FA6E4A7BC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8372-21D8-4A4D-83EF-5DC29C83EEB7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753A-82BA-4597-A139-AB7925C1D5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6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3E9A4-5C90-4B73-B9C1-A45DCEB21ABB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C71A-FA0E-4943-889C-71FE9035A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81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7BB2-AB13-4871-B712-84C3B86571BC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9535-6D2C-4879-BC44-74F57B98A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AE5-BD3B-4BC5-AE80-0232C4AE2FE1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5273-712F-4693-9F52-23C71FCB7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2BEE-6073-48DB-A110-3B8655E12FF7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D092-D06E-4946-A1AE-27EF7EC85C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7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E2545-9936-4256-9A76-ED46833A37D0}" type="datetime1">
              <a:rPr lang="en-GB"/>
              <a:pPr>
                <a:defRPr/>
              </a:pPr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9D659-CB2F-4EE9-B701-6542F1456C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8" r:id="rId4"/>
    <p:sldLayoutId id="2147483809" r:id="rId5"/>
    <p:sldLayoutId id="2147483810" r:id="rId6"/>
    <p:sldLayoutId id="2147483805" r:id="rId7"/>
    <p:sldLayoutId id="2147483811" r:id="rId8"/>
    <p:sldLayoutId id="2147483812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://www.google.co.uk/url?sa=i&amp;rct=j&amp;q=&amp;esrc=s&amp;source=images&amp;cd=&amp;cad=rja&amp;uact=8&amp;docid=QPMTDJeLMPP1hM&amp;tbnid=EgZcMo1IJQ3ncM:&amp;ved=0CAUQjRw&amp;url=http://www.clipartbest.com/scales-of-justice-clip-art&amp;ei=S_NxU_KpOY2v7Aaux4HgDA&amp;bvm=bv.66330100,d.ZGU&amp;psig=AFQjCNHPyfMaVTOxmm4Z19kIXbcvf4YYFg&amp;ust=14000631233446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QPMTDJeLMPP1hM&amp;tbnid=EgZcMo1IJQ3ncM:&amp;ved=0CAUQjRw&amp;url=http://www.clipartbest.com/scales-of-justice-clip-art&amp;ei=S_NxU_KpOY2v7Aaux4HgDA&amp;bvm=bv.66330100,d.ZGU&amp;psig=AFQjCNHPyfMaVTOxmm4Z19kIXbcvf4YYFg&amp;ust=140006312334463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7463" y="260350"/>
            <a:ext cx="9144001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F0A22E"/>
              </a:buClr>
              <a:buSzPct val="70000"/>
              <a:buFontTx/>
              <a:buNone/>
            </a:pPr>
            <a:r>
              <a:rPr lang="en-US" altLang="en-US" sz="4400" b="1" i="0" dirty="0">
                <a:solidFill>
                  <a:srgbClr val="DDD2B1"/>
                </a:solidFill>
                <a:latin typeface="Freestyle Script" pitchFamily="66" charset="0"/>
              </a:rPr>
              <a:t>The following Biblical presentation is based on </a:t>
            </a:r>
          </a:p>
          <a:p>
            <a:pPr algn="ctr" eaLnBrk="1" hangingPunct="1">
              <a:spcBef>
                <a:spcPts val="500"/>
              </a:spcBef>
              <a:buClr>
                <a:srgbClr val="F0A22E"/>
              </a:buClr>
              <a:buSzPct val="70000"/>
              <a:buFontTx/>
              <a:buNone/>
            </a:pPr>
            <a:r>
              <a:rPr lang="en-US" altLang="en-US" sz="4400" b="1" i="0" dirty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i="0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i="0" dirty="0">
                <a:solidFill>
                  <a:srgbClr val="DDD2B1"/>
                </a:solidFill>
                <a:latin typeface="Freestyle Script" pitchFamily="66" charset="0"/>
              </a:rPr>
              <a:t/>
            </a:r>
            <a:br>
              <a:rPr lang="en-US" altLang="en-US" sz="4400" b="1" i="0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i="0" dirty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i="0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i="0" dirty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algn="ctr" eaLnBrk="1" hangingPunct="1">
              <a:spcBef>
                <a:spcPts val="500"/>
              </a:spcBef>
              <a:buClr>
                <a:srgbClr val="F0A22E"/>
              </a:buClr>
              <a:buSzPct val="70000"/>
              <a:buFontTx/>
              <a:buNone/>
            </a:pPr>
            <a:endParaRPr lang="en-US" altLang="en-US" sz="4400" b="1" i="0" dirty="0">
              <a:solidFill>
                <a:srgbClr val="DDD2B1"/>
              </a:solidFill>
              <a:latin typeface="Freestyle Script" pitchFamily="66" charset="0"/>
            </a:endParaRPr>
          </a:p>
          <a:p>
            <a:pPr algn="ctr" eaLnBrk="1" hangingPunct="1">
              <a:spcBef>
                <a:spcPts val="500"/>
              </a:spcBef>
              <a:buClr>
                <a:srgbClr val="F0A22E"/>
              </a:buClr>
              <a:buSzPct val="70000"/>
              <a:buFontTx/>
              <a:buNone/>
            </a:pPr>
            <a:r>
              <a:rPr lang="en-GB" altLang="en-US" sz="1400" b="1" i="0" dirty="0">
                <a:solidFill>
                  <a:srgbClr val="DDD2B1"/>
                </a:solidFill>
                <a:latin typeface="Arial" charset="0"/>
              </a:rPr>
              <a:t>© Mark Stapleton </a:t>
            </a:r>
            <a:r>
              <a:rPr lang="en-GB" altLang="en-US" sz="1400" b="1" i="0" dirty="0" smtClean="0">
                <a:solidFill>
                  <a:srgbClr val="DDD2B1"/>
                </a:solidFill>
                <a:latin typeface="Arial" charset="0"/>
              </a:rPr>
              <a:t>2016</a:t>
            </a:r>
            <a:endParaRPr lang="en-GB" altLang="en-US" sz="1400" b="1" i="0" dirty="0">
              <a:solidFill>
                <a:srgbClr val="DDD2B1"/>
              </a:solidFill>
              <a:latin typeface="Arial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6" y="15875"/>
            <a:ext cx="92344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976" y="260350"/>
            <a:ext cx="9234488" cy="10804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 SAMSON</a:t>
            </a:r>
            <a:b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chapters 13 - 16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3976" y="1991047"/>
            <a:ext cx="919797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NAZARITE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FROM BIRTH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Chapter 13 v. 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THE VOW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No wine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No unclean thing to be eaten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No hair to be cut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(see Numbers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chapter 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8459788" y="6342063"/>
            <a:ext cx="47466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 smtClean="0">
                <a:latin typeface="Arial Black" pitchFamily="34" charset="0"/>
              </a:rPr>
              <a:t>10</a:t>
            </a:r>
            <a:endParaRPr lang="en-GB" altLang="en-US" sz="1600" i="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15875"/>
            <a:ext cx="923448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060848"/>
            <a:ext cx="32893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72816"/>
            <a:ext cx="208756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36512" y="5517232"/>
            <a:ext cx="46799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He became strong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263" y="5517232"/>
            <a:ext cx="36004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His hair began to grow again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8372475" y="259420"/>
            <a:ext cx="514350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 smtClean="0">
                <a:latin typeface="Arial Black" pitchFamily="34" charset="0"/>
              </a:rPr>
              <a:t>11</a:t>
            </a:r>
            <a:endParaRPr lang="en-GB" altLang="en-US" sz="1600" i="0" dirty="0">
              <a:latin typeface="Arial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53976" y="260350"/>
            <a:ext cx="9234488" cy="1080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 SAMSON</a:t>
            </a:r>
            <a:b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chapters 13 - 16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25538"/>
            <a:ext cx="9144000" cy="1978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</a:t>
            </a:r>
            <a:b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</a:t>
            </a:r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</a:t>
            </a:r>
            <a:endParaRPr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60350"/>
            <a:ext cx="9144000" cy="5762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JUDGEs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No continual </a:t>
            </a:r>
            <a:r>
              <a:rPr lang="en-GB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leadership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No continual </a:t>
            </a:r>
            <a:r>
              <a:rPr lang="en-GB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peace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No continual </a:t>
            </a:r>
            <a:r>
              <a:rPr lang="en-GB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victory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…everyone </a:t>
            </a:r>
            <a:r>
              <a:rPr lang="en-GB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did what was right in his own </a:t>
            </a:r>
            <a:r>
              <a:rPr lang="en-GB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eyes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	Judges 21 vs. 25 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8459788" y="6342063"/>
            <a:ext cx="47466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 smtClean="0">
                <a:latin typeface="Arial Black" pitchFamily="34" charset="0"/>
              </a:rPr>
              <a:t>12</a:t>
            </a:r>
            <a:endParaRPr lang="en-GB" altLang="en-US" sz="1600" i="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3999" cy="28082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1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31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Lord </a:t>
            </a:r>
            <a:r>
              <a:rPr lang="en-GB" sz="31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GB" sz="31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esus </a:t>
            </a:r>
            <a:r>
              <a:rPr lang="en-GB" sz="31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31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 has made peace for us for eternity  through His death on the cross.</a:t>
            </a:r>
            <a:br>
              <a:rPr lang="en-GB" sz="31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1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31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omans 5 vs.1</a:t>
            </a:r>
            <a:endParaRPr lang="en-GB" sz="31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84365"/>
            <a:ext cx="9144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The Christian life is to be ruled by Christ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“Right in his own eyes” is no motto for the Christian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3848" y="1124744"/>
            <a:ext cx="2016125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700" i="0" dirty="0">
                <a:solidFill>
                  <a:srgbClr val="C00000"/>
                </a:solidFill>
                <a:latin typeface="Arial Black" pitchFamily="34" charset="0"/>
              </a:rPr>
              <a:t>†</a:t>
            </a:r>
            <a:endParaRPr lang="en-GB" altLang="en-US" sz="28700" i="0" dirty="0">
              <a:solidFill>
                <a:srgbClr val="C00000"/>
              </a:solidFill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459788" y="6342063"/>
            <a:ext cx="474662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 smtClean="0">
                <a:latin typeface="Arial Black" pitchFamily="34" charset="0"/>
              </a:rPr>
              <a:t>13</a:t>
            </a:r>
            <a:endParaRPr lang="en-GB" altLang="en-US" sz="1600" i="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4430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</a:t>
            </a:r>
            <a:endParaRPr lang="en-GB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700213"/>
            <a:ext cx="5400675" cy="467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gods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/>
          <p:cNvSpPr/>
          <p:nvPr/>
        </p:nvSpPr>
        <p:spPr>
          <a:xfrm>
            <a:off x="2987675" y="1525588"/>
            <a:ext cx="936625" cy="80645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332163" y="2355850"/>
            <a:ext cx="2479675" cy="2146300"/>
          </a:xfrm>
          <a:custGeom>
            <a:avLst/>
            <a:gdLst>
              <a:gd name="connsiteX0" fmla="*/ 0 w 2480189"/>
              <a:gd name="connsiteY0" fmla="*/ 1072732 h 2145463"/>
              <a:gd name="connsiteX1" fmla="*/ 612959 w 2480189"/>
              <a:gd name="connsiteY1" fmla="*/ 1 h 2145463"/>
              <a:gd name="connsiteX2" fmla="*/ 1867230 w 2480189"/>
              <a:gd name="connsiteY2" fmla="*/ 1 h 2145463"/>
              <a:gd name="connsiteX3" fmla="*/ 2480189 w 2480189"/>
              <a:gd name="connsiteY3" fmla="*/ 1072732 h 2145463"/>
              <a:gd name="connsiteX4" fmla="*/ 1867230 w 2480189"/>
              <a:gd name="connsiteY4" fmla="*/ 2145462 h 2145463"/>
              <a:gd name="connsiteX5" fmla="*/ 612959 w 2480189"/>
              <a:gd name="connsiteY5" fmla="*/ 2145462 h 2145463"/>
              <a:gd name="connsiteX6" fmla="*/ 0 w 2480189"/>
              <a:gd name="connsiteY6" fmla="*/ 1072732 h 214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0189" h="2145463">
                <a:moveTo>
                  <a:pt x="0" y="1072732"/>
                </a:moveTo>
                <a:lnTo>
                  <a:pt x="612959" y="1"/>
                </a:lnTo>
                <a:lnTo>
                  <a:pt x="1867230" y="1"/>
                </a:lnTo>
                <a:lnTo>
                  <a:pt x="2480189" y="1072732"/>
                </a:lnTo>
                <a:lnTo>
                  <a:pt x="1867230" y="2145462"/>
                </a:lnTo>
                <a:lnTo>
                  <a:pt x="612959" y="2145462"/>
                </a:lnTo>
                <a:lnTo>
                  <a:pt x="0" y="1072732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40212" tIns="384743" rIns="440212" bIns="384743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>
                <a:latin typeface="+mj-lt"/>
              </a:rPr>
              <a:t>The ups and downs of </a:t>
            </a:r>
            <a:r>
              <a:rPr lang="en-GB" sz="2000">
                <a:latin typeface="+mj-lt"/>
              </a:rPr>
              <a:t>the </a:t>
            </a:r>
            <a:r>
              <a:rPr lang="en-GB" sz="2000" smtClean="0">
                <a:latin typeface="+mj-lt"/>
              </a:rPr>
              <a:t>Book </a:t>
            </a:r>
            <a:r>
              <a:rPr lang="en-GB" sz="2000" dirty="0">
                <a:latin typeface="+mj-lt"/>
              </a:rPr>
              <a:t>of Judges</a:t>
            </a:r>
          </a:p>
        </p:txBody>
      </p:sp>
      <p:sp>
        <p:nvSpPr>
          <p:cNvPr id="7" name="Hexagon 6"/>
          <p:cNvSpPr/>
          <p:nvPr/>
        </p:nvSpPr>
        <p:spPr>
          <a:xfrm>
            <a:off x="4884738" y="1328738"/>
            <a:ext cx="935037" cy="80645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560763" y="404813"/>
            <a:ext cx="2032000" cy="1758950"/>
          </a:xfrm>
          <a:custGeom>
            <a:avLst/>
            <a:gdLst>
              <a:gd name="connsiteX0" fmla="*/ 0 w 2032497"/>
              <a:gd name="connsiteY0" fmla="*/ 879174 h 1758348"/>
              <a:gd name="connsiteX1" fmla="*/ 502360 w 2032497"/>
              <a:gd name="connsiteY1" fmla="*/ 0 h 1758348"/>
              <a:gd name="connsiteX2" fmla="*/ 1530137 w 2032497"/>
              <a:gd name="connsiteY2" fmla="*/ 0 h 1758348"/>
              <a:gd name="connsiteX3" fmla="*/ 2032497 w 2032497"/>
              <a:gd name="connsiteY3" fmla="*/ 879174 h 1758348"/>
              <a:gd name="connsiteX4" fmla="*/ 1530137 w 2032497"/>
              <a:gd name="connsiteY4" fmla="*/ 1758348 h 1758348"/>
              <a:gd name="connsiteX5" fmla="*/ 502360 w 2032497"/>
              <a:gd name="connsiteY5" fmla="*/ 1758348 h 1758348"/>
              <a:gd name="connsiteX6" fmla="*/ 0 w 2032497"/>
              <a:gd name="connsiteY6" fmla="*/ 879174 h 17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497" h="1758348">
                <a:moveTo>
                  <a:pt x="0" y="879174"/>
                </a:moveTo>
                <a:lnTo>
                  <a:pt x="502360" y="0"/>
                </a:lnTo>
                <a:lnTo>
                  <a:pt x="1530137" y="0"/>
                </a:lnTo>
                <a:lnTo>
                  <a:pt x="2032497" y="879174"/>
                </a:lnTo>
                <a:lnTo>
                  <a:pt x="1530137" y="1758348"/>
                </a:lnTo>
                <a:lnTo>
                  <a:pt x="502360" y="1758348"/>
                </a:lnTo>
                <a:lnTo>
                  <a:pt x="0" y="87917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2228" tIns="316796" rIns="362228" bIns="316796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Israel serves God</a:t>
            </a:r>
          </a:p>
        </p:txBody>
      </p:sp>
      <p:sp>
        <p:nvSpPr>
          <p:cNvPr id="9" name="Hexagon 8"/>
          <p:cNvSpPr/>
          <p:nvPr/>
        </p:nvSpPr>
        <p:spPr>
          <a:xfrm>
            <a:off x="5976938" y="2836863"/>
            <a:ext cx="935037" cy="80645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424488" y="1485900"/>
            <a:ext cx="2032000" cy="1758950"/>
          </a:xfrm>
          <a:custGeom>
            <a:avLst/>
            <a:gdLst>
              <a:gd name="connsiteX0" fmla="*/ 0 w 2032497"/>
              <a:gd name="connsiteY0" fmla="*/ 879174 h 1758348"/>
              <a:gd name="connsiteX1" fmla="*/ 502360 w 2032497"/>
              <a:gd name="connsiteY1" fmla="*/ 0 h 1758348"/>
              <a:gd name="connsiteX2" fmla="*/ 1530137 w 2032497"/>
              <a:gd name="connsiteY2" fmla="*/ 0 h 1758348"/>
              <a:gd name="connsiteX3" fmla="*/ 2032497 w 2032497"/>
              <a:gd name="connsiteY3" fmla="*/ 879174 h 1758348"/>
              <a:gd name="connsiteX4" fmla="*/ 1530137 w 2032497"/>
              <a:gd name="connsiteY4" fmla="*/ 1758348 h 1758348"/>
              <a:gd name="connsiteX5" fmla="*/ 502360 w 2032497"/>
              <a:gd name="connsiteY5" fmla="*/ 1758348 h 1758348"/>
              <a:gd name="connsiteX6" fmla="*/ 0 w 2032497"/>
              <a:gd name="connsiteY6" fmla="*/ 879174 h 17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497" h="1758348">
                <a:moveTo>
                  <a:pt x="0" y="879174"/>
                </a:moveTo>
                <a:lnTo>
                  <a:pt x="502360" y="0"/>
                </a:lnTo>
                <a:lnTo>
                  <a:pt x="1530137" y="0"/>
                </a:lnTo>
                <a:lnTo>
                  <a:pt x="2032497" y="879174"/>
                </a:lnTo>
                <a:lnTo>
                  <a:pt x="1530137" y="1758348"/>
                </a:lnTo>
                <a:lnTo>
                  <a:pt x="502360" y="1758348"/>
                </a:lnTo>
                <a:lnTo>
                  <a:pt x="0" y="87917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2228" tIns="316796" rIns="362228" bIns="316796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Israel falls into sin and idolatry</a:t>
            </a:r>
          </a:p>
        </p:txBody>
      </p:sp>
      <p:sp>
        <p:nvSpPr>
          <p:cNvPr id="11" name="Hexagon 10"/>
          <p:cNvSpPr/>
          <p:nvPr/>
        </p:nvSpPr>
        <p:spPr>
          <a:xfrm>
            <a:off x="5218113" y="4538663"/>
            <a:ext cx="935037" cy="80645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5389563" y="3592513"/>
            <a:ext cx="2032000" cy="1758950"/>
          </a:xfrm>
          <a:custGeom>
            <a:avLst/>
            <a:gdLst>
              <a:gd name="connsiteX0" fmla="*/ 0 w 2032497"/>
              <a:gd name="connsiteY0" fmla="*/ 879174 h 1758348"/>
              <a:gd name="connsiteX1" fmla="*/ 502360 w 2032497"/>
              <a:gd name="connsiteY1" fmla="*/ 0 h 1758348"/>
              <a:gd name="connsiteX2" fmla="*/ 1530137 w 2032497"/>
              <a:gd name="connsiteY2" fmla="*/ 0 h 1758348"/>
              <a:gd name="connsiteX3" fmla="*/ 2032497 w 2032497"/>
              <a:gd name="connsiteY3" fmla="*/ 879174 h 1758348"/>
              <a:gd name="connsiteX4" fmla="*/ 1530137 w 2032497"/>
              <a:gd name="connsiteY4" fmla="*/ 1758348 h 1758348"/>
              <a:gd name="connsiteX5" fmla="*/ 502360 w 2032497"/>
              <a:gd name="connsiteY5" fmla="*/ 1758348 h 1758348"/>
              <a:gd name="connsiteX6" fmla="*/ 0 w 2032497"/>
              <a:gd name="connsiteY6" fmla="*/ 879174 h 17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497" h="1758348">
                <a:moveTo>
                  <a:pt x="0" y="879174"/>
                </a:moveTo>
                <a:lnTo>
                  <a:pt x="502360" y="0"/>
                </a:lnTo>
                <a:lnTo>
                  <a:pt x="1530137" y="0"/>
                </a:lnTo>
                <a:lnTo>
                  <a:pt x="2032497" y="879174"/>
                </a:lnTo>
                <a:lnTo>
                  <a:pt x="1530137" y="1758348"/>
                </a:lnTo>
                <a:lnTo>
                  <a:pt x="502360" y="1758348"/>
                </a:lnTo>
                <a:lnTo>
                  <a:pt x="0" y="87917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2228" tIns="316796" rIns="362228" bIns="316796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Israel is enslaved</a:t>
            </a:r>
          </a:p>
        </p:txBody>
      </p:sp>
      <p:sp>
        <p:nvSpPr>
          <p:cNvPr id="13" name="Hexagon 12"/>
          <p:cNvSpPr/>
          <p:nvPr/>
        </p:nvSpPr>
        <p:spPr>
          <a:xfrm>
            <a:off x="3336925" y="4714875"/>
            <a:ext cx="935038" cy="80645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560763" y="4694238"/>
            <a:ext cx="2032000" cy="1758950"/>
          </a:xfrm>
          <a:custGeom>
            <a:avLst/>
            <a:gdLst>
              <a:gd name="connsiteX0" fmla="*/ 0 w 2032497"/>
              <a:gd name="connsiteY0" fmla="*/ 879174 h 1758348"/>
              <a:gd name="connsiteX1" fmla="*/ 502360 w 2032497"/>
              <a:gd name="connsiteY1" fmla="*/ 0 h 1758348"/>
              <a:gd name="connsiteX2" fmla="*/ 1530137 w 2032497"/>
              <a:gd name="connsiteY2" fmla="*/ 0 h 1758348"/>
              <a:gd name="connsiteX3" fmla="*/ 2032497 w 2032497"/>
              <a:gd name="connsiteY3" fmla="*/ 879174 h 1758348"/>
              <a:gd name="connsiteX4" fmla="*/ 1530137 w 2032497"/>
              <a:gd name="connsiteY4" fmla="*/ 1758348 h 1758348"/>
              <a:gd name="connsiteX5" fmla="*/ 502360 w 2032497"/>
              <a:gd name="connsiteY5" fmla="*/ 1758348 h 1758348"/>
              <a:gd name="connsiteX6" fmla="*/ 0 w 2032497"/>
              <a:gd name="connsiteY6" fmla="*/ 879174 h 17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497" h="1758348">
                <a:moveTo>
                  <a:pt x="0" y="879174"/>
                </a:moveTo>
                <a:lnTo>
                  <a:pt x="502360" y="0"/>
                </a:lnTo>
                <a:lnTo>
                  <a:pt x="1530137" y="0"/>
                </a:lnTo>
                <a:lnTo>
                  <a:pt x="2032497" y="879174"/>
                </a:lnTo>
                <a:lnTo>
                  <a:pt x="1530137" y="1758348"/>
                </a:lnTo>
                <a:lnTo>
                  <a:pt x="502360" y="1758348"/>
                </a:lnTo>
                <a:lnTo>
                  <a:pt x="0" y="87917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2228" tIns="316796" rIns="362228" bIns="316796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Israel cries out to God</a:t>
            </a:r>
          </a:p>
        </p:txBody>
      </p:sp>
      <p:sp>
        <p:nvSpPr>
          <p:cNvPr id="15" name="Hexagon 14"/>
          <p:cNvSpPr/>
          <p:nvPr/>
        </p:nvSpPr>
        <p:spPr>
          <a:xfrm>
            <a:off x="2225675" y="3208338"/>
            <a:ext cx="936625" cy="80645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1687513" y="3613150"/>
            <a:ext cx="2032000" cy="1758950"/>
          </a:xfrm>
          <a:custGeom>
            <a:avLst/>
            <a:gdLst>
              <a:gd name="connsiteX0" fmla="*/ 0 w 2032497"/>
              <a:gd name="connsiteY0" fmla="*/ 879174 h 1758348"/>
              <a:gd name="connsiteX1" fmla="*/ 502360 w 2032497"/>
              <a:gd name="connsiteY1" fmla="*/ 0 h 1758348"/>
              <a:gd name="connsiteX2" fmla="*/ 1530137 w 2032497"/>
              <a:gd name="connsiteY2" fmla="*/ 0 h 1758348"/>
              <a:gd name="connsiteX3" fmla="*/ 2032497 w 2032497"/>
              <a:gd name="connsiteY3" fmla="*/ 879174 h 1758348"/>
              <a:gd name="connsiteX4" fmla="*/ 1530137 w 2032497"/>
              <a:gd name="connsiteY4" fmla="*/ 1758348 h 1758348"/>
              <a:gd name="connsiteX5" fmla="*/ 502360 w 2032497"/>
              <a:gd name="connsiteY5" fmla="*/ 1758348 h 1758348"/>
              <a:gd name="connsiteX6" fmla="*/ 0 w 2032497"/>
              <a:gd name="connsiteY6" fmla="*/ 879174 h 17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497" h="1758348">
                <a:moveTo>
                  <a:pt x="0" y="879174"/>
                </a:moveTo>
                <a:lnTo>
                  <a:pt x="502360" y="0"/>
                </a:lnTo>
                <a:lnTo>
                  <a:pt x="1530137" y="0"/>
                </a:lnTo>
                <a:lnTo>
                  <a:pt x="2032497" y="879174"/>
                </a:lnTo>
                <a:lnTo>
                  <a:pt x="1530137" y="1758348"/>
                </a:lnTo>
                <a:lnTo>
                  <a:pt x="502360" y="1758348"/>
                </a:lnTo>
                <a:lnTo>
                  <a:pt x="0" y="87917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2228" tIns="316796" rIns="362228" bIns="316796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God raises up a Judge</a:t>
            </a:r>
          </a:p>
        </p:txBody>
      </p:sp>
      <p:sp>
        <p:nvSpPr>
          <p:cNvPr id="17" name="Freeform 16"/>
          <p:cNvSpPr/>
          <p:nvPr/>
        </p:nvSpPr>
        <p:spPr>
          <a:xfrm>
            <a:off x="1687513" y="1484313"/>
            <a:ext cx="2032000" cy="1757362"/>
          </a:xfrm>
          <a:custGeom>
            <a:avLst/>
            <a:gdLst>
              <a:gd name="connsiteX0" fmla="*/ 0 w 2032497"/>
              <a:gd name="connsiteY0" fmla="*/ 879174 h 1758348"/>
              <a:gd name="connsiteX1" fmla="*/ 502360 w 2032497"/>
              <a:gd name="connsiteY1" fmla="*/ 0 h 1758348"/>
              <a:gd name="connsiteX2" fmla="*/ 1530137 w 2032497"/>
              <a:gd name="connsiteY2" fmla="*/ 0 h 1758348"/>
              <a:gd name="connsiteX3" fmla="*/ 2032497 w 2032497"/>
              <a:gd name="connsiteY3" fmla="*/ 879174 h 1758348"/>
              <a:gd name="connsiteX4" fmla="*/ 1530137 w 2032497"/>
              <a:gd name="connsiteY4" fmla="*/ 1758348 h 1758348"/>
              <a:gd name="connsiteX5" fmla="*/ 502360 w 2032497"/>
              <a:gd name="connsiteY5" fmla="*/ 1758348 h 1758348"/>
              <a:gd name="connsiteX6" fmla="*/ 0 w 2032497"/>
              <a:gd name="connsiteY6" fmla="*/ 879174 h 175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497" h="1758348">
                <a:moveTo>
                  <a:pt x="0" y="879174"/>
                </a:moveTo>
                <a:lnTo>
                  <a:pt x="502360" y="0"/>
                </a:lnTo>
                <a:lnTo>
                  <a:pt x="1530137" y="0"/>
                </a:lnTo>
                <a:lnTo>
                  <a:pt x="2032497" y="879174"/>
                </a:lnTo>
                <a:lnTo>
                  <a:pt x="1530137" y="1758348"/>
                </a:lnTo>
                <a:lnTo>
                  <a:pt x="502360" y="1758348"/>
                </a:lnTo>
                <a:lnTo>
                  <a:pt x="0" y="879174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6038" tIns="320606" rIns="366038" bIns="320606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Israel is delivered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865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raised up Judges</a:t>
            </a:r>
            <a:r>
              <a:rPr lang="en-GB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050" y="4005263"/>
            <a:ext cx="91440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Book of Judges covers about </a:t>
            </a:r>
            <a:r>
              <a:rPr lang="en-GB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GB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years.</a:t>
            </a:r>
            <a:endParaRPr lang="en-GB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3333FF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188" y="1052513"/>
            <a:ext cx="33115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were: </a:t>
            </a:r>
            <a:endParaRPr lang="en-GB" sz="4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50" y="1908175"/>
            <a:ext cx="590391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Leaders in battle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613" y="2924175"/>
            <a:ext cx="51847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Rulers in peace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map of palestine in days of jud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836613"/>
            <a:ext cx="4498975" cy="5854700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4624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THE JUDGES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RULED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3050"/>
            <a:ext cx="1598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Jepthah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Ch.11 v.1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388" y="1844824"/>
            <a:ext cx="1295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Othniel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Ch.3 v.9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3236" y="2177348"/>
            <a:ext cx="1871662" cy="3304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527425"/>
            <a:ext cx="2162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Gideon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Ch.6 v.11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400" y="4932908"/>
            <a:ext cx="1556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Shamgar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Ch.3 v.31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1725" y="3244914"/>
            <a:ext cx="13684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Deborah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Ch.4 v.4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213" y="5333146"/>
            <a:ext cx="1466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Ehud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Ch.3 v.15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661248"/>
            <a:ext cx="1692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Samson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Chs.13-16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1692276" y="5383538"/>
            <a:ext cx="976311" cy="6316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56188" y="6429375"/>
            <a:ext cx="16637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33CC"/>
                </a:solidFill>
                <a:latin typeface="+mn-lt"/>
                <a:cs typeface="+mn-cs"/>
              </a:rPr>
              <a:t>CARM MAPS</a:t>
            </a:r>
          </a:p>
        </p:txBody>
      </p:sp>
      <p:cxnSp>
        <p:nvCxnSpPr>
          <p:cNvPr id="6" name="Straight Arrow Connector 5"/>
          <p:cNvCxnSpPr>
            <a:stCxn id="12" idx="1"/>
          </p:cNvCxnSpPr>
          <p:nvPr/>
        </p:nvCxnSpPr>
        <p:spPr>
          <a:xfrm flipH="1" flipV="1">
            <a:off x="4211639" y="2997201"/>
            <a:ext cx="3240086" cy="6016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  <a:endCxn id="13" idx="1"/>
          </p:cNvCxnSpPr>
          <p:nvPr/>
        </p:nvCxnSpPr>
        <p:spPr>
          <a:xfrm>
            <a:off x="7288213" y="568708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470400" y="5084764"/>
            <a:ext cx="2754312" cy="448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76388" y="5072992"/>
            <a:ext cx="2635250" cy="1562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98613" y="2997200"/>
            <a:ext cx="3044825" cy="4841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 flipV="1">
            <a:off x="2162175" y="3711578"/>
            <a:ext cx="2308225" cy="1697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51725" y="3964994"/>
            <a:ext cx="1482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Jair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Ch.10 v.3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772816"/>
            <a:ext cx="1692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Tola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Ch.10 v.1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5074" y="2571750"/>
            <a:ext cx="1558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Elon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Ch.12 v.2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572000" y="2755900"/>
            <a:ext cx="3013075" cy="57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1"/>
          </p:cNvCxnSpPr>
          <p:nvPr/>
        </p:nvCxnSpPr>
        <p:spPr>
          <a:xfrm flipH="1" flipV="1">
            <a:off x="5580063" y="3796474"/>
            <a:ext cx="1871662" cy="522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27" idx="3"/>
          </p:cNvCxnSpPr>
          <p:nvPr/>
        </p:nvCxnSpPr>
        <p:spPr>
          <a:xfrm>
            <a:off x="1692276" y="2126759"/>
            <a:ext cx="2778124" cy="7620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0" y="4221088"/>
            <a:ext cx="1552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Ibzan</a:t>
            </a:r>
            <a:endParaRPr lang="en-GB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Ch.12 v.8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1029" name="Straight Arrow Connector 1028"/>
          <p:cNvCxnSpPr>
            <a:stCxn id="36" idx="3"/>
          </p:cNvCxnSpPr>
          <p:nvPr/>
        </p:nvCxnSpPr>
        <p:spPr>
          <a:xfrm>
            <a:off x="1552575" y="4575031"/>
            <a:ext cx="2514601" cy="353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24712" y="4593322"/>
            <a:ext cx="1709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Abdon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Ch.12 v.13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1033" name="Straight Arrow Connector 1032"/>
          <p:cNvCxnSpPr>
            <a:stCxn id="39" idx="1"/>
          </p:cNvCxnSpPr>
          <p:nvPr/>
        </p:nvCxnSpPr>
        <p:spPr>
          <a:xfrm flipH="1" flipV="1">
            <a:off x="4067176" y="4318937"/>
            <a:ext cx="3157536" cy="628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9" name="TextBox 31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>
                <a:latin typeface="Arial Black" pitchFamily="34" charset="0"/>
              </a:rPr>
              <a:t>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4" grpId="0"/>
      <p:bldP spid="26" grpId="0"/>
      <p:bldP spid="27" grpId="0"/>
      <p:bldP spid="28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07375" cy="8651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 DEBORAH</a:t>
            </a:r>
            <a:endParaRPr lang="en-GB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2656"/>
            <a:ext cx="9144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God gives victory to Israel; </a:t>
            </a:r>
            <a:endParaRPr lang="en-GB" sz="3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the </a:t>
            </a:r>
            <a:r>
              <a:rPr lang="en-GB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land has rest for 40 years</a:t>
            </a:r>
          </a:p>
        </p:txBody>
      </p:sp>
      <p:pic>
        <p:nvPicPr>
          <p:cNvPr id="2050" name="Picture 2" descr="C:\Users\Mark\AppData\Local\Microsoft\Windows\Temporary Internet Files\Content.IE5\78WFI303\MP900314315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10541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ark\AppData\Local\Microsoft\Windows\Temporary Internet Files\Content.IE5\363IC9ZW\MC9002321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79" y="1484784"/>
            <a:ext cx="19700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Mark\AppData\Local\Microsoft\Windows\Temporary Internet Files\Content.IE5\1ZQY3O9P\MC9003403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24571" y="4012109"/>
            <a:ext cx="12763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C:\Users\Mark\Pictures\My Pictures\TRANSFERS\2014-03-20\01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1B3A6"/>
              </a:clrFrom>
              <a:clrTo>
                <a:srgbClr val="C1B3A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3" t="5757" r="35751" b="6219"/>
          <a:stretch>
            <a:fillRect/>
          </a:stretch>
        </p:blipFill>
        <p:spPr bwMode="auto">
          <a:xfrm rot="14573823" flipV="1">
            <a:off x="6377414" y="4068546"/>
            <a:ext cx="6016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8460432" y="6294511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>
                <a:latin typeface="Arial Black" pitchFamily="34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002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 v. 4 – chapter 5 v. 35 </a:t>
            </a:r>
            <a:endParaRPr lang="en-GB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5400"/>
            <a:ext cx="7704138" cy="11001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 GIDEON</a:t>
            </a:r>
            <a:b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9215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GOD’S CHOSEN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Chapter 7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026" name="Picture 2" descr="http://www.clipartbest.com/cliparts/ncB/R68/ncBR685c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5400"/>
            <a:ext cx="5113337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932040" y="4221163"/>
            <a:ext cx="2736850" cy="1387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MIDIANITES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MILLIONS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31640" y="3500165"/>
            <a:ext cx="2736850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ISRAEL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32,000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907704" y="4581128"/>
            <a:ext cx="1657350" cy="17287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Afraid?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22,000 sent home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8575675" y="6342063"/>
            <a:ext cx="358775" cy="338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>
                <a:latin typeface="Arial Black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36113"/>
            <a:ext cx="4591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GOD’S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CHOSEN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7600" y="1844824"/>
            <a:ext cx="459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MIDIANITES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67954" y="3629736"/>
            <a:ext cx="2736850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FF0000"/>
                </a:solidFill>
                <a:latin typeface="+mj-lt"/>
              </a:rPr>
              <a:t>ISRAEL 10000</a:t>
            </a:r>
            <a:endParaRPr lang="en-GB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597575">
            <a:off x="582919" y="3570282"/>
            <a:ext cx="379177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n w="38100">
                  <a:solidFill>
                    <a:schemeClr val="tx1"/>
                  </a:solidFill>
                </a:ln>
                <a:solidFill>
                  <a:srgbClr val="0033CC"/>
                </a:solidFill>
                <a:latin typeface="+mj-lt"/>
              </a:rPr>
              <a:t>TOO MANY!</a:t>
            </a:r>
          </a:p>
        </p:txBody>
      </p:sp>
      <p:sp>
        <p:nvSpPr>
          <p:cNvPr id="15" name="Down Arrow Callout 14"/>
          <p:cNvSpPr/>
          <p:nvPr/>
        </p:nvSpPr>
        <p:spPr>
          <a:xfrm>
            <a:off x="1908125" y="4819650"/>
            <a:ext cx="1655763" cy="17287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Tested at the water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9,700 sent home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0" grpId="1" animBg="1"/>
      <p:bldP spid="3" grpId="0" animBg="1"/>
      <p:bldP spid="3" grpId="1" animBg="1"/>
      <p:bldP spid="12" grpId="0"/>
      <p:bldP spid="13" grpId="0"/>
      <p:bldP spid="16" grpId="0" uiExpand="1" build="allAtOnce" animBg="1"/>
      <p:bldP spid="10" grpId="0" animBg="1"/>
      <p:bldP spid="10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5400"/>
            <a:ext cx="7704138" cy="11001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 GIDEON</a:t>
            </a:r>
            <a:b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9215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GOD’S CHOSEN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Chapter 7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6390" name="Picture 2" descr="http://www.clipartbest.com/cliparts/ncB/R68/ncBR685cA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5400"/>
            <a:ext cx="5113337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932363" y="3795713"/>
            <a:ext cx="2735262" cy="1387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MIDIANITES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MILLIONS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36113"/>
            <a:ext cx="4591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GOD’S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CHOSEN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MEN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12875" y="4413250"/>
            <a:ext cx="273685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ISRAEL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+mj-lt"/>
              </a:rPr>
              <a:t>300</a:t>
            </a:r>
          </a:p>
        </p:txBody>
      </p:sp>
      <p:sp>
        <p:nvSpPr>
          <p:cNvPr id="15" name="Down Arrow Callout 14"/>
          <p:cNvSpPr/>
          <p:nvPr/>
        </p:nvSpPr>
        <p:spPr>
          <a:xfrm>
            <a:off x="2027858" y="5527395"/>
            <a:ext cx="1464022" cy="117673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God’s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Chosen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men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8459788" y="6342064"/>
            <a:ext cx="432692" cy="33855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 smtClean="0">
                <a:latin typeface="Arial Black" pitchFamily="34" charset="0"/>
              </a:rPr>
              <a:t> 8</a:t>
            </a:r>
            <a:endParaRPr lang="en-GB" altLang="en-US" sz="1600" i="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84482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MIDIANITES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27784" y="115888"/>
            <a:ext cx="3946525" cy="172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GOD’S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300 CHOSEN MEN </a:t>
            </a:r>
          </a:p>
        </p:txBody>
      </p:sp>
      <p:pic>
        <p:nvPicPr>
          <p:cNvPr id="1026" name="Picture 2" descr="img2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8"/>
          <a:stretch>
            <a:fillRect/>
          </a:stretch>
        </p:blipFill>
        <p:spPr bwMode="auto">
          <a:xfrm>
            <a:off x="6300788" y="3141663"/>
            <a:ext cx="17065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ark\Pictures\EPSON SCANS\img22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1663"/>
            <a:ext cx="2805112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ark\Pictures\EPSON SCANS\img22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8772" r="72629" b="8302"/>
          <a:stretch>
            <a:fillRect/>
          </a:stretch>
        </p:blipFill>
        <p:spPr bwMode="auto">
          <a:xfrm>
            <a:off x="6986588" y="2276475"/>
            <a:ext cx="102076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965325"/>
            <a:ext cx="30527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Gideon’s instructions: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Watch 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Copy me</a:t>
            </a:r>
          </a:p>
        </p:txBody>
      </p:sp>
      <p:pic>
        <p:nvPicPr>
          <p:cNvPr id="18440" name="Picture 3" descr="img22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63828">
            <a:off x="220663" y="3176588"/>
            <a:ext cx="575151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8459788" y="6342063"/>
            <a:ext cx="360684" cy="339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i="1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i="1"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i="1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0" dirty="0">
                <a:latin typeface="Arial Black" pitchFamily="34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3310</TotalTime>
  <Words>332</Words>
  <Application>Microsoft Office PowerPoint</Application>
  <PresentationFormat>On-screen Show (4:3)</PresentationFormat>
  <Paragraphs>143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Tradeshow</vt:lpstr>
      <vt:lpstr>PowerPoint Presentation</vt:lpstr>
      <vt:lpstr>JUDGES</vt:lpstr>
      <vt:lpstr>PowerPoint Presentation</vt:lpstr>
      <vt:lpstr>God raised up Judges </vt:lpstr>
      <vt:lpstr>PowerPoint Presentation</vt:lpstr>
      <vt:lpstr>JUDGE DEBORAH</vt:lpstr>
      <vt:lpstr>JUDGE GIDEON </vt:lpstr>
      <vt:lpstr>JUDGE GIDEON </vt:lpstr>
      <vt:lpstr>PowerPoint Presentation</vt:lpstr>
      <vt:lpstr>JUDGE SAMSON chapters 13 - 16</vt:lpstr>
      <vt:lpstr>PowerPoint Presentation</vt:lpstr>
      <vt:lpstr>The book of  ups and  downs</vt:lpstr>
      <vt:lpstr>The Lord Jesus Christ has made peace for us for eternity  through His death on the cross. Romans 5 vs.1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150</cp:revision>
  <dcterms:created xsi:type="dcterms:W3CDTF">2014-03-19T15:30:53Z</dcterms:created>
  <dcterms:modified xsi:type="dcterms:W3CDTF">2016-04-25T18:43:06Z</dcterms:modified>
</cp:coreProperties>
</file>