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59" r:id="rId3"/>
    <p:sldId id="261" r:id="rId4"/>
    <p:sldId id="272" r:id="rId5"/>
    <p:sldId id="265" r:id="rId6"/>
    <p:sldId id="266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00FF"/>
    <a:srgbClr val="FFFF66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86" autoAdjust="0"/>
  </p:normalViewPr>
  <p:slideViewPr>
    <p:cSldViewPr showGuides="1">
      <p:cViewPr>
        <p:scale>
          <a:sx n="50" d="100"/>
          <a:sy n="50" d="100"/>
        </p:scale>
        <p:origin x="-6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75F3E5-DACA-4AC2-B00D-238068480D4B}" type="datetimeFigureOut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C91BE5-3270-46B2-98C4-8BFB85B91D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A612AB1-69F0-4403-A9E4-1A558452FF4F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0BA40E-A192-45DB-9979-FB01461BE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1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9EE6-C55C-4415-93DA-2B7F43C802B6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3FB0-84CE-48CA-A4F0-7798F2EF9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4DD8-AFCF-4102-A008-903E7608FAF6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E03E-F5D7-4AC5-991F-CC0DAE62E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1CDB-8CA1-4035-809C-AED58401C285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FBD8-3027-4394-99B5-9ADAAC489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3723-05FF-494A-B136-31377512AEDF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AA00-B046-4899-926F-63D2F3EE5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FC8C-5AE7-4A06-BDF2-059113ADCF8D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0092-4E59-44B6-B3E1-C48491CBC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3324-D131-458E-84E6-93A4617838F0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718E-E479-43AC-B0EB-02EA0232E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4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E27C-4D41-4E2B-BE71-9F0555A711A8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A7D6-9503-4D26-BB3B-4010B6121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7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B312-1037-4A4C-8EDE-EB8381392B0F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3092-3E4A-4A30-98FB-87242E647C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6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ECE5-7239-4C69-BA5F-B7E4AD1973E6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4A3B-864C-4249-AEB5-0DA0390503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5D67-2154-470A-98BF-E9DCA445426C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42D8-E055-4A31-BEFF-4219BDFDD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AA8D3-0DCE-40C2-AAF6-FF902FB28C17}" type="datetime1">
              <a:rPr lang="en-GB"/>
              <a:pPr>
                <a:defRPr/>
              </a:pPr>
              <a:t>22/03/2016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F8207-B808-4303-BC19-9F618E065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75" y="-3175"/>
            <a:ext cx="8748713" cy="5761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  <a:defRPr/>
            </a:pPr>
            <a:r>
              <a:rPr lang="en-GB" altLang="en-US" sz="2000" b="1" dirty="0">
                <a:latin typeface="Freestyle Script" pitchFamily="66" charset="0"/>
                <a:cs typeface="+mn-cs"/>
              </a:rPr>
              <a:t>The following PowerPoint presentation has been assembled from notes and illustrations by </a:t>
            </a:r>
            <a:r>
              <a:rPr lang="en-GB" altLang="en-US" sz="1600" b="1" dirty="0">
                <a:latin typeface="Freestyle Script" pitchFamily="66" charset="0"/>
                <a:cs typeface="+mn-cs"/>
              </a:rPr>
              <a:t>the Rev L G Stapleton</a:t>
            </a:r>
            <a:br>
              <a:rPr lang="en-GB" altLang="en-US" sz="1600" b="1" dirty="0">
                <a:latin typeface="Freestyle Script" pitchFamily="66" charset="0"/>
                <a:cs typeface="+mn-cs"/>
              </a:rPr>
            </a:br>
            <a:r>
              <a:rPr lang="en-GB" altLang="en-US" sz="2000" b="1" dirty="0">
                <a:latin typeface="Freestyle Script" pitchFamily="66" charset="0"/>
                <a:cs typeface="+mn-cs"/>
              </a:rPr>
              <a:t/>
            </a:r>
            <a:br>
              <a:rPr lang="en-GB" altLang="en-US" sz="2000" b="1" dirty="0">
                <a:latin typeface="Freestyle Script" pitchFamily="66" charset="0"/>
                <a:cs typeface="+mn-cs"/>
              </a:rPr>
            </a:br>
            <a:r>
              <a:rPr lang="en-GB" altLang="en-US" sz="1600" b="1" dirty="0">
                <a:latin typeface="Freestyle Script" pitchFamily="66" charset="0"/>
                <a:cs typeface="+mn-cs"/>
              </a:rPr>
              <a:t>compiled by </a:t>
            </a: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  <a:t>The following Biblical presentation is based on notes and illustrations by </a:t>
            </a:r>
            <a:r>
              <a:rPr lang="en-US" altLang="en-US" sz="36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  <a:t>the Rev L G Stapleton</a:t>
            </a:r>
            <a:br>
              <a:rPr lang="en-US" altLang="en-US" sz="36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  <a:t/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</a:br>
            <a:r>
              <a:rPr lang="en-US" altLang="en-US" sz="36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  <a:t>compiled by </a:t>
            </a:r>
            <a:br>
              <a:rPr lang="en-US" altLang="en-US" sz="36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</a:br>
            <a:r>
              <a:rPr lang="en-US" altLang="en-US" sz="3600" b="1" dirty="0">
                <a:solidFill>
                  <a:srgbClr val="DDD2B1"/>
                </a:solidFill>
                <a:latin typeface="Freestyle Script" pitchFamily="66" charset="0"/>
                <a:cs typeface="+mn-cs"/>
              </a:rPr>
              <a:t>Mark Stapleton</a:t>
            </a:r>
          </a:p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  <a:defRPr/>
            </a:pPr>
            <a:endParaRPr lang="en-US" altLang="en-US" sz="3600" b="1" dirty="0">
              <a:solidFill>
                <a:srgbClr val="DDD2B1"/>
              </a:solidFill>
              <a:latin typeface="Freestyle Script" pitchFamily="66" charset="0"/>
              <a:cs typeface="+mn-cs"/>
            </a:endParaRPr>
          </a:p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  <a:defRPr/>
            </a:pPr>
            <a:r>
              <a:rPr lang="en-GB" altLang="en-US" sz="1400" b="1" dirty="0">
                <a:solidFill>
                  <a:srgbClr val="DDD2B1"/>
                </a:solidFill>
              </a:rPr>
              <a:t>© Mark Stapleton </a:t>
            </a:r>
            <a:r>
              <a:rPr lang="en-GB" altLang="en-US" sz="1400" b="1" dirty="0" smtClean="0">
                <a:solidFill>
                  <a:srgbClr val="DDD2B1"/>
                </a:solidFill>
              </a:rPr>
              <a:t>2016</a:t>
            </a:r>
            <a:endParaRPr lang="en-GB" altLang="en-US" sz="1400" b="1" dirty="0">
              <a:solidFill>
                <a:srgbClr val="DDD2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 dirty="0">
                <a:latin typeface="Freestyle Script" pitchFamily="66" charset="0"/>
                <a:cs typeface="+mn-cs"/>
              </a:rPr>
              <a:t/>
            </a:r>
            <a:br>
              <a:rPr lang="en-GB" altLang="en-US" sz="1600" b="1" dirty="0">
                <a:latin typeface="Freestyle Script" pitchFamily="66" charset="0"/>
                <a:cs typeface="+mn-cs"/>
              </a:rPr>
            </a:br>
            <a:r>
              <a:rPr lang="en-GB" altLang="en-US" sz="1600" b="1" dirty="0">
                <a:latin typeface="Freestyle Script" pitchFamily="66" charset="0"/>
                <a:cs typeface="+mn-cs"/>
              </a:rPr>
              <a:t>Mark Stapleton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900" b="1" dirty="0"/>
              <a:t>© Mark Stapleton 2014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3188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JOSHUA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57338"/>
            <a:ext cx="91440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  NEW LEADER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Deuteronomy 31 vs.23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 NEW 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(Canaan)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Joshua 1 vs. 1-4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all of Jericho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9275"/>
            <a:ext cx="9144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VICTORY THROUGH OBEDIENCE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JERICHO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71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Joshua chapter 6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2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DEFEAT THROUGH DISOBEDIENCE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2971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7742" y="3967163"/>
            <a:ext cx="3603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 b="1">
                <a:solidFill>
                  <a:srgbClr val="FF0000"/>
                </a:solidFill>
                <a:latin typeface="Arial" charset="0"/>
              </a:rPr>
              <a:t>•</a:t>
            </a:r>
            <a:r>
              <a:rPr lang="en-GB" altLang="en-US" sz="800" b="1">
                <a:solidFill>
                  <a:srgbClr val="FF0000"/>
                </a:solidFill>
              </a:rPr>
              <a:t>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89501"/>
            <a:ext cx="91297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Joshua chapter 7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715024"/>
            <a:ext cx="91297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Achan</a:t>
            </a:r>
            <a:r>
              <a:rPr lang="en-GB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(Trouble) and his  sin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2852936"/>
            <a:ext cx="828000" cy="27699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Manasseh</a:t>
            </a:r>
            <a:endParaRPr lang="en-GB" sz="1200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6843" y="1772816"/>
            <a:ext cx="5401462" cy="3774780"/>
            <a:chOff x="2483768" y="2708920"/>
            <a:chExt cx="4247611" cy="270569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/>
            </a:blip>
            <a:srcRect t="33939" b="28012"/>
            <a:stretch/>
          </p:blipFill>
          <p:spPr bwMode="auto">
            <a:xfrm>
              <a:off x="2483768" y="2708920"/>
              <a:ext cx="4247611" cy="27056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C0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Rounded Rectangle 6"/>
            <p:cNvSpPr/>
            <p:nvPr/>
          </p:nvSpPr>
          <p:spPr>
            <a:xfrm>
              <a:off x="4067944" y="2886620"/>
              <a:ext cx="864096" cy="398364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Manasseh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607574" y="1556792"/>
            <a:ext cx="864365" cy="2008808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45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3808" y="1644258"/>
            <a:ext cx="3456384" cy="4953094"/>
            <a:chOff x="2843808" y="1644258"/>
            <a:chExt cx="3456384" cy="49530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/>
            </a:blip>
            <a:srcRect t="1" b="14400"/>
            <a:stretch/>
          </p:blipFill>
          <p:spPr bwMode="auto">
            <a:xfrm>
              <a:off x="2843808" y="1644258"/>
              <a:ext cx="3456384" cy="49530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2" name="Rounded Rectangle 21"/>
            <p:cNvSpPr/>
            <p:nvPr/>
          </p:nvSpPr>
          <p:spPr>
            <a:xfrm>
              <a:off x="4139952" y="3737768"/>
              <a:ext cx="864096" cy="350739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Manasseh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-27384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The New Land divided among the 12 tribes of 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Israel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13 -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2952750"/>
            <a:ext cx="27003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6 Cities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of refuge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Chapter 21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64388" y="1773238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Kedesh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99313" y="252412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Golan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99313" y="317182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Ramoth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9150" y="3827463"/>
            <a:ext cx="136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Shechem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64388" y="5405438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Hebron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94550" y="465931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Bezer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321300" y="1982788"/>
            <a:ext cx="17287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84888" y="2724150"/>
            <a:ext cx="965200" cy="31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84888" y="3371850"/>
            <a:ext cx="965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59338" y="3645025"/>
            <a:ext cx="2190750" cy="3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3438" y="5589588"/>
            <a:ext cx="24066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084888" y="4859338"/>
            <a:ext cx="965200" cy="82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17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825" y="2565400"/>
            <a:ext cx="244951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9 ½  tribes on the West of the Jordan River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97650" y="2708275"/>
            <a:ext cx="230505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 ½  tribes on the East of the Jordan River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  <p:bldP spid="18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7925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Stone of Witness.</a:t>
            </a:r>
            <a:b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What God said to His people, through Joshua.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img2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996331"/>
            <a:ext cx="2503488" cy="3529013"/>
          </a:xfrm>
          <a:prstGeom prst="rect">
            <a:avLst/>
          </a:prstGeom>
          <a:solidFill>
            <a:srgbClr val="FDD0B9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Chapter 24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vs. 2 - 16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37079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people’s response -</a:t>
            </a:r>
            <a:endParaRPr lang="en-GB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No, but we will serve the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LORD!”.</a:t>
            </a:r>
            <a:endParaRPr lang="en-GB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Verse 21.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1038" y="3284984"/>
            <a:ext cx="349091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people’s response -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“The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LORD </a:t>
            </a: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our God we will serve, and His voice we will obey!” </a:t>
            </a:r>
            <a:endParaRPr lang="en-GB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Verse </a:t>
            </a: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24.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 …choose for yourselves this day whom you will serve…” (v. 15)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k\Pictures\My Pictures\TIM &amp; LOIS CRUISE OCT 2011\ISRAEL\391 Gali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-27384"/>
            <a:ext cx="9131300" cy="5760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Joshua’s testimony </a:t>
            </a:r>
            <a:r>
              <a:rPr lang="en-GB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–</a:t>
            </a:r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21" name="Freeform 20"/>
          <p:cNvSpPr/>
          <p:nvPr/>
        </p:nvSpPr>
        <p:spPr>
          <a:xfrm>
            <a:off x="5686091" y="1811567"/>
            <a:ext cx="2221212" cy="2221212"/>
          </a:xfrm>
          <a:custGeom>
            <a:avLst/>
            <a:gdLst>
              <a:gd name="connsiteX0" fmla="*/ 0 w 2221212"/>
              <a:gd name="connsiteY0" fmla="*/ 1110606 h 2221212"/>
              <a:gd name="connsiteX1" fmla="*/ 1110606 w 2221212"/>
              <a:gd name="connsiteY1" fmla="*/ 0 h 2221212"/>
              <a:gd name="connsiteX2" fmla="*/ 2221212 w 2221212"/>
              <a:gd name="connsiteY2" fmla="*/ 1110606 h 2221212"/>
              <a:gd name="connsiteX3" fmla="*/ 1110606 w 2221212"/>
              <a:gd name="connsiteY3" fmla="*/ 2221212 h 2221212"/>
              <a:gd name="connsiteX4" fmla="*/ 0 w 2221212"/>
              <a:gd name="connsiteY4" fmla="*/ 1110606 h 22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212" h="2221212">
                <a:moveTo>
                  <a:pt x="0" y="1110606"/>
                </a:moveTo>
                <a:cubicBezTo>
                  <a:pt x="0" y="497235"/>
                  <a:pt x="497235" y="0"/>
                  <a:pt x="1110606" y="0"/>
                </a:cubicBezTo>
                <a:cubicBezTo>
                  <a:pt x="1723977" y="0"/>
                  <a:pt x="2221212" y="497235"/>
                  <a:pt x="2221212" y="1110606"/>
                </a:cubicBezTo>
                <a:cubicBezTo>
                  <a:pt x="2221212" y="1723977"/>
                  <a:pt x="1723977" y="2221212"/>
                  <a:pt x="1110606" y="2221212"/>
                </a:cubicBezTo>
                <a:cubicBezTo>
                  <a:pt x="497235" y="2221212"/>
                  <a:pt x="0" y="1723977"/>
                  <a:pt x="0" y="1110606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149" tIns="348149" rIns="348149" bIns="34814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supplying the manna Ch. 5 v.12</a:t>
            </a:r>
            <a:endParaRPr lang="en-GB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21490620">
            <a:off x="3610706" y="3639235"/>
            <a:ext cx="2160934" cy="902737"/>
          </a:xfrm>
          <a:custGeom>
            <a:avLst/>
            <a:gdLst>
              <a:gd name="connsiteX0" fmla="*/ 0 w 2160934"/>
              <a:gd name="connsiteY0" fmla="*/ 180547 h 902736"/>
              <a:gd name="connsiteX1" fmla="*/ 1709566 w 2160934"/>
              <a:gd name="connsiteY1" fmla="*/ 180547 h 902736"/>
              <a:gd name="connsiteX2" fmla="*/ 1709566 w 2160934"/>
              <a:gd name="connsiteY2" fmla="*/ 0 h 902736"/>
              <a:gd name="connsiteX3" fmla="*/ 2160934 w 2160934"/>
              <a:gd name="connsiteY3" fmla="*/ 451368 h 902736"/>
              <a:gd name="connsiteX4" fmla="*/ 1709566 w 2160934"/>
              <a:gd name="connsiteY4" fmla="*/ 902736 h 902736"/>
              <a:gd name="connsiteX5" fmla="*/ 1709566 w 2160934"/>
              <a:gd name="connsiteY5" fmla="*/ 722189 h 902736"/>
              <a:gd name="connsiteX6" fmla="*/ 0 w 2160934"/>
              <a:gd name="connsiteY6" fmla="*/ 722189 h 902736"/>
              <a:gd name="connsiteX7" fmla="*/ 0 w 2160934"/>
              <a:gd name="connsiteY7" fmla="*/ 180547 h 9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934" h="902736">
                <a:moveTo>
                  <a:pt x="2160934" y="722188"/>
                </a:moveTo>
                <a:lnTo>
                  <a:pt x="451368" y="722188"/>
                </a:lnTo>
                <a:lnTo>
                  <a:pt x="451368" y="902735"/>
                </a:lnTo>
                <a:lnTo>
                  <a:pt x="0" y="451368"/>
                </a:lnTo>
                <a:lnTo>
                  <a:pt x="451368" y="1"/>
                </a:lnTo>
                <a:lnTo>
                  <a:pt x="451368" y="180548"/>
                </a:lnTo>
                <a:lnTo>
                  <a:pt x="2160934" y="180548"/>
                </a:lnTo>
                <a:lnTo>
                  <a:pt x="2160934" y="722188"/>
                </a:lnTo>
                <a:close/>
              </a:path>
            </a:pathLst>
          </a:custGeom>
          <a:noFill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20" tIns="180547" rIns="0" bIns="180547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800" kern="1200"/>
          </a:p>
        </p:txBody>
      </p:sp>
      <p:sp>
        <p:nvSpPr>
          <p:cNvPr id="23" name="Freeform 22"/>
          <p:cNvSpPr/>
          <p:nvPr/>
        </p:nvSpPr>
        <p:spPr>
          <a:xfrm>
            <a:off x="2134764" y="4304132"/>
            <a:ext cx="2221212" cy="2221212"/>
          </a:xfrm>
          <a:custGeom>
            <a:avLst/>
            <a:gdLst>
              <a:gd name="connsiteX0" fmla="*/ 0 w 2221212"/>
              <a:gd name="connsiteY0" fmla="*/ 1110606 h 2221212"/>
              <a:gd name="connsiteX1" fmla="*/ 1110606 w 2221212"/>
              <a:gd name="connsiteY1" fmla="*/ 0 h 2221212"/>
              <a:gd name="connsiteX2" fmla="*/ 2221212 w 2221212"/>
              <a:gd name="connsiteY2" fmla="*/ 1110606 h 2221212"/>
              <a:gd name="connsiteX3" fmla="*/ 1110606 w 2221212"/>
              <a:gd name="connsiteY3" fmla="*/ 2221212 h 2221212"/>
              <a:gd name="connsiteX4" fmla="*/ 0 w 2221212"/>
              <a:gd name="connsiteY4" fmla="*/ 1110606 h 22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212" h="2221212">
                <a:moveTo>
                  <a:pt x="0" y="1110606"/>
                </a:moveTo>
                <a:cubicBezTo>
                  <a:pt x="0" y="497235"/>
                  <a:pt x="497235" y="0"/>
                  <a:pt x="1110606" y="0"/>
                </a:cubicBezTo>
                <a:cubicBezTo>
                  <a:pt x="1723977" y="0"/>
                  <a:pt x="2221212" y="497235"/>
                  <a:pt x="2221212" y="1110606"/>
                </a:cubicBezTo>
                <a:cubicBezTo>
                  <a:pt x="2221212" y="1723977"/>
                  <a:pt x="1723977" y="2221212"/>
                  <a:pt x="1110606" y="2221212"/>
                </a:cubicBezTo>
                <a:cubicBezTo>
                  <a:pt x="497235" y="2221212"/>
                  <a:pt x="0" y="1723977"/>
                  <a:pt x="0" y="1110606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149" tIns="348149" rIns="348149" bIns="348149" numCol="1" spcCol="1270" anchor="ctr" anchorCtr="0">
            <a:noAutofit/>
          </a:bodyPr>
          <a:lstStyle/>
          <a:p>
            <a:pPr lvl="0" algn="ctr" defTabSz="777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establishing refuge cities</a:t>
            </a:r>
          </a:p>
          <a:p>
            <a:pPr lvl="0" algn="ctr" defTabSz="777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20 v.7-8</a:t>
            </a:r>
            <a:endParaRPr lang="en-GB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rot="21497117">
            <a:off x="3569851" y="1511189"/>
            <a:ext cx="1869694" cy="902736"/>
          </a:xfrm>
          <a:custGeom>
            <a:avLst/>
            <a:gdLst>
              <a:gd name="connsiteX0" fmla="*/ 0 w 1869694"/>
              <a:gd name="connsiteY0" fmla="*/ 180547 h 902736"/>
              <a:gd name="connsiteX1" fmla="*/ 1418326 w 1869694"/>
              <a:gd name="connsiteY1" fmla="*/ 180547 h 902736"/>
              <a:gd name="connsiteX2" fmla="*/ 1418326 w 1869694"/>
              <a:gd name="connsiteY2" fmla="*/ 0 h 902736"/>
              <a:gd name="connsiteX3" fmla="*/ 1869694 w 1869694"/>
              <a:gd name="connsiteY3" fmla="*/ 451368 h 902736"/>
              <a:gd name="connsiteX4" fmla="*/ 1418326 w 1869694"/>
              <a:gd name="connsiteY4" fmla="*/ 902736 h 902736"/>
              <a:gd name="connsiteX5" fmla="*/ 1418326 w 1869694"/>
              <a:gd name="connsiteY5" fmla="*/ 722189 h 902736"/>
              <a:gd name="connsiteX6" fmla="*/ 0 w 1869694"/>
              <a:gd name="connsiteY6" fmla="*/ 722189 h 902736"/>
              <a:gd name="connsiteX7" fmla="*/ 0 w 1869694"/>
              <a:gd name="connsiteY7" fmla="*/ 180547 h 9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694" h="902736">
                <a:moveTo>
                  <a:pt x="0" y="180547"/>
                </a:moveTo>
                <a:lnTo>
                  <a:pt x="1418326" y="180547"/>
                </a:lnTo>
                <a:lnTo>
                  <a:pt x="1418326" y="0"/>
                </a:lnTo>
                <a:lnTo>
                  <a:pt x="1869694" y="451368"/>
                </a:lnTo>
                <a:lnTo>
                  <a:pt x="1418326" y="902736"/>
                </a:lnTo>
                <a:lnTo>
                  <a:pt x="1418326" y="722189"/>
                </a:lnTo>
                <a:lnTo>
                  <a:pt x="0" y="722189"/>
                </a:lnTo>
                <a:lnTo>
                  <a:pt x="0" y="180547"/>
                </a:lnTo>
                <a:close/>
              </a:path>
            </a:pathLst>
          </a:custGeom>
          <a:noFill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0547" rIns="270820" bIns="18054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800" kern="1200"/>
          </a:p>
        </p:txBody>
      </p:sp>
      <p:sp>
        <p:nvSpPr>
          <p:cNvPr id="7" name="TextBox 6"/>
          <p:cNvSpPr txBox="1"/>
          <p:nvPr/>
        </p:nvSpPr>
        <p:spPr>
          <a:xfrm>
            <a:off x="3234327" y="3068960"/>
            <a:ext cx="263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faithfulness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9872" y="548680"/>
            <a:ext cx="2221200" cy="2219307"/>
            <a:chOff x="5117083" y="-1057306"/>
            <a:chExt cx="2304475" cy="2219307"/>
          </a:xfrm>
        </p:grpSpPr>
        <p:sp>
          <p:nvSpPr>
            <p:cNvPr id="11" name="Oval 10"/>
            <p:cNvSpPr/>
            <p:nvPr/>
          </p:nvSpPr>
          <p:spPr>
            <a:xfrm>
              <a:off x="5117083" y="-1057306"/>
              <a:ext cx="2304475" cy="221930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384813" y="-732297"/>
              <a:ext cx="1629509" cy="1569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</a:t>
              </a: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 crossing the Jordan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Ch. </a:t>
              </a:r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v.10</a:t>
              </a:r>
              <a:endParaRPr lang="en-GB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60032" y="4304144"/>
            <a:ext cx="2221200" cy="2221200"/>
            <a:chOff x="7255396" y="1904515"/>
            <a:chExt cx="2195021" cy="2199161"/>
          </a:xfrm>
        </p:grpSpPr>
        <p:sp>
          <p:nvSpPr>
            <p:cNvPr id="14" name="Oval 13"/>
            <p:cNvSpPr/>
            <p:nvPr/>
          </p:nvSpPr>
          <p:spPr>
            <a:xfrm>
              <a:off x="7255396" y="1904515"/>
              <a:ext cx="2195021" cy="219916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7576848" y="2177100"/>
              <a:ext cx="1552115" cy="155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</a:t>
              </a: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 </a:t>
              </a:r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givi</a:t>
              </a: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ng victory over enemies Ch. 5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v.13-15</a:t>
              </a:r>
              <a:endParaRPr lang="en-GB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68944" y="1885675"/>
            <a:ext cx="2221200" cy="2221200"/>
            <a:chOff x="7255396" y="1855041"/>
            <a:chExt cx="2195021" cy="2199161"/>
          </a:xfrm>
        </p:grpSpPr>
        <p:sp>
          <p:nvSpPr>
            <p:cNvPr id="17" name="Oval 16"/>
            <p:cNvSpPr/>
            <p:nvPr/>
          </p:nvSpPr>
          <p:spPr>
            <a:xfrm>
              <a:off x="7255396" y="1855041"/>
              <a:ext cx="2195021" cy="219916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7576848" y="2177100"/>
              <a:ext cx="1552115" cy="155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</a:t>
              </a: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 </a:t>
              </a:r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ALL</a:t>
              </a: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that He said He would do Ch. 20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v.14</a:t>
              </a:r>
              <a:endParaRPr lang="en-GB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k\Pictures\My Pictures\TIM &amp; LOIS CRUISE OCT 2011\ISRAEL\391 Gali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87"/>
            <a:ext cx="9144000" cy="69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6857" y="-84882"/>
            <a:ext cx="1081087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  <a:sym typeface="Wingdings"/>
              </a:rPr>
              <a:t>†</a:t>
            </a:r>
            <a:endParaRPr lang="en-GB" sz="3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008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name JOSHUA in the Old Testament means Salvation. (Hebrews 4 vs.8) </a:t>
            </a:r>
            <a:endParaRPr lang="en-GB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5126136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This is the same name as JESUS in the New Testament, which means – 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Saviour</a:t>
            </a: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(Matthew 1 vs. 21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n-GB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5139189"/>
            <a:ext cx="918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promise of His continual presence. 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Our Lord’s promise of  Matthew 28 v.20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45387"/>
            <a:ext cx="910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Joshua’s testimony to God’s faithfulness is guaranteed in the cross - 2 Corinthians 1 v.20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299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Stone of Witness. What God said to His people, through Joshua.</vt:lpstr>
      <vt:lpstr>Joshua’s testimony to –</vt:lpstr>
      <vt:lpstr>The name JOSHUA in the Old Testament means Salvation. (Hebrews 4 vs.8)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108</cp:revision>
  <dcterms:created xsi:type="dcterms:W3CDTF">2014-03-08T19:22:55Z</dcterms:created>
  <dcterms:modified xsi:type="dcterms:W3CDTF">2016-03-22T11:43:28Z</dcterms:modified>
</cp:coreProperties>
</file>