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9" r:id="rId4"/>
    <p:sldId id="270" r:id="rId5"/>
    <p:sldId id="271" r:id="rId6"/>
    <p:sldId id="272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920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A8F8E-69DA-4B66-BAAD-0085341C3B5A}" type="datetimeFigureOut">
              <a:rPr lang="en-GB"/>
              <a:pPr>
                <a:defRPr/>
              </a:pPr>
              <a:t>21/03/2016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3921BE-60A1-467F-A28C-26D000868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39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40 years – 1 year for each of the 40 days of spying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921BE-60A1-467F-A28C-26D00086815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8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4"/>
            <a:ext cx="9144000" cy="2991075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100000">
                <a:srgbClr val="FFFFFF">
                  <a:alpha val="7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4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100000">
                <a:srgbClr val="FFFFFF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9999"/>
                </a:srgbClr>
              </a:gs>
            </a:gsLst>
            <a:lin ang="5400000"/>
          </a:gradFill>
          <a:ln>
            <a:noFill/>
          </a:ln>
          <a:ex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" name="Oval 13"/>
          <p:cNvSpPr/>
          <p:nvPr/>
        </p:nvSpPr>
        <p:spPr>
          <a:xfrm>
            <a:off x="0" y="1600200"/>
            <a:ext cx="9144000" cy="5105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473793" y="5052544"/>
            <a:ext cx="5637010" cy="882121"/>
          </a:xfrm>
        </p:spPr>
        <p:txBody>
          <a:bodyPr/>
          <a:lstStyle>
            <a:lvl1pPr marL="0" indent="0">
              <a:buNone/>
              <a:defRPr>
                <a:solidFill>
                  <a:srgbClr val="212745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ctrTitle"/>
          </p:nvPr>
        </p:nvSpPr>
        <p:spPr>
          <a:xfrm>
            <a:off x="817583" y="3132286"/>
            <a:ext cx="7175351" cy="1793165"/>
          </a:xfrm>
        </p:spPr>
        <p:txBody>
          <a:bodyPr/>
          <a:lstStyle>
            <a:lvl1pPr marL="640080" indent="-457200" algn="l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A8AC-3873-4647-B45A-79A4587A23A6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F6AD-1533-4886-BDE2-503087DA93F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66603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904996" y="731520"/>
            <a:ext cx="6400800" cy="34747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AF63-69DF-49E1-A806-D3FD398352E0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422B2-EB27-40D0-B3BA-5794A5A68EC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6307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153762" y="376513"/>
            <a:ext cx="2057400" cy="5238341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324109" y="731520"/>
            <a:ext cx="4829284" cy="489472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D26C-F08E-4452-B22E-8BC6DF4D7AB1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748C-1E6C-4869-BA91-81499335017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34667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9"/>
          <p:cNvSpPr txBox="1">
            <a:spLocks noGrp="1"/>
          </p:cNvSpPr>
          <p:nvPr>
            <p:ph idx="1"/>
          </p:nvPr>
        </p:nvSpPr>
        <p:spPr>
          <a:xfrm>
            <a:off x="1143000" y="731520"/>
            <a:ext cx="6400800" cy="3474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B5E6-28E3-4E88-901A-E3F9953725CB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E852-2A29-4301-91E1-F9577404882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39006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4"/>
            <a:ext cx="9144000" cy="2991075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100000">
                <a:srgbClr val="FFFFFF">
                  <a:alpha val="77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4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63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9999"/>
                </a:srgbClr>
              </a:gs>
            </a:gsLst>
            <a:lin ang="5400000"/>
          </a:gradFill>
          <a:ln>
            <a:noFill/>
          </a:ln>
          <a:ex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Oval 9"/>
          <p:cNvSpPr/>
          <p:nvPr/>
        </p:nvSpPr>
        <p:spPr>
          <a:xfrm>
            <a:off x="0" y="1600200"/>
            <a:ext cx="9144000" cy="5105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033195" y="2172650"/>
            <a:ext cx="5966670" cy="242334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2022442" y="4607515"/>
            <a:ext cx="5970492" cy="835459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21274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8866-5DC8-4A77-BF03-A33FB1E91A1D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582B-AE5C-4185-9861-B15B48D65CC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3243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 txBox="1">
            <a:spLocks noGrp="1"/>
          </p:cNvSpPr>
          <p:nvPr>
            <p:ph idx="1"/>
          </p:nvPr>
        </p:nvSpPr>
        <p:spPr>
          <a:xfrm>
            <a:off x="1143000" y="731520"/>
            <a:ext cx="3346704" cy="3474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/>
          <p:cNvSpPr txBox="1">
            <a:spLocks noGrp="1"/>
          </p:cNvSpPr>
          <p:nvPr>
            <p:ph idx="2"/>
          </p:nvPr>
        </p:nvSpPr>
        <p:spPr>
          <a:xfrm>
            <a:off x="4645152" y="731520"/>
            <a:ext cx="3346704" cy="3474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7FE6-7910-4720-90B0-3417FCA415B7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D837-F757-4FEE-9F0F-9EA6EA5645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50381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59"/>
          </a:xfrm>
        </p:spPr>
        <p:txBody>
          <a:bodyPr anchor="b" anchorCtr="1"/>
          <a:lstStyle>
            <a:lvl1pPr marL="0" indent="0" algn="ctr">
              <a:spcBef>
                <a:spcPts val="600"/>
              </a:spcBef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1156450" y="1400330"/>
            <a:ext cx="3346704" cy="2743200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defRPr sz="1600"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7300" y="731520"/>
            <a:ext cx="3346704" cy="639759"/>
          </a:xfrm>
        </p:spPr>
        <p:txBody>
          <a:bodyPr anchor="b" anchorCtr="1"/>
          <a:lstStyle>
            <a:lvl1pPr marL="0" indent="0" algn="ctr">
              <a:spcBef>
                <a:spcPts val="600"/>
              </a:spcBef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399032"/>
            <a:ext cx="3346704" cy="2743200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defRPr sz="1600"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0FDF-2CD5-402C-9598-DB22A490EC4C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5D5A-1CA8-4C00-90D5-F0B9AB86B03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6783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14EB-2FC3-4110-9D9E-2236F817AA77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EC76-1316-4CC7-9E07-66D802BA8A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53420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C07F-5A06-44AB-B7E7-693B491A14E2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3500-13C1-4F45-8893-B03355C12C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51322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099" y="2209803"/>
            <a:ext cx="3636084" cy="1258488"/>
          </a:xfrm>
        </p:spPr>
        <p:txBody>
          <a:bodyPr anchor="b"/>
          <a:lstStyle>
            <a:lvl1pPr marL="228600" indent="-228600" algn="l"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93515" y="731520"/>
            <a:ext cx="4017087" cy="4894728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075764" y="3497799"/>
            <a:ext cx="3388656" cy="2139522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2B51-ADD4-46F6-8B67-60C2B852F587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741D-C0A6-492D-8530-F150FEC7D98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39343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4"/>
            <a:ext cx="9144000" cy="2991075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100000">
                <a:srgbClr val="FFFFFF">
                  <a:alpha val="77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0" y="0"/>
            <a:ext cx="9144000" cy="3866924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63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9999"/>
                </a:srgbClr>
              </a:gs>
            </a:gsLst>
            <a:lin ang="5400000"/>
          </a:gradFill>
          <a:ln>
            <a:noFill/>
          </a:ln>
          <a:ex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Oval 10"/>
          <p:cNvSpPr/>
          <p:nvPr/>
        </p:nvSpPr>
        <p:spPr>
          <a:xfrm>
            <a:off x="0" y="1600200"/>
            <a:ext cx="9144000" cy="5105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6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475174" y="1143000"/>
            <a:ext cx="4114800" cy="3127805"/>
          </a:xfrm>
          <a:solidFill>
            <a:srgbClr val="8CC9F7"/>
          </a:solidFill>
        </p:spPr>
        <p:txBody>
          <a:bodyPr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2"/>
          </p:nvPr>
        </p:nvSpPr>
        <p:spPr>
          <a:xfrm>
            <a:off x="877888" y="1010485"/>
            <a:ext cx="3694111" cy="2163022"/>
          </a:xfrm>
        </p:spPr>
        <p:txBody>
          <a:bodyPr anchor="b"/>
          <a:lstStyle>
            <a:lvl1pPr marL="182880">
              <a:spcBef>
                <a:spcPts val="400"/>
              </a:spcBef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727268" y="4464420"/>
            <a:ext cx="6383536" cy="1143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Date Placeholder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C39A-1D97-49EC-8D93-043EEBE5D0B3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13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91FA-895C-491E-B436-AAFD219406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32759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tint val="66000"/>
                <a:satMod val="160000"/>
              </a:schemeClr>
            </a:gs>
            <a:gs pos="41000">
              <a:schemeClr val="accent1">
                <a:tint val="44500"/>
                <a:satMod val="160000"/>
              </a:schemeClr>
            </a:gs>
            <a:gs pos="9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396"/>
            <a:ext cx="9144000" cy="1752603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100000">
                <a:srgbClr val="FFFFFF">
                  <a:alpha val="7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4000" cy="5105396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100000">
                <a:srgbClr val="FFFFFF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9999"/>
                </a:srgbClr>
              </a:gs>
            </a:gsLst>
            <a:lin ang="5400000"/>
          </a:gradFill>
          <a:ln>
            <a:noFill/>
          </a:ln>
          <a:ex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4000" cy="5105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rebuchet MS"/>
              <a:cs typeface=""/>
            </a:endParaRPr>
          </a:p>
        </p:txBody>
      </p:sp>
      <p:sp>
        <p:nvSpPr>
          <p:cNvPr id="103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100" b="1" i="0" u="none" strike="noStrike" kern="1200" cap="none" spc="0" baseline="0">
                <a:solidFill>
                  <a:srgbClr val="7F7F7F"/>
                </a:solidFill>
                <a:uFillTx/>
                <a:latin typeface="Trebuchet MS"/>
                <a:ea typeface=""/>
                <a:cs typeface=""/>
              </a:defRPr>
            </a:lvl1pPr>
          </a:lstStyle>
          <a:p>
            <a:pPr>
              <a:defRPr/>
            </a:pPr>
            <a:fld id="{56E11952-558A-453B-9A3C-AA5FE8768F43}" type="datetime1">
              <a:rPr lang="en-US"/>
              <a:pPr>
                <a:defRPr/>
              </a:pPr>
              <a:t>3/21/2016</a:t>
            </a:fld>
            <a:endParaRPr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100" b="1" i="0" u="none" strike="noStrike" kern="1200" cap="none" spc="0" baseline="0">
                <a:solidFill>
                  <a:srgbClr val="7F7F7F"/>
                </a:solidFill>
                <a:uFillTx/>
                <a:latin typeface="Trebuchet MS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kern="1200" cap="none" spc="0" baseline="0">
                <a:solidFill>
                  <a:srgbClr val="7F7F7F"/>
                </a:solidFill>
                <a:uFillTx/>
                <a:latin typeface="Trebuchet MS"/>
                <a:ea typeface=""/>
                <a:cs typeface=""/>
              </a:defRPr>
            </a:lvl1pPr>
          </a:lstStyle>
          <a:p>
            <a:pPr>
              <a:defRPr/>
            </a:pPr>
            <a:fld id="{E5E1BF30-545F-42CD-A7E0-BF5716E356C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7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2" r:id="rId10"/>
    <p:sldLayoutId id="2147483673" r:id="rId11"/>
  </p:sldLayoutIdLst>
  <p:transition spd="slow"/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lang="en-US" sz="4600" b="1" kern="1200">
          <a:solidFill>
            <a:srgbClr val="000000"/>
          </a:solidFill>
          <a:latin typeface="Trebuchet MS"/>
          <a:ea typeface=""/>
          <a:cs typeface="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rgbClr val="000000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rgbClr val="000000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rgbClr val="000000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rgbClr val="000000"/>
          </a:solidFill>
          <a:latin typeface="Trebuchet MS" pitchFamily="34" charset="0"/>
        </a:defRPr>
      </a:lvl5pPr>
      <a:lvl6pPr marL="776288" indent="-319088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rgbClr val="000000"/>
          </a:solidFill>
          <a:latin typeface="Trebuchet MS" pitchFamily="34" charset="0"/>
        </a:defRPr>
      </a:lvl6pPr>
      <a:lvl7pPr marL="1233488" indent="-319088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rgbClr val="000000"/>
          </a:solidFill>
          <a:latin typeface="Trebuchet MS" pitchFamily="34" charset="0"/>
        </a:defRPr>
      </a:lvl7pPr>
      <a:lvl8pPr marL="1690688" indent="-319088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rgbClr val="000000"/>
          </a:solidFill>
          <a:latin typeface="Trebuchet MS" pitchFamily="34" charset="0"/>
        </a:defRPr>
      </a:lvl8pPr>
      <a:lvl9pPr marL="2147888" indent="-319088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rgbClr val="000000"/>
          </a:solidFill>
          <a:latin typeface="Trebuchet MS" pitchFamily="34" charset="0"/>
        </a:defRPr>
      </a:lvl9pPr>
    </p:titleStyle>
    <p:bodyStyle>
      <a:lvl1pPr marL="228600" indent="-182563" algn="l" rtl="0" eaLnBrk="0" fontAlgn="base" hangingPunct="0">
        <a:spcBef>
          <a:spcPts val="5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sz="2200" kern="1200">
          <a:solidFill>
            <a:srgbClr val="404040"/>
          </a:solidFill>
          <a:latin typeface="Trebuchet MS"/>
          <a:ea typeface=""/>
          <a:cs typeface=""/>
        </a:defRPr>
      </a:lvl1pPr>
      <a:lvl2pPr marL="547688" lvl="1" indent="-182563" algn="l" rtl="0" eaLnBrk="0" fontAlgn="base" hangingPunct="0">
        <a:spcBef>
          <a:spcPts val="5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sz="2000" kern="1200">
          <a:solidFill>
            <a:srgbClr val="404040"/>
          </a:solidFill>
          <a:latin typeface="Trebuchet MS"/>
          <a:ea typeface=""/>
          <a:cs typeface=""/>
        </a:defRPr>
      </a:lvl2pPr>
      <a:lvl3pPr marL="822325" lvl="2" indent="-182563" algn="l" rtl="0" eaLnBrk="0" fontAlgn="base" hangingPunct="0">
        <a:spcBef>
          <a:spcPts val="4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kern="1200">
          <a:solidFill>
            <a:srgbClr val="404040"/>
          </a:solidFill>
          <a:latin typeface="Trebuchet MS"/>
          <a:ea typeface=""/>
          <a:cs typeface=""/>
        </a:defRPr>
      </a:lvl3pPr>
      <a:lvl4pPr marL="1096963" lvl="3" indent="-182563" algn="l" rtl="0" eaLnBrk="0" fontAlgn="base" hangingPunct="0">
        <a:spcBef>
          <a:spcPts val="4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sz="1600" kern="1200">
          <a:solidFill>
            <a:srgbClr val="404040"/>
          </a:solidFill>
          <a:latin typeface="Trebuchet MS"/>
          <a:ea typeface=""/>
          <a:cs typeface=""/>
        </a:defRPr>
      </a:lvl4pPr>
      <a:lvl5pPr marL="1389063" lvl="4" indent="-182563" algn="l" rtl="0" eaLnBrk="0" fontAlgn="base" hangingPunct="0">
        <a:spcBef>
          <a:spcPts val="3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sz="1400" kern="1200">
          <a:solidFill>
            <a:srgbClr val="404040"/>
          </a:solidFill>
          <a:latin typeface="Trebuchet MS"/>
          <a:ea typeface=""/>
          <a:cs typeface=""/>
        </a:defRPr>
      </a:lvl5pPr>
      <a:lvl6pPr marL="1846263" indent="-182563" algn="l" rtl="0" eaLnBrk="0" fontAlgn="base">
        <a:spcBef>
          <a:spcPts val="3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sz="1400" kern="1200">
          <a:solidFill>
            <a:srgbClr val="404040"/>
          </a:solidFill>
          <a:latin typeface="Trebuchet MS"/>
          <a:ea typeface=""/>
          <a:cs typeface=""/>
        </a:defRPr>
      </a:lvl6pPr>
      <a:lvl7pPr marL="2303463" indent="-182563" algn="l" rtl="0" eaLnBrk="0" fontAlgn="base">
        <a:spcBef>
          <a:spcPts val="3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sz="1400" kern="1200">
          <a:solidFill>
            <a:srgbClr val="404040"/>
          </a:solidFill>
          <a:latin typeface="Trebuchet MS"/>
          <a:ea typeface=""/>
          <a:cs typeface=""/>
        </a:defRPr>
      </a:lvl7pPr>
      <a:lvl8pPr marL="2760663" indent="-182563" algn="l" rtl="0" eaLnBrk="0" fontAlgn="base">
        <a:spcBef>
          <a:spcPts val="3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sz="1400" kern="1200">
          <a:solidFill>
            <a:srgbClr val="404040"/>
          </a:solidFill>
          <a:latin typeface="Trebuchet MS"/>
          <a:ea typeface=""/>
          <a:cs typeface=""/>
        </a:defRPr>
      </a:lvl8pPr>
      <a:lvl9pPr marL="3217863" indent="-182563" algn="l" rtl="0" eaLnBrk="0" fontAlgn="base">
        <a:spcBef>
          <a:spcPts val="3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lang="en-US" sz="1400" kern="1200">
          <a:solidFill>
            <a:srgbClr val="404040"/>
          </a:solidFill>
          <a:latin typeface="Trebuchet MS"/>
          <a:ea typeface=""/>
          <a:cs typeface="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79216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The following Biblical presentation based on notes and illustrations by the Rev L G Stapleton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1400" b="1" dirty="0">
                <a:solidFill>
                  <a:schemeClr val="bg1"/>
                </a:solidFill>
              </a:rPr>
              <a:t>© Mark Stapleton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2016</a:t>
            </a:r>
            <a:r>
              <a:rPr lang="en-GB" altLang="en-US" b="1" dirty="0">
                <a:solidFill>
                  <a:schemeClr val="bg1"/>
                </a:solidFill>
              </a:rPr>
              <a:t/>
            </a:r>
            <a:br>
              <a:rPr lang="en-GB" altLang="en-US" b="1" dirty="0">
                <a:solidFill>
                  <a:schemeClr val="bg1"/>
                </a:solidFill>
              </a:rPr>
            </a:b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82" y="-27384"/>
            <a:ext cx="9143124" cy="1470025"/>
          </a:xfrm>
        </p:spPr>
        <p:txBody>
          <a:bodyPr anchorCtr="1"/>
          <a:lstStyle/>
          <a:p>
            <a:pPr marL="182880" indent="0" algn="ctr" eaLnBrk="1" fontAlgn="auto" hangingPunct="1">
              <a:spcBef>
                <a:spcPts val="0"/>
              </a:spcBef>
              <a:spcAft>
                <a:spcPts val="0"/>
              </a:spcAft>
              <a:buFont typeface="Georgia" pitchFamily="18"/>
              <a:buNone/>
              <a:defRPr/>
            </a:pPr>
            <a:r>
              <a:rPr lang="en-GB" sz="8000" dirty="0" smtClean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NUMBERS</a:t>
            </a:r>
          </a:p>
        </p:txBody>
      </p:sp>
      <p:sp>
        <p:nvSpPr>
          <p:cNvPr id="3" name="TextBox 3"/>
          <p:cNvSpPr txBox="1"/>
          <p:nvPr/>
        </p:nvSpPr>
        <p:spPr>
          <a:xfrm rot="996259">
            <a:off x="6321425" y="1254640"/>
            <a:ext cx="2141538" cy="1538288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kern="0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Packers</a:t>
            </a:r>
          </a:p>
        </p:txBody>
      </p:sp>
      <p:sp>
        <p:nvSpPr>
          <p:cNvPr id="4" name="TextBox 4"/>
          <p:cNvSpPr txBox="1"/>
          <p:nvPr/>
        </p:nvSpPr>
        <p:spPr>
          <a:xfrm rot="1110977">
            <a:off x="850900" y="1194292"/>
            <a:ext cx="2049463" cy="1539875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Priests</a:t>
            </a:r>
          </a:p>
        </p:txBody>
      </p:sp>
      <p:sp>
        <p:nvSpPr>
          <p:cNvPr id="5" name="TextBox 5"/>
          <p:cNvSpPr txBox="1"/>
          <p:nvPr/>
        </p:nvSpPr>
        <p:spPr>
          <a:xfrm rot="1362094">
            <a:off x="3722688" y="3088595"/>
            <a:ext cx="2649537" cy="1538288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kern="0" dirty="0">
                <a:solidFill>
                  <a:srgbClr val="821A08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603550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821A08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Soldiers</a:t>
            </a:r>
          </a:p>
        </p:txBody>
      </p:sp>
      <p:sp>
        <p:nvSpPr>
          <p:cNvPr id="6" name="TextBox 6"/>
          <p:cNvSpPr txBox="1"/>
          <p:nvPr/>
        </p:nvSpPr>
        <p:spPr>
          <a:xfrm rot="1309919">
            <a:off x="3640138" y="1222775"/>
            <a:ext cx="1985962" cy="1539875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kern="0" dirty="0">
                <a:solidFill>
                  <a:srgbClr val="F14124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5830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F14124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Carters</a:t>
            </a:r>
          </a:p>
        </p:txBody>
      </p:sp>
      <p:sp>
        <p:nvSpPr>
          <p:cNvPr id="7" name="TextBox 7"/>
          <p:cNvSpPr txBox="1"/>
          <p:nvPr/>
        </p:nvSpPr>
        <p:spPr>
          <a:xfrm rot="21258122">
            <a:off x="6811963" y="2811431"/>
            <a:ext cx="2141537" cy="1538287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kern="0" dirty="0">
                <a:solidFill>
                  <a:srgbClr val="FF0066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FF0066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Princes</a:t>
            </a:r>
          </a:p>
        </p:txBody>
      </p:sp>
      <p:sp>
        <p:nvSpPr>
          <p:cNvPr id="8" name="TextBox 8"/>
          <p:cNvSpPr txBox="1"/>
          <p:nvPr/>
        </p:nvSpPr>
        <p:spPr>
          <a:xfrm rot="1899493">
            <a:off x="242888" y="2948353"/>
            <a:ext cx="2171700" cy="1538288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kern="0" dirty="0">
                <a:solidFill>
                  <a:srgbClr val="31489F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2750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31489F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Carriers</a:t>
            </a:r>
          </a:p>
        </p:txBody>
      </p:sp>
      <p:sp>
        <p:nvSpPr>
          <p:cNvPr id="9" name="TextBox 9"/>
          <p:cNvSpPr txBox="1"/>
          <p:nvPr/>
        </p:nvSpPr>
        <p:spPr>
          <a:xfrm rot="1400160">
            <a:off x="6434138" y="4374483"/>
            <a:ext cx="1819275" cy="1538288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kern="0" dirty="0">
                <a:solidFill>
                  <a:srgbClr val="0D79CA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70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D79CA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Elders</a:t>
            </a:r>
          </a:p>
        </p:txBody>
      </p:sp>
      <p:sp>
        <p:nvSpPr>
          <p:cNvPr id="10" name="TextBox 11"/>
          <p:cNvSpPr txBox="1"/>
          <p:nvPr/>
        </p:nvSpPr>
        <p:spPr>
          <a:xfrm rot="1880894">
            <a:off x="2945831" y="4295466"/>
            <a:ext cx="2254250" cy="1539875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kern="0" dirty="0">
                <a:solidFill>
                  <a:srgbClr val="5F5F5F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5F5F5F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Captains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543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The Hebrew </a:t>
            </a:r>
            <a:r>
              <a:rPr lang="en-GB" sz="24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name for the book means: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“In the wilderness”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981" l="0" r="72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27" b="31248"/>
          <a:stretch>
            <a:fillRect/>
          </a:stretch>
        </p:blipFill>
        <p:spPr bwMode="auto">
          <a:xfrm rot="4634347">
            <a:off x="3568162" y="2129216"/>
            <a:ext cx="2592387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1" y="2692077"/>
            <a:ext cx="9143999" cy="13849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1" kern="0" dirty="0">
              <a:solidFill>
                <a:schemeClr val="accent6">
                  <a:lumMod val="75000"/>
                </a:schemeClr>
              </a:solidFill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kern="0" dirty="0">
                <a:solidFill>
                  <a:schemeClr val="accent6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The cloud – moved by God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kern="0" dirty="0">
                <a:solidFill>
                  <a:schemeClr val="accent6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(Numbers 9 vs.15-16, 21-23)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" y="-27385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God </a:t>
            </a:r>
            <a:r>
              <a:rPr lang="en-GB" sz="4400" b="1" kern="0" dirty="0" smtClean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is orderly</a:t>
            </a:r>
            <a:endParaRPr lang="en-GB" sz="2000" b="1" kern="0" dirty="0" smtClean="0">
              <a:solidFill>
                <a:srgbClr val="FFFF00"/>
              </a:solidFill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  <a:cs typeface=""/>
            </a:endParaRPr>
          </a:p>
        </p:txBody>
      </p:sp>
      <p:pic>
        <p:nvPicPr>
          <p:cNvPr id="8" name="Picture 3" descr="img2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932">
            <a:off x="2505557" y="4802610"/>
            <a:ext cx="3537441" cy="12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6" name="Rectangle 13"/>
          <p:cNvSpPr/>
          <p:nvPr/>
        </p:nvSpPr>
        <p:spPr>
          <a:xfrm>
            <a:off x="1" y="5087392"/>
            <a:ext cx="9144000" cy="95410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kern="0" dirty="0">
                <a:solidFill>
                  <a:schemeClr val="accent6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The Silver Trumpets – blown by the priests (Numbers 10 vs. 1-4)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764704"/>
            <a:ext cx="91494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The people of Israel were to </a:t>
            </a:r>
            <a:r>
              <a:rPr lang="en-GB" sz="3200" b="1" kern="0" dirty="0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move </a:t>
            </a:r>
            <a:r>
              <a:rPr lang="en-GB" sz="3200" b="1" kern="0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in </a:t>
            </a:r>
            <a:r>
              <a:rPr lang="en-GB" sz="3200" b="1" kern="0" dirty="0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an </a:t>
            </a:r>
            <a:r>
              <a:rPr lang="en-GB" sz="3200" b="1" kern="0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orderly and disciplined way. </a:t>
            </a:r>
            <a:endParaRPr lang="en-GB" sz="3200" b="1" kern="0" dirty="0" smtClean="0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 smtClean="0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The signals to move </a:t>
            </a:r>
            <a:r>
              <a:rPr lang="en-GB" sz="3200" b="1" kern="0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were -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8100392" y="6342856"/>
            <a:ext cx="358775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" y="-27385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God </a:t>
            </a:r>
            <a:r>
              <a:rPr lang="en-GB" sz="4400" b="1" kern="0" dirty="0" smtClean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is orderly</a:t>
            </a:r>
            <a:endParaRPr lang="en-GB" sz="2000" b="1" kern="0" dirty="0" smtClean="0">
              <a:solidFill>
                <a:srgbClr val="FFFF00"/>
              </a:solidFill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  <a:cs typeface="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AutoShape 11"/>
          <p:cNvSpPr>
            <a:spLocks noChangeAspect="1" noChangeArrowheads="1" noTextEdit="1"/>
          </p:cNvSpPr>
          <p:nvPr/>
        </p:nvSpPr>
        <p:spPr bwMode="auto">
          <a:xfrm>
            <a:off x="1943704" y="1915964"/>
            <a:ext cx="5257800" cy="38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987962" y="2470695"/>
            <a:ext cx="3167825" cy="28431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ASHER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NAPHTALI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77384" y="2210327"/>
            <a:ext cx="348329" cy="40445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MANASSEH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EPHRAIM   BENJAMIN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87364" y="2282179"/>
            <a:ext cx="289179" cy="373864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ISSACHAR</a:t>
            </a:r>
            <a:r>
              <a:rPr lang="en-US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JUDAH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ZEBULUN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07988" y="3947919"/>
            <a:ext cx="1727772" cy="5701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solidFill>
                <a:srgbClr val="C00000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TABERNACLE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60566" y="3538438"/>
            <a:ext cx="1583912" cy="2093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MERARITES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92653" y="4674169"/>
            <a:ext cx="1727772" cy="2093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KOHATHITES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00528" y="3312212"/>
            <a:ext cx="503918" cy="18415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GERSHONITE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580349" y="2755015"/>
            <a:ext cx="576167" cy="28594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MOSES</a:t>
            </a:r>
            <a:r>
              <a:rPr lang="en-US" altLang="en-US" sz="1600" dirty="0">
                <a:solidFill>
                  <a:srgbClr val="FF330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AARON</a:t>
            </a:r>
            <a:r>
              <a:rPr lang="en-US" altLang="en-US" sz="1600" dirty="0">
                <a:solidFill>
                  <a:srgbClr val="FF330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PRIESTS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35140" y="1915964"/>
            <a:ext cx="1034764" cy="24723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NORTH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000528" y="5614388"/>
            <a:ext cx="3103987" cy="262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SIMEON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altLang="en-US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REUBEN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altLang="en-US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GAD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180278" y="4054152"/>
            <a:ext cx="920114" cy="262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EAST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971600" y="4069614"/>
            <a:ext cx="926453" cy="163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WEST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057778" y="6134094"/>
            <a:ext cx="997158" cy="2472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SOUTH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512" y="764704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order of the camp</a:t>
            </a:r>
          </a:p>
          <a:p>
            <a:pPr algn="ctr"/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2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1" y="-4737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God </a:t>
            </a:r>
            <a:r>
              <a:rPr lang="en-GB" sz="4400" b="1" kern="0" dirty="0" smtClean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is orderly</a:t>
            </a:r>
            <a:endParaRPr lang="en-GB" sz="2000" b="1" kern="0" dirty="0" smtClean="0">
              <a:solidFill>
                <a:srgbClr val="FFFF00"/>
              </a:solidFill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  <a:cs typeface="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82916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order of the march</a:t>
            </a:r>
          </a:p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10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985" y="2780928"/>
            <a:ext cx="1051479" cy="3013883"/>
            <a:chOff x="7696985" y="2780928"/>
            <a:chExt cx="1051479" cy="3013883"/>
          </a:xfrm>
        </p:grpSpPr>
        <p:grpSp>
          <p:nvGrpSpPr>
            <p:cNvPr id="3" name="Group 2"/>
            <p:cNvGrpSpPr/>
            <p:nvPr/>
          </p:nvGrpSpPr>
          <p:grpSpPr>
            <a:xfrm>
              <a:off x="7696985" y="2780928"/>
              <a:ext cx="1051479" cy="1931442"/>
              <a:chOff x="7696985" y="2780928"/>
              <a:chExt cx="1051479" cy="193144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841373" y="2780928"/>
                <a:ext cx="619059" cy="1006801"/>
                <a:chOff x="7572629" y="5021560"/>
                <a:chExt cx="787184" cy="1177843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8023563" y="5103674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7812360" y="5021560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7572629" y="5103674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7696985" y="3789040"/>
                <a:ext cx="10514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Issachar</a:t>
                </a:r>
              </a:p>
              <a:p>
                <a:pPr algn="ctr"/>
                <a:r>
                  <a:rPr lang="en-GB" dirty="0" smtClean="0"/>
                  <a:t>Judah</a:t>
                </a:r>
              </a:p>
              <a:p>
                <a:pPr algn="ctr"/>
                <a:r>
                  <a:rPr lang="en-GB" dirty="0" smtClean="0"/>
                  <a:t>Zebulun</a:t>
                </a:r>
                <a:endParaRPr lang="en-GB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884368" y="5025370"/>
              <a:ext cx="630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C00000"/>
                  </a:solidFill>
                  <a:latin typeface="Arial Black" panose="020B0A04020102020204" pitchFamily="34" charset="0"/>
                  <a:sym typeface="Wingdings"/>
                </a:rPr>
                <a:t></a:t>
              </a:r>
              <a:endParaRPr lang="en-GB" sz="44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68144" y="2879962"/>
            <a:ext cx="1624357" cy="2914848"/>
            <a:chOff x="5868144" y="2879962"/>
            <a:chExt cx="1624357" cy="2914848"/>
          </a:xfrm>
        </p:grpSpPr>
        <p:grpSp>
          <p:nvGrpSpPr>
            <p:cNvPr id="10" name="Group 9"/>
            <p:cNvGrpSpPr/>
            <p:nvPr/>
          </p:nvGrpSpPr>
          <p:grpSpPr>
            <a:xfrm>
              <a:off x="5868144" y="2879962"/>
              <a:ext cx="1624357" cy="2109407"/>
              <a:chOff x="5868144" y="2879962"/>
              <a:chExt cx="1624357" cy="210940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012160" y="3789040"/>
                <a:ext cx="14057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 Tabernacle</a:t>
                </a:r>
              </a:p>
              <a:p>
                <a:pPr algn="ctr"/>
                <a:r>
                  <a:rPr lang="en-GB" dirty="0"/>
                  <a:t>o</a:t>
                </a:r>
                <a:r>
                  <a:rPr lang="en-GB" dirty="0" smtClean="0"/>
                  <a:t>n carts </a:t>
                </a:r>
                <a:r>
                  <a:rPr lang="en-GB" dirty="0"/>
                  <a:t>-</a:t>
                </a:r>
                <a:endParaRPr lang="en-GB" dirty="0" smtClean="0"/>
              </a:p>
              <a:p>
                <a:pPr algn="ctr"/>
                <a:r>
                  <a:rPr lang="en-GB" dirty="0" err="1" smtClean="0"/>
                  <a:t>Gershonites</a:t>
                </a:r>
                <a:endParaRPr lang="en-GB" dirty="0" smtClean="0"/>
              </a:p>
              <a:p>
                <a:pPr algn="ctr"/>
                <a:r>
                  <a:rPr lang="en-GB" dirty="0" err="1" smtClean="0"/>
                  <a:t>Merarites</a:t>
                </a:r>
                <a:endParaRPr lang="en-GB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868144" y="2879962"/>
                <a:ext cx="1624357" cy="935476"/>
                <a:chOff x="5004048" y="2852936"/>
                <a:chExt cx="2808312" cy="162846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5004048" y="2852936"/>
                  <a:ext cx="2808312" cy="162846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5" name="Picture 6" descr="C:\Users\Mark\Pictures\My Pictures\BIBLE ILLUSTRATIONS\Ark - 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55178" y="3212976"/>
                  <a:ext cx="2169150" cy="9535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1" name="TextBox 40"/>
            <p:cNvSpPr txBox="1"/>
            <p:nvPr/>
          </p:nvSpPr>
          <p:spPr>
            <a:xfrm>
              <a:off x="6364893" y="5025369"/>
              <a:ext cx="630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rgbClr val="C00000"/>
                  </a:solidFill>
                  <a:latin typeface="Arial Black" panose="020B0A04020102020204" pitchFamily="34" charset="0"/>
                  <a:sym typeface="Wingdings"/>
                </a:rPr>
                <a:t></a:t>
              </a:r>
              <a:endParaRPr lang="en-GB" sz="44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88024" y="2780928"/>
            <a:ext cx="1051479" cy="3024336"/>
            <a:chOff x="4788024" y="2780928"/>
            <a:chExt cx="1051479" cy="3024336"/>
          </a:xfrm>
        </p:grpSpPr>
        <p:grpSp>
          <p:nvGrpSpPr>
            <p:cNvPr id="11" name="Group 10"/>
            <p:cNvGrpSpPr/>
            <p:nvPr/>
          </p:nvGrpSpPr>
          <p:grpSpPr>
            <a:xfrm>
              <a:off x="4788024" y="2780928"/>
              <a:ext cx="1051479" cy="1890410"/>
              <a:chOff x="4788024" y="2780928"/>
              <a:chExt cx="1051479" cy="189041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932040" y="2780928"/>
                <a:ext cx="619059" cy="936611"/>
                <a:chOff x="7572629" y="5021560"/>
                <a:chExt cx="787184" cy="1177843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8023563" y="5103674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7812360" y="5021560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7572629" y="5103674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6" name="TextBox 35"/>
              <p:cNvSpPr txBox="1"/>
              <p:nvPr/>
            </p:nvSpPr>
            <p:spPr>
              <a:xfrm>
                <a:off x="4788024" y="3748008"/>
                <a:ext cx="10514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Reuben</a:t>
                </a:r>
              </a:p>
              <a:p>
                <a:pPr algn="ctr"/>
                <a:r>
                  <a:rPr lang="en-GB" dirty="0" smtClean="0"/>
                  <a:t>Simeon</a:t>
                </a:r>
              </a:p>
              <a:p>
                <a:pPr algn="ctr"/>
                <a:r>
                  <a:rPr lang="en-GB" dirty="0" smtClean="0"/>
                  <a:t>Gad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937358" y="5035823"/>
              <a:ext cx="630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rgbClr val="C00000"/>
                  </a:solidFill>
                  <a:latin typeface="Arial Black" panose="020B0A04020102020204" pitchFamily="34" charset="0"/>
                  <a:sym typeface="Wingdings"/>
                </a:rPr>
                <a:t></a:t>
              </a:r>
              <a:endParaRPr lang="en-GB" sz="44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43808" y="2856659"/>
            <a:ext cx="1728192" cy="2948605"/>
            <a:chOff x="2843808" y="2856659"/>
            <a:chExt cx="1728192" cy="2948605"/>
          </a:xfrm>
        </p:grpSpPr>
        <p:grpSp>
          <p:nvGrpSpPr>
            <p:cNvPr id="13" name="Group 12"/>
            <p:cNvGrpSpPr/>
            <p:nvPr/>
          </p:nvGrpSpPr>
          <p:grpSpPr>
            <a:xfrm>
              <a:off x="2843808" y="2856659"/>
              <a:ext cx="1728192" cy="2132710"/>
              <a:chOff x="2843808" y="2856659"/>
              <a:chExt cx="1728192" cy="213271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131840" y="3789040"/>
                <a:ext cx="12243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The Holy furniture</a:t>
                </a:r>
              </a:p>
              <a:p>
                <a:pPr algn="ctr"/>
                <a:r>
                  <a:rPr lang="en-GB" dirty="0"/>
                  <a:t>c</a:t>
                </a:r>
                <a:r>
                  <a:rPr lang="en-GB" dirty="0" smtClean="0"/>
                  <a:t>arried by</a:t>
                </a:r>
              </a:p>
              <a:p>
                <a:pPr algn="ctr"/>
                <a:r>
                  <a:rPr lang="en-GB" dirty="0" err="1" smtClean="0"/>
                  <a:t>Kohathites</a:t>
                </a:r>
                <a:endParaRPr lang="en-GB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43808" y="2856659"/>
                <a:ext cx="1728192" cy="87694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392475" y="5035823"/>
              <a:ext cx="630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rgbClr val="C00000"/>
                  </a:solidFill>
                  <a:latin typeface="Arial Black" panose="020B0A04020102020204" pitchFamily="34" charset="0"/>
                  <a:sym typeface="Wingdings"/>
                </a:rPr>
                <a:t></a:t>
              </a:r>
              <a:endParaRPr lang="en-GB" sz="44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47664" y="2706172"/>
            <a:ext cx="1157977" cy="3099092"/>
            <a:chOff x="1547664" y="2706172"/>
            <a:chExt cx="1157977" cy="3099092"/>
          </a:xfrm>
        </p:grpSpPr>
        <p:grpSp>
          <p:nvGrpSpPr>
            <p:cNvPr id="14" name="Group 13"/>
            <p:cNvGrpSpPr/>
            <p:nvPr/>
          </p:nvGrpSpPr>
          <p:grpSpPr>
            <a:xfrm>
              <a:off x="1547664" y="2706172"/>
              <a:ext cx="1157977" cy="2006198"/>
              <a:chOff x="1547664" y="2706172"/>
              <a:chExt cx="1157977" cy="200619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763688" y="2706172"/>
                <a:ext cx="619059" cy="1139534"/>
                <a:chOff x="7572629" y="5021560"/>
                <a:chExt cx="787184" cy="1177843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8023563" y="5103674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7812360" y="5021560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7572629" y="5103674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1547664" y="3789040"/>
                <a:ext cx="11579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Ephraim</a:t>
                </a:r>
              </a:p>
              <a:p>
                <a:pPr algn="ctr"/>
                <a:r>
                  <a:rPr lang="en-GB" dirty="0" smtClean="0"/>
                  <a:t>Manasseh</a:t>
                </a:r>
              </a:p>
              <a:p>
                <a:pPr algn="ctr"/>
                <a:r>
                  <a:rPr lang="en-GB" dirty="0" smtClean="0"/>
                  <a:t>Benjamin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712693" y="5035823"/>
              <a:ext cx="630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rgbClr val="C00000"/>
                  </a:solidFill>
                  <a:latin typeface="Arial Black" panose="020B0A04020102020204" pitchFamily="34" charset="0"/>
                  <a:sym typeface="Wingdings"/>
                </a:rPr>
                <a:t></a:t>
              </a:r>
              <a:endParaRPr lang="en-GB" sz="44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536" y="2785616"/>
            <a:ext cx="1051479" cy="3019648"/>
            <a:chOff x="395536" y="2785616"/>
            <a:chExt cx="1051479" cy="3019648"/>
          </a:xfrm>
        </p:grpSpPr>
        <p:grpSp>
          <p:nvGrpSpPr>
            <p:cNvPr id="15" name="Group 14"/>
            <p:cNvGrpSpPr/>
            <p:nvPr/>
          </p:nvGrpSpPr>
          <p:grpSpPr>
            <a:xfrm>
              <a:off x="395536" y="2785616"/>
              <a:ext cx="1051479" cy="1939528"/>
              <a:chOff x="395536" y="2785616"/>
              <a:chExt cx="1051479" cy="193952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39552" y="2785616"/>
                <a:ext cx="680819" cy="1019034"/>
                <a:chOff x="7572629" y="5021560"/>
                <a:chExt cx="787184" cy="1177843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8023563" y="5103674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7812360" y="5021560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18"/>
                <a:stretch/>
              </p:blipFill>
              <p:spPr bwMode="auto">
                <a:xfrm>
                  <a:off x="7572629" y="5103674"/>
                  <a:ext cx="336250" cy="1095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8" name="TextBox 37"/>
              <p:cNvSpPr txBox="1"/>
              <p:nvPr/>
            </p:nvSpPr>
            <p:spPr>
              <a:xfrm>
                <a:off x="395536" y="3801814"/>
                <a:ext cx="10514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Dan</a:t>
                </a:r>
              </a:p>
              <a:p>
                <a:pPr algn="ctr"/>
                <a:r>
                  <a:rPr lang="en-GB" dirty="0" smtClean="0"/>
                  <a:t>Asher</a:t>
                </a:r>
              </a:p>
              <a:p>
                <a:pPr algn="ctr"/>
                <a:r>
                  <a:rPr lang="en-GB" dirty="0" smtClean="0"/>
                  <a:t>Naphtali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14126" y="5035823"/>
              <a:ext cx="630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rgbClr val="C00000"/>
                  </a:solidFill>
                  <a:latin typeface="Arial Black" panose="020B0A04020102020204" pitchFamily="34" charset="0"/>
                  <a:sym typeface="Wingdings"/>
                </a:rPr>
                <a:t></a:t>
              </a:r>
              <a:endParaRPr lang="en-GB" sz="44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8100392" y="6342856"/>
            <a:ext cx="358775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4454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Mark\AppData\Local\Microsoft\Windows\Temporary Internet Files\Content.IE5\5G77J1K2\MC90004784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1484784"/>
            <a:ext cx="368617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625"/>
            <a:ext cx="9144000" cy="98180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SPIES</a:t>
            </a:r>
          </a:p>
          <a:p>
            <a:pPr algn="ctr">
              <a:defRPr/>
            </a:pPr>
            <a:endParaRPr lang="en-GB" sz="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from each of the 12 </a:t>
            </a: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tribes</a:t>
            </a:r>
          </a:p>
          <a:p>
            <a:pPr algn="ctr">
              <a:defRPr/>
            </a:pPr>
            <a:r>
              <a:rPr lang="en-GB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</a:t>
            </a:r>
            <a:endParaRPr lang="en-GB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Caleb </a:t>
            </a: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Joshua gave a good </a:t>
            </a: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report </a:t>
            </a:r>
          </a:p>
          <a:p>
            <a:pPr algn="ctr">
              <a:defRPr/>
            </a:pPr>
            <a:r>
              <a:rPr lang="en-GB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</a:t>
            </a:r>
            <a:endParaRPr lang="en-GB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Ten spies gave </a:t>
            </a: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bad </a:t>
            </a: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report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</a:t>
            </a:r>
            <a:endParaRPr lang="en-GB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Israel’s </a:t>
            </a: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unbelief and disobedience </a:t>
            </a: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brought 40 years of wandering </a:t>
            </a:r>
          </a:p>
          <a:p>
            <a:pPr algn="ctr">
              <a:defRPr/>
            </a:pP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the wilderness </a:t>
            </a:r>
          </a:p>
          <a:p>
            <a:pPr algn="ctr">
              <a:defRPr/>
            </a:pP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 year for each of the 40 days the spies visited Canaan)</a:t>
            </a:r>
          </a:p>
          <a:p>
            <a:pPr algn="ctr">
              <a:defRPr/>
            </a:pPr>
            <a:endParaRPr lang="en-GB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Numbers chapters 13-14</a:t>
            </a:r>
          </a:p>
          <a:p>
            <a:pPr algn="ctr">
              <a:defRPr/>
            </a:pP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GB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85121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542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800819"/>
            <a:ext cx="9144000" cy="5724525"/>
          </a:xfrm>
        </p:spPr>
        <p:txBody>
          <a:bodyPr/>
          <a:lstStyle/>
          <a:p>
            <a:pPr indent="-182880" eaLnBrk="1" fontAlgn="auto" hangingPunct="1">
              <a:lnSpc>
                <a:spcPct val="90000"/>
              </a:lnSpc>
              <a:spcBef>
                <a:spcPts val="800"/>
              </a:spcBef>
              <a:buFont typeface="Arial" pitchFamily="34"/>
              <a:buChar char="•"/>
              <a:defRPr/>
            </a:pPr>
            <a:r>
              <a:rPr lang="en-GB" sz="3200" b="1" dirty="0" smtClean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Quails and Manna provided     </a:t>
            </a:r>
          </a:p>
          <a:p>
            <a:pPr marL="45720" indent="0" eaLnBrk="1" fontAlgn="auto" hangingPunct="1">
              <a:lnSpc>
                <a:spcPct val="90000"/>
              </a:lnSpc>
              <a:spcBef>
                <a:spcPts val="800"/>
              </a:spcBef>
              <a:buFont typeface="Georgia" pitchFamily="18" charset="0"/>
              <a:buNone/>
              <a:defRPr/>
            </a:pPr>
            <a:r>
              <a:rPr lang="en-GB" sz="3200" b="1" dirty="0" smtClean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 (Numbers 11)</a:t>
            </a:r>
          </a:p>
          <a:p>
            <a:pPr marL="45720" indent="0" eaLnBrk="1" fontAlgn="auto" hangingPunct="1">
              <a:lnSpc>
                <a:spcPct val="90000"/>
              </a:lnSpc>
              <a:spcBef>
                <a:spcPts val="800"/>
              </a:spcBef>
              <a:buFont typeface="Georgia" pitchFamily="18" charset="0"/>
              <a:buNone/>
              <a:defRPr/>
            </a:pPr>
            <a:endParaRPr lang="en-GB" sz="2000" b="1" dirty="0" smtClean="0"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spcBef>
                <a:spcPts val="800"/>
              </a:spcBef>
              <a:buFont typeface="Arial" pitchFamily="34"/>
              <a:buChar char="•"/>
              <a:defRPr/>
            </a:pPr>
            <a:r>
              <a:rPr lang="en-GB" sz="3200" b="1" dirty="0" smtClean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Promised Land provided </a:t>
            </a:r>
          </a:p>
          <a:p>
            <a:pPr marL="45720" indent="0" eaLnBrk="1" fontAlgn="auto" hangingPunct="1">
              <a:lnSpc>
                <a:spcPct val="90000"/>
              </a:lnSpc>
              <a:spcBef>
                <a:spcPts val="800"/>
              </a:spcBef>
              <a:buFont typeface="Georgia" pitchFamily="18" charset="0"/>
              <a:buNone/>
              <a:defRPr/>
            </a:pPr>
            <a:r>
              <a:rPr lang="en-GB" sz="3200" b="1" dirty="0" smtClean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 (Numbers 14 vs.26 - 31)</a:t>
            </a:r>
          </a:p>
          <a:p>
            <a:pPr marL="45720" indent="0" eaLnBrk="1" fontAlgn="auto" hangingPunct="1">
              <a:lnSpc>
                <a:spcPct val="90000"/>
              </a:lnSpc>
              <a:spcBef>
                <a:spcPts val="800"/>
              </a:spcBef>
              <a:buFont typeface="Georgia" pitchFamily="18" charset="0"/>
              <a:buNone/>
              <a:defRPr/>
            </a:pPr>
            <a:endParaRPr lang="en-GB" sz="2000" b="1" dirty="0" smtClean="0"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spcBef>
                <a:spcPts val="800"/>
              </a:spcBef>
              <a:buFont typeface="Arial" pitchFamily="34"/>
              <a:buChar char="•"/>
              <a:defRPr/>
            </a:pPr>
            <a:r>
              <a:rPr lang="en-GB" sz="3200" b="1" dirty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GB" sz="3200" b="1" dirty="0" smtClean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 leader provided </a:t>
            </a:r>
          </a:p>
          <a:p>
            <a:pPr marL="45720" indent="0" eaLnBrk="1" fontAlgn="auto" hangingPunct="1">
              <a:lnSpc>
                <a:spcPct val="90000"/>
              </a:lnSpc>
              <a:spcBef>
                <a:spcPts val="800"/>
              </a:spcBef>
              <a:buNone/>
              <a:defRPr/>
            </a:pPr>
            <a:r>
              <a:rPr lang="en-GB" sz="3200" b="1" dirty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200" b="1" dirty="0" smtClean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(Numbers 27 vs.15-23)</a:t>
            </a:r>
          </a:p>
          <a:p>
            <a:pPr marL="45720" indent="0" eaLnBrk="1" fontAlgn="auto" hangingPunct="1">
              <a:lnSpc>
                <a:spcPct val="90000"/>
              </a:lnSpc>
              <a:spcBef>
                <a:spcPts val="800"/>
              </a:spcBef>
              <a:buNone/>
              <a:defRPr/>
            </a:pPr>
            <a:endParaRPr lang="en-GB" sz="2000" b="1" dirty="0" smtClean="0"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spcBef>
                <a:spcPts val="800"/>
              </a:spcBef>
              <a:buFont typeface="Arial" pitchFamily="34"/>
              <a:buChar char="•"/>
              <a:defRPr/>
            </a:pPr>
            <a:r>
              <a:rPr lang="en-GB" sz="3200" b="1" dirty="0" smtClean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Water provided </a:t>
            </a:r>
          </a:p>
          <a:p>
            <a:pPr marL="45720" indent="0" eaLnBrk="1" fontAlgn="auto" hangingPunct="1">
              <a:lnSpc>
                <a:spcPct val="90000"/>
              </a:lnSpc>
              <a:spcBef>
                <a:spcPts val="800"/>
              </a:spcBef>
              <a:buFont typeface="Georgia" pitchFamily="18" charset="0"/>
              <a:buNone/>
              <a:defRPr/>
            </a:pPr>
            <a:r>
              <a:rPr lang="en-GB" sz="3200" b="1" dirty="0" smtClean="0"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 (Numbers 20 vs.11)</a:t>
            </a:r>
          </a:p>
          <a:p>
            <a:pPr marL="45720" indent="0" eaLnBrk="1" fontAlgn="auto" hangingPunct="1">
              <a:lnSpc>
                <a:spcPct val="90000"/>
              </a:lnSpc>
              <a:spcBef>
                <a:spcPts val="400"/>
              </a:spcBef>
              <a:buFont typeface="Georgia" pitchFamily="18"/>
              <a:buNone/>
              <a:defRPr/>
            </a:pPr>
            <a:endParaRPr lang="en-GB" sz="1800" b="1" dirty="0" smtClean="0"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17" y="819869"/>
            <a:ext cx="11207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Mark\AppData\Local\Microsoft\Windows\Temporary Internet Files\Content.IE5\IM97PCAQ\MP900444790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75573"/>
            <a:ext cx="141605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038" y="-20638"/>
            <a:ext cx="8302625" cy="7080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Provides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7" name="Picture 2" descr="map of palestine in days of jud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83080"/>
            <a:ext cx="1123626" cy="1461944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 rot="20899739">
            <a:off x="6732240" y="3933056"/>
            <a:ext cx="1416050" cy="108012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:\Users\Mark\Documents\JEAN -WRITINGS\GOD'S SPECIAL TENT\SCAPE G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r="7098"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0" y="6237288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00FF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Numbers 21 vs.7-9 + John 3 vs.14</a:t>
            </a:r>
          </a:p>
        </p:txBody>
      </p:sp>
      <p:pic>
        <p:nvPicPr>
          <p:cNvPr id="11270" name="Picture 6" descr="C:\Users\Mark\Documents\BIBLE STUDY NOTES &amp; HELPS\BIBLE STUDY NOTES\BOOKS of the BIBLE - Powerpoint\The Brasen serp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140200" y="1603375"/>
            <a:ext cx="9969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-20638"/>
            <a:ext cx="9144000" cy="708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delivers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188914"/>
            <a:ext cx="9143999" cy="686402"/>
          </a:xfrm>
        </p:spPr>
        <p:txBody>
          <a:bodyPr anchorCtr="1"/>
          <a:lstStyle/>
          <a:p>
            <a:pPr marL="45720" indent="0" algn="ctr" eaLnBrk="1" fontAlgn="auto" hangingPunct="1">
              <a:spcBef>
                <a:spcPts val="900"/>
              </a:spcBef>
              <a:buFont typeface="Georgia" pitchFamily="18"/>
              <a:buNone/>
              <a:defRPr/>
            </a:pPr>
            <a:r>
              <a:rPr lang="en-GB" sz="3600" b="1" dirty="0" smtClean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God’s Delivers us</a:t>
            </a:r>
          </a:p>
          <a:p>
            <a:pPr marL="45720" indent="0" algn="ctr" eaLnBrk="1" fontAlgn="auto" hangingPunct="1">
              <a:spcBef>
                <a:spcPts val="900"/>
              </a:spcBef>
              <a:buFont typeface="Georgia" pitchFamily="18"/>
              <a:buNone/>
              <a:defRPr/>
            </a:pPr>
            <a:endParaRPr lang="en-GB" sz="3600" b="1" dirty="0" smtClean="0"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13315" name="AutoShape 2" descr="data:image/jpeg;base64,/9j/4AAQSkZJRgABAQAAAQABAAD/2wCEAAkGBwgHBgkIBwgKCgkLDRYPDQwMDRsUFRAWIB0iIiAdHx8kKDQsJCYxJx8fLT0tMTU3Ojo6Iys/RD84QzQ5OjcBCgoKDQwNGg8PGjclHyU3Nzc3Nzc3Nzc3Nzc3Nzc3Nzc3Nzc3Nzc3Nzc3Nzc3Nzc3Nzc3Nzc3Nzc3Nzc3Nzc3N//AABEIANoAWQMBEQACEQEDEQH/xAAbAAEBAAMBAQEAAAAAAAAAAAAABQQGBwEDAv/EADwQAAICAQIDAgkJCAMAAAAAAAABAgMEBRESITFBsQYTFDVRcXSRsiJFYXJzgaHB0TJCUlNjZILCFiMz/8QAGQEBAQEBAQEAAAAAAAAAAAAAAAEDBAIF/8QAJhEBAAICAQIGAgMAAAAAAAAAAAECAxExE0EEEiFCUYFh8CIycf/aAAwDAQACEQMRAD8A7iAAAAAAAAAAAAAAAAAAAGiVeEmrf8grhOdDwJz2dXCuJR4uHdPq30/QwjNE20z6efzbmY8rel0N2j0AAAAAAAAAAx83KqwseeRe2q4dWlv+BJmIjZrbnOZqldfhFVvXd5MrdpN2fuuSltsunLsZ8+18sZN+3/HTFaTTW/V0TTs2jUMSGTiz4q5dG1s+u3M+hW0WjcObhlFAAAAAAAAD8WzVdcpye0Yrdv0IGtuX654Q2avK7Lq8dHDpTVdT5bvfbia9PX1HFkzT66n8Q+jj8Dac8YbfaK7XLAVnC1CzaaT67b7d+xx+a8Y5rM93q2GseIin0paN4R3aRRDUFC6yhNwuoT5tLp9G51Yclq11bsniPBTTP0vl1LTcyvUMGjLobdd0FOO/XZrtO6J3G3z70mlprPMMkryAAAAAAA/F0I21Trn+zJOL9TCxMxO4c6wcfCw/KNPvx4yh4118M2tpR3fLn9L3+4+dkrMxFI53v8OvrWnJOXfqwtQrquz/ACCmmEZza+StuGEYtbRXqS/Fjp7x9Lv8/l46sxfzzP78v3mUYctO8jx6EpVza5bbPfktv8kufaK0/hOOf7cvV8175IyTLpWBRHGw6aIQjCNcIxUY9Fsj6FeIctrTa0zLIKgAAAAAADx80BpPhVoc56jXdU7p1z4pz2nFbP0Lfb0/T1MM05Nao9Y6U3u3KDdpeZK2OZiJRhtuuOe+0ny/P0GE9aIiYn05aRXF5vXnhY0DwWk9RjPP46/EqNijC1S4pp9vLobYoy8ZO3DO9ce5tTmW+I6Hl6AAAAAAAAAm63Bumqa/dsSfqaa/Q8ysNawYt41NfX/tivdMzid4o/e73xZtGnxbuvsfa1H3bv8AM190s+zPKAAAAAAAAAD4ZkVPHknt2dQNNxrOHOjV6Lv90Yez7ae76bhgtuhNrb5T7zdmyQAAAAAAAAADHzlY8S1UwU7OF8MW9k32cyTwsctH8j1aOrVOOLVtOHjv/Tnykm172c+sutajlruny3rE8Z5NV46ChZwriinvs/RudEMX2KAAAAAAAAAABIa31nFXZ5NP4ogVwAAAAAAAAAAAAk9dZxH/AG0/iiBWAAAAAAAAAAAACQvPGJ7NZ8UQK4AAAAAAAAAAAASPnjE9ms+KIFcAAAAAAAAAAAAJHzvh+zW/FECugAAAAAAAAAAAAkfO2F7Pb8UQK4AAAAAAAAAAAASJctXwl/Ru+KIFcAAAAAAAAAAAAJFr21fDfZ4m/viBXAAAAAAAAAAAACPZ55wd/wCTf3xAsAAAAAAAAAAAABGt88YH2WR3xKkrJFAAAAAAAAAAABFt874H2eR3oqStEUAAAAAAAAAAAES3lq+nfUyO9FgWyAAAAAAAAAAAAIl3nbT/AKuR3oIthQAAAAAAAAAAAQ7/ADtp3qyF+KLCSuEUAAAAAAAAAAPhnZKw8W3IlCc41xcnGC5skzqNrEbnTTcjwmw45+BZKFqcFdvDaLfyunR7GEeKxvfRs2rRtTr1XDWTVXZXHdx4bEt016m0/uNqXi8bh4mNTpnnpAAAAAAAAABh6q+HCnLZuMWnJL0b8wIWqXRu1TBtpgpVQ/bb7ENQkzpc01Rddk4JqE5uUfVsiyQzSKAAAAAAAAAPGk1s+j6gYMtHw5TcvFtL+FSe3uAzoxUYqMUkl2ID0AAAAAAAAAAAAAAAAAAAAAAAAAAAAAAAAAP/2Q==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3316" name="AutoShape 4" descr="data:image/jpeg;base64,/9j/4AAQSkZJRgABAQAAAQABAAD/2wCEAAkGBwgHBgkIBwgKCgkLDRYPDQwMDRsUFRAWIB0iIiAdHx8kKDQsJCYxJx8fLT0tMTU3Ojo6Iys/RD84QzQ5OjcBCgoKDQwNGg8PGjclHyU3Nzc3Nzc3Nzc3Nzc3Nzc3Nzc3Nzc3Nzc3Nzc3Nzc3Nzc3Nzc3Nzc3Nzc3Nzc3Nzc3N//AABEIANoAWQMBEQACEQEDEQH/xAAbAAEBAAMBAQEAAAAAAAAAAAAABQQGBwEDAv/EADwQAAICAQIDAgkJCAMAAAAAAAABAgMEBRESITFBsQYTFDVRcXSRsiJFYXJzgaHB0TJCUlNjZILCFiMz/8QAGQEBAQEBAQEAAAAAAAAAAAAAAAEDBAIF/8QAJhEBAAICAQIGAgMAAAAAAAAAAAECAxExE0EEEiFCUYFh8CIycf/aAAwDAQACEQMRAD8A7iAAAAAAAAAAAAAAAAAAAGiVeEmrf8grhOdDwJz2dXCuJR4uHdPq30/QwjNE20z6efzbmY8rel0N2j0AAAAAAAAAAx83KqwseeRe2q4dWlv+BJmIjZrbnOZqldfhFVvXd5MrdpN2fuuSltsunLsZ8+18sZN+3/HTFaTTW/V0TTs2jUMSGTiz4q5dG1s+u3M+hW0WjcObhlFAAAAAAAAD8WzVdcpye0Yrdv0IGtuX654Q2avK7Lq8dHDpTVdT5bvfbia9PX1HFkzT66n8Q+jj8Dac8YbfaK7XLAVnC1CzaaT67b7d+xx+a8Y5rM93q2GseIin0paN4R3aRRDUFC6yhNwuoT5tLp9G51Yclq11bsniPBTTP0vl1LTcyvUMGjLobdd0FOO/XZrtO6J3G3z70mlprPMMkryAAAAAAA/F0I21Trn+zJOL9TCxMxO4c6wcfCw/KNPvx4yh4118M2tpR3fLn9L3+4+dkrMxFI53v8OvrWnJOXfqwtQrquz/ACCmmEZza+StuGEYtbRXqS/Fjp7x9Lv8/l46sxfzzP78v3mUYctO8jx6EpVza5bbPfktv8kufaK0/hOOf7cvV8175IyTLpWBRHGw6aIQjCNcIxUY9Fsj6FeIctrTa0zLIKgAAAAAADx80BpPhVoc56jXdU7p1z4pz2nFbP0Lfb0/T1MM05Nao9Y6U3u3KDdpeZK2OZiJRhtuuOe+0ny/P0GE9aIiYn05aRXF5vXnhY0DwWk9RjPP46/EqNijC1S4pp9vLobYoy8ZO3DO9ce5tTmW+I6Hl6AAAAAAAAAm63Bumqa/dsSfqaa/Q8ysNawYt41NfX/tivdMzid4o/e73xZtGnxbuvsfa1H3bv8AM190s+zPKAAAAAAAAAD4ZkVPHknt2dQNNxrOHOjV6Lv90Yez7ae76bhgtuhNrb5T7zdmyQAAAAAAAAADHzlY8S1UwU7OF8MW9k32cyTwsctH8j1aOrVOOLVtOHjv/Tnykm172c+sutajlruny3rE8Z5NV46ChZwriinvs/RudEMX2KAAAAAAAAAABIa31nFXZ5NP4ogVwAAAAAAAAAAAAk9dZxH/AG0/iiBWAAAAAAAAAAAACQvPGJ7NZ8UQK4AAAAAAAAAAAASPnjE9ms+KIFcAAAAAAAAAAAAJHzvh+zW/FECugAAAAAAAAAAAAkfO2F7Pb8UQK4AAAAAAAAAAAASJctXwl/Ru+KIFcAAAAAAAAAAAAJFr21fDfZ4m/viBXAAAAAAAAAAAACPZ55wd/wCTf3xAsAAAAAAAAAAAABGt88YH2WR3xKkrJFAAAAAAAAAAABFt874H2eR3oqStEUAAAAAAAAAAAES3lq+nfUyO9FgWyAAAAAAAAAAAAIl3nbT/AKuR3oIthQAAAAAAAAAAAQ7/ADtp3qyF+KLCSuEUAAAAAAAAAAPhnZKw8W3IlCc41xcnGC5skzqNrEbnTTcjwmw45+BZKFqcFdvDaLfyunR7GEeKxvfRs2rRtTr1XDWTVXZXHdx4bEt016m0/uNqXi8bh4mNTpnnpAAAAAAAAABh6q+HCnLZuMWnJL0b8wIWqXRu1TBtpgpVQ/bb7ENQkzpc01Rddk4JqE5uUfVsiyQzSKAAAAAAAAAPGk1s+j6gYMtHw5TcvFtL+FSe3uAzoxUYqMUkl2ID0AAAAAAAAAAAAAAAAAAAAAAAAAAAAAAAAAP/2Q=="/>
          <p:cNvSpPr>
            <a:spLocks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12297" name="Picture 9" descr="C:\Users\Mark\Pictures\EPSON SCANS\img23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9614">
            <a:off x="425032" y="3932238"/>
            <a:ext cx="8578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3730625"/>
            <a:ext cx="9144000" cy="1143000"/>
          </a:xfrm>
        </p:spPr>
        <p:txBody>
          <a:bodyPr anchorCtr="1"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Georgia" pitchFamily="18"/>
              <a:buNone/>
              <a:defRPr/>
            </a:pPr>
            <a:r>
              <a:rPr lang="en-GB" sz="5400" dirty="0" smtClean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Numbers 24 vs.17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9</a:t>
            </a:r>
          </a:p>
        </p:txBody>
      </p:sp>
      <p:pic>
        <p:nvPicPr>
          <p:cNvPr id="9" name="Picture 19" descr="J00957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12" y="1196751"/>
            <a:ext cx="768628" cy="7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7393" y="-459432"/>
            <a:ext cx="1998663" cy="624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†</a:t>
            </a:r>
            <a:endParaRPr lang="en-GB" sz="40000" b="1" kern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latin typeface="Trebuchet MS"/>
              <a:cs typeface="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53050"/>
            <a:ext cx="9143999" cy="1016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Trebuchet MS"/>
                <a:cs typeface=""/>
              </a:rPr>
              <a:t>John 3 vs.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860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promise of the Messiah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Slip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2850</TotalTime>
  <Words>313</Words>
  <Application>Microsoft Office PowerPoint</Application>
  <PresentationFormat>On-screen Show (4:3)</PresentationFormat>
  <Paragraphs>120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PowerPoint Presentation</vt:lpstr>
      <vt:lpstr>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Numbers 24 vs.17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Mark</dc:creator>
  <cp:lastModifiedBy>Mark</cp:lastModifiedBy>
  <cp:revision>134</cp:revision>
  <dcterms:created xsi:type="dcterms:W3CDTF">2014-02-22T16:28:22Z</dcterms:created>
  <dcterms:modified xsi:type="dcterms:W3CDTF">2016-03-21T19:46:01Z</dcterms:modified>
</cp:coreProperties>
</file>