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74" r:id="rId4"/>
    <p:sldId id="275" r:id="rId5"/>
    <p:sldId id="276" r:id="rId6"/>
    <p:sldId id="263" r:id="rId7"/>
    <p:sldId id="266" r:id="rId8"/>
    <p:sldId id="264" r:id="rId9"/>
    <p:sldId id="267" r:id="rId10"/>
    <p:sldId id="268" r:id="rId11"/>
    <p:sldId id="27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07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983232-A3BF-4DA6-AED3-918D32481E00}" type="datetimeFigureOut">
              <a:rPr lang="en-GB"/>
              <a:pPr>
                <a:defRPr/>
              </a:pPr>
              <a:t>29/04/2024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CC0B7F-E06C-489E-B453-D13D8CADB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73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>
            <a:spLocks/>
          </p:cNvSpPr>
          <p:nvPr/>
        </p:nvSpPr>
        <p:spPr bwMode="auto">
          <a:xfrm>
            <a:off x="514350" y="5349875"/>
            <a:ext cx="8629650" cy="3175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290826 h 2377"/>
              <a:gd name="T4" fmla="*/ 4314825 w 8629650"/>
              <a:gd name="T5" fmla="*/ 581598 h 2377"/>
              <a:gd name="T6" fmla="*/ 0 w 8629650"/>
              <a:gd name="T7" fmla="*/ 290826 h 2377"/>
              <a:gd name="T8" fmla="*/ 0 w 8629650"/>
              <a:gd name="T9" fmla="*/ 0 h 2377"/>
              <a:gd name="T10" fmla="*/ 8629650 w 8629650"/>
              <a:gd name="T11" fmla="*/ 581598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itle 28"/>
          <p:cNvSpPr txBox="1">
            <a:spLocks noGrp="1"/>
          </p:cNvSpPr>
          <p:nvPr>
            <p:ph type="ctrTitle"/>
          </p:nvPr>
        </p:nvSpPr>
        <p:spPr>
          <a:xfrm>
            <a:off x="381003" y="4853406"/>
            <a:ext cx="8458200" cy="1222379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8"/>
          <p:cNvSpPr txBox="1">
            <a:spLocks noGrp="1"/>
          </p:cNvSpPr>
          <p:nvPr>
            <p:ph type="subTitle" idx="1"/>
          </p:nvPr>
        </p:nvSpPr>
        <p:spPr>
          <a:xfrm>
            <a:off x="381003" y="3886200"/>
            <a:ext cx="8458200" cy="91440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>
                <a:solidFill>
                  <a:srgbClr val="44332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1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D406-A20C-47D4-9290-3A6A943B0B62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7" name="Footer Placeholder 1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14"/>
          <p:cNvSpPr txBox="1"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72054-F0B4-425C-BD21-5DA757279D2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96331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1271-CC9C-4B8D-8728-B0C6073B627F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B15C-D6AA-4B45-BBFD-9A2B125C372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32990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549280"/>
            <a:ext cx="62483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816D-408D-4985-805F-BCDDF73AF5F6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04D3-E8E1-4E9B-8B4C-AD41E0052A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19460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6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69DD-32D8-48C9-9563-13CE2C47198C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5" name="Footer Placeholder 18"/>
          <p:cNvSpPr txBox="1"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15"/>
          <p:cNvSpPr txBox="1"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CF04-59D7-4EF3-B502-AAE38CB05FA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4629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/>
          </p:cNvSpPr>
          <p:nvPr/>
        </p:nvSpPr>
        <p:spPr bwMode="auto">
          <a:xfrm>
            <a:off x="514350" y="3444875"/>
            <a:ext cx="8629650" cy="3175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290826 h 2377"/>
              <a:gd name="T4" fmla="*/ 4314825 w 8629650"/>
              <a:gd name="T5" fmla="*/ 581598 h 2377"/>
              <a:gd name="T6" fmla="*/ 0 w 8629650"/>
              <a:gd name="T7" fmla="*/ 290826 h 2377"/>
              <a:gd name="T8" fmla="*/ 0 w 8629650"/>
              <a:gd name="T9" fmla="*/ 0 h 2377"/>
              <a:gd name="T10" fmla="*/ 8629650 w 8629650"/>
              <a:gd name="T11" fmla="*/ 581598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 txBox="1">
            <a:spLocks noGrp="1"/>
          </p:cNvSpPr>
          <p:nvPr>
            <p:ph type="body" idx="1"/>
          </p:nvPr>
        </p:nvSpPr>
        <p:spPr>
          <a:xfrm>
            <a:off x="381003" y="1676396"/>
            <a:ext cx="8458200" cy="1219196"/>
          </a:xfrm>
        </p:spPr>
        <p:txBody>
          <a:bodyPr anchor="b"/>
          <a:lstStyle>
            <a:lvl1pPr marL="0" indent="0" algn="r">
              <a:spcBef>
                <a:spcPts val="500"/>
              </a:spcBef>
              <a:buNone/>
              <a:defRPr sz="2000">
                <a:solidFill>
                  <a:srgbClr val="DDD2B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7"/>
          <p:cNvSpPr txBox="1">
            <a:spLocks noGrp="1"/>
          </p:cNvSpPr>
          <p:nvPr>
            <p:ph type="title"/>
          </p:nvPr>
        </p:nvSpPr>
        <p:spPr>
          <a:xfrm>
            <a:off x="180475" y="2947083"/>
            <a:ext cx="8686800" cy="1184824"/>
          </a:xfrm>
        </p:spPr>
        <p:txBody>
          <a:bodyPr anchor="t"/>
          <a:lstStyle>
            <a:lvl1pPr algn="r">
              <a:defRPr>
                <a:solidFill>
                  <a:srgbClr val="FBEEC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22DC-9556-41A2-B072-4E7EB0F8A3D3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6" name="Footer Placeholder 1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1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DE3D-4D49-4007-B0BB-2437BD3C0BE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78594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3"/>
          <p:cNvSpPr txBox="1">
            <a:spLocks noGrp="1"/>
          </p:cNvSpPr>
          <p:nvPr>
            <p:ph idx="1"/>
          </p:nvPr>
        </p:nvSpPr>
        <p:spPr>
          <a:xfrm>
            <a:off x="304796" y="1600200"/>
            <a:ext cx="4190996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2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343400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C5B9-8925-4DA2-8A08-E91E6ABB5ED1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6" name="Footer Placeholder 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3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1740-302E-4112-9885-59034278D8E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33978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/>
          </p:cNvSpPr>
          <p:nvPr/>
        </p:nvSpPr>
        <p:spPr bwMode="auto">
          <a:xfrm>
            <a:off x="514350" y="6019800"/>
            <a:ext cx="8629650" cy="1588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1 h 2377"/>
              <a:gd name="T4" fmla="*/ 4314825 w 8629650"/>
              <a:gd name="T5" fmla="*/ 1 h 2377"/>
              <a:gd name="T6" fmla="*/ 0 w 8629650"/>
              <a:gd name="T7" fmla="*/ 1 h 2377"/>
              <a:gd name="T8" fmla="*/ 0 w 8629650"/>
              <a:gd name="T9" fmla="*/ 0 h 2377"/>
              <a:gd name="T10" fmla="*/ 8629650 w 8629650"/>
              <a:gd name="T11" fmla="*/ 1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28"/>
          <p:cNvSpPr txBox="1">
            <a:spLocks noGrp="1"/>
          </p:cNvSpPr>
          <p:nvPr>
            <p:ph type="title"/>
          </p:nvPr>
        </p:nvSpPr>
        <p:spPr>
          <a:xfrm>
            <a:off x="304796" y="5410203"/>
            <a:ext cx="8610603" cy="8826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12"/>
          <p:cNvSpPr txBox="1">
            <a:spLocks noGrp="1"/>
          </p:cNvSpPr>
          <p:nvPr>
            <p:ph type="body" idx="1"/>
          </p:nvPr>
        </p:nvSpPr>
        <p:spPr>
          <a:xfrm>
            <a:off x="281443" y="666753"/>
            <a:ext cx="4290556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4"/>
          <p:cNvSpPr txBox="1">
            <a:spLocks noGrp="1"/>
          </p:cNvSpPr>
          <p:nvPr>
            <p:ph type="body" idx="3"/>
          </p:nvPr>
        </p:nvSpPr>
        <p:spPr>
          <a:xfrm>
            <a:off x="4645023" y="666753"/>
            <a:ext cx="4292239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idx="2"/>
          </p:nvPr>
        </p:nvSpPr>
        <p:spPr>
          <a:xfrm>
            <a:off x="281443" y="1316041"/>
            <a:ext cx="429055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7"/>
          <p:cNvSpPr txBox="1">
            <a:spLocks noGrp="1"/>
          </p:cNvSpPr>
          <p:nvPr>
            <p:ph idx="4"/>
          </p:nvPr>
        </p:nvSpPr>
        <p:spPr>
          <a:xfrm>
            <a:off x="4648727" y="1316041"/>
            <a:ext cx="428853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6638-2BCD-4DB5-B44F-BAE864B31D40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85C4-F46E-47DC-A755-226E259291B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64497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DB27-EFC3-412C-BDBC-7A63BE41BCCF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4" name="Footer Placeholder 2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D0BE-294D-466C-B24D-380171567E5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61026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6BBF-DADE-4B9F-B9F1-038B7C0F096A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3" name="Footer Placeholder 2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CF85A-D3CE-4E0A-9D1D-F8DD7FDBA2C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87600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aight Connector 7"/>
          <p:cNvSpPr>
            <a:spLocks/>
          </p:cNvSpPr>
          <p:nvPr/>
        </p:nvSpPr>
        <p:spPr bwMode="auto">
          <a:xfrm>
            <a:off x="514350" y="5848350"/>
            <a:ext cx="8629650" cy="3175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290826 h 2377"/>
              <a:gd name="T4" fmla="*/ 4314825 w 8629650"/>
              <a:gd name="T5" fmla="*/ 581598 h 2377"/>
              <a:gd name="T6" fmla="*/ 0 w 8629650"/>
              <a:gd name="T7" fmla="*/ 290826 h 2377"/>
              <a:gd name="T8" fmla="*/ 0 w 8629650"/>
              <a:gd name="T9" fmla="*/ 0 h 2377"/>
              <a:gd name="T10" fmla="*/ 8629650 w 8629650"/>
              <a:gd name="T11" fmla="*/ 581598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itle 11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69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5"/>
          <p:cNvSpPr txBox="1">
            <a:spLocks noGrp="1"/>
          </p:cNvSpPr>
          <p:nvPr>
            <p:ph type="body" idx="2"/>
          </p:nvPr>
        </p:nvSpPr>
        <p:spPr>
          <a:xfrm>
            <a:off x="457200" y="609603"/>
            <a:ext cx="3008311" cy="4800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3"/>
          <p:cNvSpPr txBox="1">
            <a:spLocks noGrp="1"/>
          </p:cNvSpPr>
          <p:nvPr>
            <p:ph idx="1"/>
          </p:nvPr>
        </p:nvSpPr>
        <p:spPr>
          <a:xfrm>
            <a:off x="3575047" y="609603"/>
            <a:ext cx="5340352" cy="480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8710-DBCA-4DCC-A9ED-F51D2AABA32E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8" name="Footer Placeholder 2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B01F-A655-4ECC-A6C6-69FAAFF61A1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679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 txBox="1">
            <a:spLocks noGrp="1"/>
          </p:cNvSpPr>
          <p:nvPr>
            <p:ph type="pic" idx="1"/>
          </p:nvPr>
        </p:nvSpPr>
        <p:spPr>
          <a:xfrm>
            <a:off x="3505196" y="616634"/>
            <a:ext cx="5029200" cy="3657600"/>
          </a:xfrm>
          <a:solidFill>
            <a:srgbClr val="FFFFFF"/>
          </a:solidFill>
          <a:ln w="6345">
            <a:solidFill>
              <a:srgbClr val="F0A22E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itle 16"/>
          <p:cNvSpPr txBox="1">
            <a:spLocks noGrp="1"/>
          </p:cNvSpPr>
          <p:nvPr>
            <p:ph type="title"/>
          </p:nvPr>
        </p:nvSpPr>
        <p:spPr>
          <a:xfrm>
            <a:off x="381003" y="4993757"/>
            <a:ext cx="5867403" cy="52228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5"/>
          <p:cNvSpPr txBox="1">
            <a:spLocks noGrp="1"/>
          </p:cNvSpPr>
          <p:nvPr>
            <p:ph type="body" idx="2"/>
          </p:nvPr>
        </p:nvSpPr>
        <p:spPr>
          <a:xfrm>
            <a:off x="381003" y="5533217"/>
            <a:ext cx="5867403" cy="768352"/>
          </a:xfrm>
        </p:spPr>
        <p:txBody>
          <a:bodyPr lIns="109728" tIns="0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8809-D250-4447-AF26-7D2C87CD372B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3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0AC1-A79D-4752-AD9B-E0C69273A13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30792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688"/>
            </a:gs>
            <a:gs pos="100000">
              <a:srgbClr val="FFDAB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raight Connector 6"/>
          <p:cNvSpPr>
            <a:spLocks/>
          </p:cNvSpPr>
          <p:nvPr/>
        </p:nvSpPr>
        <p:spPr bwMode="auto">
          <a:xfrm>
            <a:off x="514350" y="1050925"/>
            <a:ext cx="8629650" cy="1588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1 h 2377"/>
              <a:gd name="T4" fmla="*/ 4314825 w 8629650"/>
              <a:gd name="T5" fmla="*/ 1 h 2377"/>
              <a:gd name="T6" fmla="*/ 0 w 8629650"/>
              <a:gd name="T7" fmla="*/ 1 h 2377"/>
              <a:gd name="T8" fmla="*/ 0 w 8629650"/>
              <a:gd name="T9" fmla="*/ 0 h 2377"/>
              <a:gd name="T10" fmla="*/ 8629650 w 8629650"/>
              <a:gd name="T11" fmla="*/ 1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Text Placeholder 7"/>
          <p:cNvSpPr txBox="1"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10"/>
          <p:cNvSpPr txBox="1"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  <a:ea typeface=""/>
                <a:cs typeface=""/>
              </a:defRPr>
            </a:lvl1pPr>
          </a:lstStyle>
          <a:p>
            <a:pPr>
              <a:defRPr/>
            </a:pPr>
            <a:fld id="{07B7BEB1-13BF-4838-A307-C4DBA73F55FE}" type="datetime1">
              <a:rPr lang="en-US"/>
              <a:pPr>
                <a:defRPr/>
              </a:pPr>
              <a:t>4/29/2024</a:t>
            </a:fld>
            <a:endParaRPr/>
          </a:p>
        </p:txBody>
      </p:sp>
      <p:sp>
        <p:nvSpPr>
          <p:cNvPr id="5" name="Footer Placeholder 27"/>
          <p:cNvSpPr txBox="1"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  <a:ea typeface=""/>
                <a:cs typeface=""/>
              </a:defRPr>
            </a:lvl1pPr>
          </a:lstStyle>
          <a:p>
            <a:pPr>
              <a:defRPr/>
            </a:pPr>
            <a:fld id="{2F4BACAC-4926-42DC-8CFE-E558EAA8753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Title Placeholder 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Straight Connector 8"/>
          <p:cNvSpPr>
            <a:spLocks/>
          </p:cNvSpPr>
          <p:nvPr/>
        </p:nvSpPr>
        <p:spPr bwMode="auto">
          <a:xfrm>
            <a:off x="514350" y="1050925"/>
            <a:ext cx="8629650" cy="1588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1 h 2377"/>
              <a:gd name="T4" fmla="*/ 4314825 w 8629650"/>
              <a:gd name="T5" fmla="*/ 1 h 2377"/>
              <a:gd name="T6" fmla="*/ 0 w 8629650"/>
              <a:gd name="T7" fmla="*/ 1 h 2377"/>
              <a:gd name="T8" fmla="*/ 0 w 8629650"/>
              <a:gd name="T9" fmla="*/ 0 h 2377"/>
              <a:gd name="T10" fmla="*/ 8629650 w 8629650"/>
              <a:gd name="T11" fmla="*/ 1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Straight Connector 11"/>
          <p:cNvSpPr>
            <a:spLocks/>
          </p:cNvSpPr>
          <p:nvPr/>
        </p:nvSpPr>
        <p:spPr bwMode="auto">
          <a:xfrm>
            <a:off x="514350" y="1057275"/>
            <a:ext cx="8629650" cy="3175"/>
          </a:xfrm>
          <a:custGeom>
            <a:avLst/>
            <a:gdLst>
              <a:gd name="T0" fmla="*/ 4314825 w 8629650"/>
              <a:gd name="T1" fmla="*/ 0 h 2377"/>
              <a:gd name="T2" fmla="*/ 8629650 w 8629650"/>
              <a:gd name="T3" fmla="*/ 290826 h 2377"/>
              <a:gd name="T4" fmla="*/ 4314825 w 8629650"/>
              <a:gd name="T5" fmla="*/ 581598 h 2377"/>
              <a:gd name="T6" fmla="*/ 0 w 8629650"/>
              <a:gd name="T7" fmla="*/ 290826 h 2377"/>
              <a:gd name="T8" fmla="*/ 0 w 8629650"/>
              <a:gd name="T9" fmla="*/ 0 h 2377"/>
              <a:gd name="T10" fmla="*/ 8629650 w 8629650"/>
              <a:gd name="T11" fmla="*/ 581598 h 237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629650"/>
              <a:gd name="T19" fmla="*/ 0 h 2377"/>
              <a:gd name="T20" fmla="*/ 8629650 w 8629650"/>
              <a:gd name="T21" fmla="*/ 2377 h 2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9650" h="2377">
                <a:moveTo>
                  <a:pt x="0" y="0"/>
                </a:moveTo>
                <a:lnTo>
                  <a:pt x="8629650" y="2377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kern="1200" cap="all">
          <a:solidFill>
            <a:srgbClr val="4E3B30"/>
          </a:solidFill>
          <a:latin typeface="Franklin Gothic Medium"/>
          <a:ea typeface=""/>
          <a:cs typeface="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600">
          <a:solidFill>
            <a:srgbClr val="4E3B30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"/>
        <a:defRPr lang="en-US" sz="3200" kern="1200">
          <a:solidFill>
            <a:srgbClr val="4E3B30"/>
          </a:solidFill>
          <a:latin typeface="Franklin Gothic Book"/>
          <a:ea typeface=""/>
          <a:cs typeface="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"/>
        <a:defRPr lang="en-US" sz="2800" kern="1200">
          <a:solidFill>
            <a:srgbClr val="4E3B30"/>
          </a:solidFill>
          <a:latin typeface="Franklin Gothic Book"/>
          <a:ea typeface=""/>
          <a:cs typeface="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"/>
        <a:defRPr lang="en-US" sz="2400" kern="1200">
          <a:solidFill>
            <a:srgbClr val="4E3B30"/>
          </a:solidFill>
          <a:latin typeface="Franklin Gothic Book"/>
          <a:ea typeface=""/>
          <a:cs typeface="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"/>
        <a:defRPr lang="en-US" sz="2000" kern="1200">
          <a:solidFill>
            <a:srgbClr val="4E3B30"/>
          </a:solidFill>
          <a:latin typeface="Franklin Gothic Book"/>
          <a:ea typeface=""/>
          <a:cs typeface=""/>
        </a:defRPr>
      </a:lvl4pPr>
      <a:lvl5pPr marL="2057400" lvl="4" indent="-228600" algn="l" rtl="0" eaLnBrk="0" fontAlgn="base" hangingPunct="0">
        <a:spcBef>
          <a:spcPts val="4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en-US" kern="1200">
          <a:solidFill>
            <a:srgbClr val="4E3B30"/>
          </a:solidFill>
          <a:latin typeface="Franklin Gothic Book"/>
          <a:ea typeface=""/>
          <a:cs typeface=""/>
        </a:defRPr>
      </a:lvl5pPr>
      <a:lvl6pPr marL="2514600" indent="-228600" algn="l" rtl="0" eaLnBrk="0" fontAlgn="base">
        <a:spcBef>
          <a:spcPts val="4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en-US" kern="1200">
          <a:solidFill>
            <a:srgbClr val="4E3B30"/>
          </a:solidFill>
          <a:latin typeface="Franklin Gothic Book"/>
          <a:ea typeface=""/>
          <a:cs typeface=""/>
        </a:defRPr>
      </a:lvl6pPr>
      <a:lvl7pPr marL="2971800" indent="-228600" algn="l" rtl="0" eaLnBrk="0" fontAlgn="base">
        <a:spcBef>
          <a:spcPts val="4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en-US" kern="1200">
          <a:solidFill>
            <a:srgbClr val="4E3B30"/>
          </a:solidFill>
          <a:latin typeface="Franklin Gothic Book"/>
          <a:ea typeface=""/>
          <a:cs typeface=""/>
        </a:defRPr>
      </a:lvl7pPr>
      <a:lvl8pPr marL="3429000" indent="-228600" algn="l" rtl="0" eaLnBrk="0" fontAlgn="base">
        <a:spcBef>
          <a:spcPts val="4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en-US" kern="1200">
          <a:solidFill>
            <a:srgbClr val="4E3B30"/>
          </a:solidFill>
          <a:latin typeface="Franklin Gothic Book"/>
          <a:ea typeface=""/>
          <a:cs typeface=""/>
        </a:defRPr>
      </a:lvl8pPr>
      <a:lvl9pPr marL="3886200" indent="-228600" algn="l" rtl="0" eaLnBrk="0" fontAlgn="base">
        <a:spcBef>
          <a:spcPts val="4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en-US" kern="1200">
          <a:solidFill>
            <a:srgbClr val="4E3B30"/>
          </a:solidFill>
          <a:latin typeface="Franklin Gothic Book"/>
          <a:ea typeface=""/>
          <a:cs typeface="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708007"/>
            <a:ext cx="72728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following Bible presentation is based on notes and illustrations by the 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Rev L G Stapleton</a:t>
            </a:r>
          </a:p>
          <a:p>
            <a:pPr algn="ctr"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picture of the Tabernacle is taken from the CANDLE BOOKS – ‘Essential Bible Reference Series’ – ‘The Tabernacle’ by Tim </a:t>
            </a:r>
            <a:r>
              <a:rPr lang="en-GB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Dowley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,- permission applied for.</a:t>
            </a:r>
          </a:p>
          <a:p>
            <a:pPr algn="ctr">
              <a:defRPr/>
            </a:pP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Compiled by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Mark Stapleton</a:t>
            </a:r>
          </a:p>
          <a:p>
            <a:pPr algn="ctr">
              <a:defRPr/>
            </a:pP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©Mark Stapleton 2016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1375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200" b="1" dirty="0">
                <a:solidFill>
                  <a:srgbClr val="0000FF"/>
                </a:solidFill>
                <a:effectLst>
                  <a:outerShdw dist="38096" dir="2700000">
                    <a:srgbClr val="000000"/>
                  </a:outerShdw>
                </a:effectLst>
              </a:rPr>
              <a:t>God’s provision for His people</a:t>
            </a:r>
          </a:p>
        </p:txBody>
      </p:sp>
      <p:pic>
        <p:nvPicPr>
          <p:cNvPr id="22531" name="Picture 2" descr="C:\Users\Mark\Documents\GOD'S SPECIAL TENT\BRASEN ALT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463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/>
          <p:nvPr/>
        </p:nvSpPr>
        <p:spPr>
          <a:xfrm>
            <a:off x="1476375" y="1839913"/>
            <a:ext cx="1909763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BULLOCK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Ch. 4 v. 3,14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3419474" y="1839913"/>
            <a:ext cx="144055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SHEEP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Ch. 5 v. 6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4716463" y="1839913"/>
            <a:ext cx="2700337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TWO PIGEONS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Ch. 5 v.7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0" y="836613"/>
            <a:ext cx="9144000" cy="646112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kern="0" dirty="0">
                <a:solidFill>
                  <a:srgbClr val="0000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SACRIFICES OFFERED AT THE BRONZE ALTAR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0" y="4508500"/>
            <a:ext cx="9144000" cy="2124075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0000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…without shedding of blood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0000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there is no remission.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0000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Hebrews 9 vs.22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8459788" y="6342063"/>
            <a:ext cx="474662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10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3059832" y="620713"/>
            <a:ext cx="3024188" cy="64484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1300" b="1" kern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  <a:cs typeface="Arial"/>
              </a:rPr>
              <a:t>†</a:t>
            </a:r>
            <a:endParaRPr lang="en-GB" sz="41300" b="1" kern="0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latin typeface="Calibri"/>
              <a:cs typeface="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15816" y="2433638"/>
            <a:ext cx="32400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UNCLEAN HANDS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3635896" y="2852738"/>
            <a:ext cx="1909762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ALL SIN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8459788" y="6342063"/>
            <a:ext cx="474662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11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0" y="3515524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003399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“Behold! The Lamb of God who takes away the sin of the world!”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003399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John 1 vs.29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3131840" y="3844925"/>
            <a:ext cx="28082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STRAYING FEET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2914501" y="5084763"/>
            <a:ext cx="324167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UNCLEAN HEARTS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33375"/>
            <a:ext cx="9144000" cy="841375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cap="all">
                <a:solidFill>
                  <a:srgbClr val="4E3B30"/>
                </a:solidFill>
                <a:latin typeface="Franklin Gothic Medium"/>
                <a:ea typeface=""/>
                <a:cs typeface="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5pPr>
            <a:lvl6pPr marL="457200" algn="l" rtl="0" eaLnBrk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6pPr>
            <a:lvl7pPr marL="914400" algn="l" rtl="0" eaLnBrk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7pPr>
            <a:lvl8pPr marL="1371600" algn="l" rtl="0" eaLnBrk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8pPr>
            <a:lvl9pPr marL="1828800" algn="l" rtl="0" eaLnBrk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No longer an altar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no MORE animal sacrifices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5261732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003399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…the blood of Jesus Christ His (God’s) Son cleanses us from all sin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003399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1 John 1 vs. 7</a:t>
            </a:r>
          </a:p>
        </p:txBody>
      </p:sp>
      <p:sp>
        <p:nvSpPr>
          <p:cNvPr id="11" name="TextBox 4"/>
          <p:cNvSpPr txBox="1"/>
          <p:nvPr/>
        </p:nvSpPr>
        <p:spPr>
          <a:xfrm rot="19670959">
            <a:off x="1066735" y="3182938"/>
            <a:ext cx="7704138" cy="1323975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0" b="1" kern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"/>
              </a:rPr>
              <a:t>THE ATONEMENT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/>
      <p:bldP spid="10" grpId="0"/>
      <p:bldP spid="12" grpId="0"/>
      <p:bldP spid="12" grpId="1"/>
      <p:bldP spid="13" grpId="0"/>
      <p:bldP spid="13" grpId="1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115888"/>
            <a:ext cx="9144000" cy="841375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cap="none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6000" b="1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LEVITICUS</a:t>
            </a:r>
          </a:p>
        </p:txBody>
      </p:sp>
      <p:pic>
        <p:nvPicPr>
          <p:cNvPr id="13315" name="Picture 2" descr="img1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6342"/>
          <a:stretch>
            <a:fillRect/>
          </a:stretch>
        </p:blipFill>
        <p:spPr bwMode="auto">
          <a:xfrm flipH="1">
            <a:off x="0" y="1692275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8575675" y="115888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66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12 sons of Israel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268413"/>
            <a:ext cx="0" cy="500062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70021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Tribe of Levi = the Priestly Tribe, looked after the Tabernacle (later the Temple)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2565400"/>
            <a:ext cx="0" cy="498475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9241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family of Aaron was set aside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be Priests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3789363"/>
            <a:ext cx="0" cy="498475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20370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Aaron, the brother of Moses, was set aside as the first High Priest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0" y="5089525"/>
            <a:ext cx="0" cy="500063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5516563"/>
            <a:ext cx="9144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High Priest was allowed to enter the most  Holy Place in the Tabernacle, and this only once a year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15888"/>
            <a:ext cx="9144000" cy="8413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cap="all">
                <a:solidFill>
                  <a:srgbClr val="4E3B30"/>
                </a:solidFill>
                <a:latin typeface="Franklin Gothic Medium"/>
                <a:ea typeface=""/>
                <a:cs typeface="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5pPr>
            <a:lvl6pPr marL="457200" algn="l" rtl="0" eaLnBrk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6pPr>
            <a:lvl7pPr marL="914400" algn="l" rtl="0" eaLnBrk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7pPr>
            <a:lvl8pPr marL="1371600" algn="l" rtl="0" eaLnBrk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8pPr>
            <a:lvl9pPr marL="1828800" algn="l" rtl="0" eaLnBrk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E3B3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cap="none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6000" b="1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LEVITICUS</a:t>
            </a:r>
            <a:endParaRPr lang="en-GB" sz="60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3" grpId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115888"/>
            <a:ext cx="9144000" cy="841375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THE MESSAGE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1600" y="1511300"/>
            <a:ext cx="3067050" cy="194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 is sinful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76056" y="1511300"/>
            <a:ext cx="3067050" cy="194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is Holy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1600" y="4149725"/>
            <a:ext cx="3067050" cy="1943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latin typeface="Arial Black" panose="020B0A04020102020204" pitchFamily="34" charset="0"/>
              </a:rPr>
              <a:t>How can man be “at one” with God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48064" y="4151313"/>
            <a:ext cx="3067050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 can be in fellowship with God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841375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THE CONTENT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pic>
        <p:nvPicPr>
          <p:cNvPr id="17412" name="Picture 2" descr="img1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6342"/>
          <a:stretch>
            <a:fillRect/>
          </a:stretch>
        </p:blipFill>
        <p:spPr bwMode="auto">
          <a:xfrm>
            <a:off x="0" y="1719263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719263"/>
            <a:ext cx="3038475" cy="172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Offerings,</a:t>
            </a: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consecration of the Priests</a:t>
            </a: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1 – 8</a:t>
            </a:r>
          </a:p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78425"/>
            <a:ext cx="3046413" cy="172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en-GB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year, year of jubilee, slavery, redemption of property, lending</a:t>
            </a:r>
          </a:p>
          <a:p>
            <a:pPr algn="ctr"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 25</a:t>
            </a:r>
          </a:p>
          <a:p>
            <a:pPr algn="ctr">
              <a:defRPr/>
            </a:pP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6788" y="5157788"/>
            <a:ext cx="3089275" cy="172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Further laws about redemption and property</a:t>
            </a:r>
          </a:p>
          <a:p>
            <a:pPr algn="ctr"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27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6413" y="1719263"/>
            <a:ext cx="3038475" cy="170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Priestly ministry begins</a:t>
            </a: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9 - 10</a:t>
            </a:r>
          </a:p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888" y="1719263"/>
            <a:ext cx="3070225" cy="170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Forbidden contacts and forbidden foods</a:t>
            </a: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11 - 15</a:t>
            </a:r>
          </a:p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6413" y="3448050"/>
            <a:ext cx="3038475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Moral and ceremonial law, qualifications and conduct of  Priests</a:t>
            </a:r>
          </a:p>
          <a:p>
            <a:pPr algn="ctr">
              <a:defRPr/>
            </a:pP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18 - 22</a:t>
            </a:r>
          </a:p>
          <a:p>
            <a:pPr algn="ctr">
              <a:defRPr/>
            </a:pPr>
            <a:endParaRPr lang="en-GB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888" y="3448050"/>
            <a:ext cx="3070225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feasts, and care of the Tabernacle</a:t>
            </a: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23 - 24</a:t>
            </a:r>
          </a:p>
          <a:p>
            <a:pPr algn="ctr">
              <a:defRPr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6413" y="5157788"/>
            <a:ext cx="3038475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Promise of blessing and retribution</a:t>
            </a: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429000"/>
            <a:ext cx="3038475" cy="172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Day of Atonement</a:t>
            </a:r>
          </a:p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16 - 17</a:t>
            </a:r>
          </a:p>
          <a:p>
            <a:pPr algn="ctr"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422" name="TextBox 4"/>
          <p:cNvSpPr txBox="1">
            <a:spLocks noChangeArrowheads="1"/>
          </p:cNvSpPr>
          <p:nvPr/>
        </p:nvSpPr>
        <p:spPr bwMode="auto">
          <a:xfrm>
            <a:off x="8602663" y="260350"/>
            <a:ext cx="358775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44624"/>
            <a:ext cx="9144000" cy="841375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</a:rPr>
              <a:t>God’s Holiness</a:t>
            </a:r>
          </a:p>
        </p:txBody>
      </p:sp>
      <p:pic>
        <p:nvPicPr>
          <p:cNvPr id="18435" name="Picture 2" descr="C:\Users\Mark\AppData\Local\Microsoft\Windows\Temporary Internet Files\Content.IE5\1ZQY3O9P\MC900411244[1]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063"/>
            <a:ext cx="2360613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84791"/>
            <a:ext cx="9143999" cy="1508105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Man fails to reach God’s standard.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latin typeface="Arial Black" panose="020B0A04020102020204" pitchFamily="34" charset="0"/>
                <a:cs typeface=""/>
              </a:rPr>
              <a:t>Any approach to God means we must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1" kern="0" dirty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latin typeface="Arial Black" panose="020B0A04020102020204" pitchFamily="34" charset="0"/>
              <a:cs typeface=""/>
            </a:endParaRPr>
          </a:p>
        </p:txBody>
      </p:sp>
      <p:sp>
        <p:nvSpPr>
          <p:cNvPr id="5" name="Down Arrow 4"/>
          <p:cNvSpPr>
            <a:spLocks/>
          </p:cNvSpPr>
          <p:nvPr/>
        </p:nvSpPr>
        <p:spPr bwMode="auto">
          <a:xfrm>
            <a:off x="3707904" y="2420938"/>
            <a:ext cx="1692275" cy="18716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671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1833"/>
                </a:lnTo>
                <a:lnTo>
                  <a:pt x="0" y="11833"/>
                </a:lnTo>
                <a:lnTo>
                  <a:pt x="10800" y="21600"/>
                </a:lnTo>
                <a:lnTo>
                  <a:pt x="21600" y="11833"/>
                </a:lnTo>
                <a:lnTo>
                  <a:pt x="16200" y="11833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B0761F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en-GB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rk\AppData\Local\Microsoft\Windows\Temporary Internet Files\Content.IE5\1ZQY3O9P\MC900411244[1]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100"/>
            <a:ext cx="13287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/>
          <p:nvPr/>
        </p:nvSpPr>
        <p:spPr>
          <a:xfrm>
            <a:off x="35496" y="2751780"/>
            <a:ext cx="9144000" cy="4154488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FF0066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400" b="1" kern="0" dirty="0">
              <a:solidFill>
                <a:srgbClr val="FF0066"/>
              </a:solidFill>
              <a:effectLst>
                <a:outerShdw dist="38096" dir="2700000">
                  <a:srgbClr val="000000"/>
                </a:outerShdw>
              </a:effectLst>
              <a:latin typeface="+mj-lt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400" b="1" kern="0" dirty="0">
              <a:solidFill>
                <a:srgbClr val="FF0066"/>
              </a:solidFill>
              <a:effectLst>
                <a:outerShdw dist="38096" dir="2700000">
                  <a:srgbClr val="000000"/>
                </a:outerShdw>
              </a:effectLst>
              <a:latin typeface="+mj-lt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400" b="1" kern="0" dirty="0">
              <a:solidFill>
                <a:srgbClr val="FF0066"/>
              </a:solidFill>
              <a:effectLst>
                <a:outerShdw dist="38096" dir="2700000">
                  <a:srgbClr val="000000"/>
                </a:outerShdw>
              </a:effectLst>
              <a:latin typeface="+mj-lt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FF0066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Unclean hands – Psalm 24 vs.4.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FF0066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 What we do.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565275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kern="0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Three things (among others) that stop us coming into God’s Holy presence - </a:t>
            </a:r>
          </a:p>
        </p:txBody>
      </p:sp>
      <p:pic>
        <p:nvPicPr>
          <p:cNvPr id="19461" name="Picture 5" descr="C:\Users\Mark\AppData\Local\Microsoft\Windows\Temporary Internet Files\Content.IE5\45WVC33L\MP900427641[1]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9"/>
          <a:stretch>
            <a:fillRect/>
          </a:stretch>
        </p:blipFill>
        <p:spPr bwMode="auto">
          <a:xfrm>
            <a:off x="3492500" y="3860800"/>
            <a:ext cx="2159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0" y="2449513"/>
            <a:ext cx="9144000" cy="4402137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FF0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kern="0" dirty="0">
              <a:solidFill>
                <a:srgbClr val="00FF00"/>
              </a:solidFill>
              <a:effectLst>
                <a:outerShdw dist="38096" dir="2700000">
                  <a:srgbClr val="000000"/>
                </a:outerShdw>
              </a:effectLst>
              <a:latin typeface="+mj-lt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kern="0" dirty="0">
              <a:solidFill>
                <a:srgbClr val="00FF00"/>
              </a:solidFill>
              <a:effectLst>
                <a:outerShdw dist="38096" dir="2700000">
                  <a:srgbClr val="000000"/>
                </a:outerShdw>
              </a:effectLst>
              <a:latin typeface="+mj-lt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kern="0" dirty="0">
              <a:solidFill>
                <a:srgbClr val="00FF00"/>
              </a:solidFill>
              <a:effectLst>
                <a:outerShdw dist="38096" dir="2700000">
                  <a:srgbClr val="000000"/>
                </a:outerShdw>
              </a:effectLst>
              <a:latin typeface="+mj-lt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FF0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Straying feet – Isaiah 53 vs.6,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FF0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Proverbs 1 vs. 10, 16.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FF0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Where we go.</a:t>
            </a:r>
          </a:p>
        </p:txBody>
      </p:sp>
      <p:pic>
        <p:nvPicPr>
          <p:cNvPr id="20485" name="Picture 3" descr="C:\Users\Mark\AppData\Local\Microsoft\Windows\Temporary Internet Files\Content.IE5\IM97PCAQ\MC900448744[1]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98" y="3284538"/>
            <a:ext cx="2497138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C:\Users\Mark\AppData\Local\Microsoft\Windows\Temporary Internet Files\Content.IE5\1ZQY3O9P\MC900411244[1]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100"/>
            <a:ext cx="13287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0" y="1565275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kern="0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Three things (among others) that stop us coming into God’s Holy presence - 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0" y="2457450"/>
            <a:ext cx="9144000" cy="5016500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kern="0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+mj-lt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kern="0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+mj-lt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kern="0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+mj-lt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Unclean heart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Psalm 24 vs.4,  Jeremiah 17 vs.9.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What we are.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kern="0" dirty="0">
              <a:solidFill>
                <a:srgbClr val="00FF00"/>
              </a:solidFill>
              <a:effectLst>
                <a:outerShdw dist="38096" dir="2700000">
                  <a:srgbClr val="000000"/>
                </a:outerShdw>
              </a:effectLst>
              <a:latin typeface="+mj-lt"/>
              <a:cs typeface=""/>
            </a:endParaRPr>
          </a:p>
        </p:txBody>
      </p:sp>
      <p:sp>
        <p:nvSpPr>
          <p:cNvPr id="21509" name="Heart 4"/>
          <p:cNvSpPr>
            <a:spLocks/>
          </p:cNvSpPr>
          <p:nvPr/>
        </p:nvSpPr>
        <p:spPr bwMode="auto">
          <a:xfrm>
            <a:off x="3635424" y="2976563"/>
            <a:ext cx="1944688" cy="2016125"/>
          </a:xfrm>
          <a:custGeom>
            <a:avLst/>
            <a:gdLst>
              <a:gd name="T0" fmla="*/ 976850 w 1944215"/>
              <a:gd name="T1" fmla="*/ 0 h 2016224"/>
              <a:gd name="T2" fmla="*/ 1953696 w 1944215"/>
              <a:gd name="T3" fmla="*/ 1007132 h 2016224"/>
              <a:gd name="T4" fmla="*/ 976850 w 1944215"/>
              <a:gd name="T5" fmla="*/ 2014244 h 2016224"/>
              <a:gd name="T6" fmla="*/ 0 w 1944215"/>
              <a:gd name="T7" fmla="*/ 1007132 h 2016224"/>
              <a:gd name="T8" fmla="*/ 976850 w 1944215"/>
              <a:gd name="T9" fmla="*/ 503556 h 2016224"/>
              <a:gd name="T10" fmla="*/ 17694720 60000 65536"/>
              <a:gd name="T11" fmla="*/ 0 60000 65536"/>
              <a:gd name="T12" fmla="*/ 5898240 60000 65536"/>
              <a:gd name="T13" fmla="*/ 11796480 60000 65536"/>
              <a:gd name="T14" fmla="*/ 17694720 60000 65536"/>
              <a:gd name="T15" fmla="*/ 324036 w 1944215"/>
              <a:gd name="T16" fmla="*/ 504056 h 2016224"/>
              <a:gd name="T17" fmla="*/ 1620179 w 1944215"/>
              <a:gd name="T18" fmla="*/ 1344149 h 2016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4215" h="2016224">
                <a:moveTo>
                  <a:pt x="972108" y="504056"/>
                </a:moveTo>
                <a:cubicBezTo>
                  <a:pt x="1377152" y="-672075"/>
                  <a:pt x="2956827" y="504056"/>
                  <a:pt x="972108" y="2016224"/>
                </a:cubicBezTo>
                <a:cubicBezTo>
                  <a:pt x="-1012612" y="504056"/>
                  <a:pt x="567063" y="-672075"/>
                  <a:pt x="972108" y="504056"/>
                </a:cubicBez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en-GB"/>
          </a:p>
        </p:txBody>
      </p:sp>
      <p:pic>
        <p:nvPicPr>
          <p:cNvPr id="21508" name="Picture 2" descr="C:\Users\Mark\AppData\Local\Microsoft\Windows\Temporary Internet Files\Content.IE5\1ZQY3O9P\MC900411244[1]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100"/>
            <a:ext cx="13287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0" y="1565275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kern="0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latin typeface="+mj-lt"/>
                <a:cs typeface=""/>
              </a:rPr>
              <a:t>Three things (among others) that stop us coming into God’s Holy presence - 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8459788" y="6342063"/>
            <a:ext cx="360362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defRPr sz="3200">
                <a:solidFill>
                  <a:srgbClr val="4E3B30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0A22E"/>
              </a:buClr>
              <a:buSzPct val="70000"/>
              <a:buFont typeface="Wingdings 2" pitchFamily="18" charset="2"/>
              <a:buChar char=""/>
              <a:defRPr sz="2800">
                <a:solidFill>
                  <a:srgbClr val="4E3B30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0A22E"/>
              </a:buClr>
              <a:buSzPct val="70000"/>
              <a:buFont typeface="Wingdings 2" pitchFamily="18" charset="2"/>
              <a:buChar char=""/>
              <a:defRPr sz="2400">
                <a:solidFill>
                  <a:srgbClr val="4E3B30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0A22E"/>
              </a:buClr>
              <a:buSzPct val="70000"/>
              <a:buFont typeface="Wingdings 2" pitchFamily="18" charset="2"/>
              <a:buChar char=""/>
              <a:defRPr sz="2000">
                <a:solidFill>
                  <a:srgbClr val="4E3B30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0A22E"/>
              </a:buClr>
              <a:buSzPct val="60000"/>
              <a:buFont typeface="Wingdings 2" pitchFamily="18" charset="2"/>
              <a:buChar char=""/>
              <a:defRPr>
                <a:solidFill>
                  <a:srgbClr val="4E3B30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1578</TotalTime>
  <Words>488</Words>
  <Application>Microsoft Office PowerPoint</Application>
  <PresentationFormat>On-screen Show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Franklin Gothic Book</vt:lpstr>
      <vt:lpstr>Franklin Gothic Medium</vt:lpstr>
      <vt:lpstr>MV Boli</vt:lpstr>
      <vt:lpstr>Wingdings 2</vt:lpstr>
      <vt:lpstr>Trek</vt:lpstr>
      <vt:lpstr>PowerPoint Presentation</vt:lpstr>
      <vt:lpstr> LEVITICUS</vt:lpstr>
      <vt:lpstr>PowerPoint Presentation</vt:lpstr>
      <vt:lpstr>THE MESSAGE</vt:lpstr>
      <vt:lpstr>THE CONTENT</vt:lpstr>
      <vt:lpstr>God’s Holiness</vt:lpstr>
      <vt:lpstr>PowerPoint Presentation</vt:lpstr>
      <vt:lpstr>PowerPoint Presentation</vt:lpstr>
      <vt:lpstr>PowerPoint Presentation</vt:lpstr>
      <vt:lpstr>God’s provision for His people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 Stapleton</cp:lastModifiedBy>
  <cp:revision>123</cp:revision>
  <dcterms:created xsi:type="dcterms:W3CDTF">2014-02-20T15:24:38Z</dcterms:created>
  <dcterms:modified xsi:type="dcterms:W3CDTF">2024-04-29T10:47:59Z</dcterms:modified>
</cp:coreProperties>
</file>