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2" r:id="rId1"/>
  </p:sldMasterIdLst>
  <p:notesMasterIdLst>
    <p:notesMasterId r:id="rId21"/>
  </p:notesMasterIdLst>
  <p:sldIdLst>
    <p:sldId id="271" r:id="rId2"/>
    <p:sldId id="278" r:id="rId3"/>
    <p:sldId id="279" r:id="rId4"/>
    <p:sldId id="259" r:id="rId5"/>
    <p:sldId id="260" r:id="rId6"/>
    <p:sldId id="263" r:id="rId7"/>
    <p:sldId id="274" r:id="rId8"/>
    <p:sldId id="275" r:id="rId9"/>
    <p:sldId id="276" r:id="rId10"/>
    <p:sldId id="277" r:id="rId11"/>
    <p:sldId id="262" r:id="rId12"/>
    <p:sldId id="268" r:id="rId13"/>
    <p:sldId id="269" r:id="rId14"/>
    <p:sldId id="261" r:id="rId15"/>
    <p:sldId id="280" r:id="rId16"/>
    <p:sldId id="283" r:id="rId17"/>
    <p:sldId id="282" r:id="rId18"/>
    <p:sldId id="286" r:id="rId19"/>
    <p:sldId id="287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48" d="100"/>
          <a:sy n="48" d="100"/>
        </p:scale>
        <p:origin x="-1184" y="-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E94A64-E721-4361-AFA1-151C6D51413C}" type="datetimeFigureOut">
              <a:rPr lang="en-GB" smtClean="0"/>
              <a:t>14/09/2017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BF2114-E931-4D5C-8B02-2F86CB7A86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61447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Some commentators put some of the writings into the Prophets and vice-versa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BF2114-E931-4D5C-8B02-2F86CB7A86F2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1556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Some commentators put some of the writings into the Prophets and vice-versa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BF2114-E931-4D5C-8B02-2F86CB7A86F2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1556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195E0-47AF-4B52-A6C0-B57E1F831C90}" type="datetimeFigureOut">
              <a:rPr lang="en-GB" smtClean="0"/>
              <a:t>14/09/2017</a:t>
            </a:fld>
            <a:endParaRPr lang="en-GB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2B936-ABD7-4056-BB31-EAE2EBDE9203}" type="slidenum">
              <a:rPr lang="en-GB" smtClean="0"/>
              <a:t>‹#›</a:t>
            </a:fld>
            <a:endParaRPr lang="en-GB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195E0-47AF-4B52-A6C0-B57E1F831C90}" type="datetimeFigureOut">
              <a:rPr lang="en-GB" smtClean="0"/>
              <a:t>14/09/2017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2B936-ABD7-4056-BB31-EAE2EBDE920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195E0-47AF-4B52-A6C0-B57E1F831C90}" type="datetimeFigureOut">
              <a:rPr lang="en-GB" smtClean="0"/>
              <a:t>14/09/2017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2B936-ABD7-4056-BB31-EAE2EBDE920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195E0-47AF-4B52-A6C0-B57E1F831C90}" type="datetimeFigureOut">
              <a:rPr lang="en-GB" smtClean="0"/>
              <a:t>14/09/2017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2B936-ABD7-4056-BB31-EAE2EBDE920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195E0-47AF-4B52-A6C0-B57E1F831C90}" type="datetimeFigureOut">
              <a:rPr lang="en-GB" smtClean="0"/>
              <a:t>14/09/2017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2EE2B936-ABD7-4056-BB31-EAE2EBDE9203}" type="slidenum">
              <a:rPr lang="en-GB" smtClean="0"/>
              <a:t>‹#›</a:t>
            </a:fld>
            <a:endParaRPr lang="en-GB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195E0-47AF-4B52-A6C0-B57E1F831C90}" type="datetimeFigureOut">
              <a:rPr lang="en-GB" smtClean="0"/>
              <a:t>14/09/2017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2B936-ABD7-4056-BB31-EAE2EBDE920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195E0-47AF-4B52-A6C0-B57E1F831C90}" type="datetimeFigureOut">
              <a:rPr lang="en-GB" smtClean="0"/>
              <a:t>14/09/2017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2B936-ABD7-4056-BB31-EAE2EBDE920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195E0-47AF-4B52-A6C0-B57E1F831C90}" type="datetimeFigureOut">
              <a:rPr lang="en-GB" smtClean="0"/>
              <a:t>14/09/2017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2B936-ABD7-4056-BB31-EAE2EBDE920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195E0-47AF-4B52-A6C0-B57E1F831C90}" type="datetimeFigureOut">
              <a:rPr lang="en-GB" smtClean="0"/>
              <a:t>14/09/2017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2B936-ABD7-4056-BB31-EAE2EBDE920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195E0-47AF-4B52-A6C0-B57E1F831C90}" type="datetimeFigureOut">
              <a:rPr lang="en-GB" smtClean="0"/>
              <a:t>14/09/2017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2B936-ABD7-4056-BB31-EAE2EBDE920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195E0-47AF-4B52-A6C0-B57E1F831C90}" type="datetimeFigureOut">
              <a:rPr lang="en-GB" smtClean="0"/>
              <a:t>14/09/2017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2B936-ABD7-4056-BB31-EAE2EBDE920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0D195E0-47AF-4B52-A6C0-B57E1F831C90}" type="datetimeFigureOut">
              <a:rPr lang="en-GB" smtClean="0"/>
              <a:t>14/09/2017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2EE2B936-ABD7-4056-BB31-EAE2EBDE9203}" type="slidenum">
              <a:rPr lang="en-GB" smtClean="0"/>
              <a:t>‹#›</a:t>
            </a:fld>
            <a:endParaRPr lang="en-GB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3.png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GB" sz="3600" cap="none" dirty="0">
                <a:solidFill>
                  <a:schemeClr val="tx1"/>
                </a:solidFill>
                <a:effectLst/>
                <a:latin typeface="Freestyle Script" panose="030804020302050B0404" pitchFamily="66" charset="0"/>
              </a:rPr>
              <a:t>T</a:t>
            </a:r>
            <a:r>
              <a:rPr lang="en-GB" sz="3600" cap="none" dirty="0" smtClean="0">
                <a:solidFill>
                  <a:schemeClr val="tx1"/>
                </a:solidFill>
                <a:effectLst/>
                <a:latin typeface="Freestyle Script" panose="030804020302050B0404" pitchFamily="66" charset="0"/>
              </a:rPr>
              <a:t>he following Biblical presentation is based on notes </a:t>
            </a:r>
            <a:br>
              <a:rPr lang="en-GB" sz="3600" cap="none" dirty="0" smtClean="0">
                <a:solidFill>
                  <a:schemeClr val="tx1"/>
                </a:solidFill>
                <a:effectLst/>
                <a:latin typeface="Freestyle Script" panose="030804020302050B0404" pitchFamily="66" charset="0"/>
              </a:rPr>
            </a:br>
            <a:r>
              <a:rPr lang="en-GB" sz="3600" cap="none" dirty="0" smtClean="0">
                <a:solidFill>
                  <a:schemeClr val="tx1"/>
                </a:solidFill>
                <a:effectLst/>
                <a:latin typeface="Freestyle Script" panose="030804020302050B0404" pitchFamily="66" charset="0"/>
              </a:rPr>
              <a:t>by the Rev </a:t>
            </a:r>
            <a:r>
              <a:rPr lang="en-GB" sz="3600" cap="none" dirty="0">
                <a:solidFill>
                  <a:schemeClr val="tx1"/>
                </a:solidFill>
                <a:effectLst/>
                <a:latin typeface="Freestyle Script" panose="030804020302050B0404" pitchFamily="66" charset="0"/>
              </a:rPr>
              <a:t>L</a:t>
            </a:r>
            <a:r>
              <a:rPr lang="en-GB" sz="3600" cap="none" dirty="0" smtClean="0">
                <a:solidFill>
                  <a:schemeClr val="tx1"/>
                </a:solidFill>
                <a:effectLst/>
                <a:latin typeface="Freestyle Script" panose="030804020302050B0404" pitchFamily="66" charset="0"/>
              </a:rPr>
              <a:t> </a:t>
            </a:r>
            <a:r>
              <a:rPr lang="en-GB" sz="3600" cap="none" dirty="0">
                <a:solidFill>
                  <a:schemeClr val="tx1"/>
                </a:solidFill>
                <a:effectLst/>
                <a:latin typeface="Freestyle Script" panose="030804020302050B0404" pitchFamily="66" charset="0"/>
              </a:rPr>
              <a:t>G</a:t>
            </a:r>
            <a:r>
              <a:rPr lang="en-GB" sz="3600" cap="none" dirty="0" smtClean="0">
                <a:solidFill>
                  <a:schemeClr val="tx1"/>
                </a:solidFill>
                <a:effectLst/>
                <a:latin typeface="Freestyle Script" panose="030804020302050B0404" pitchFamily="66" charset="0"/>
              </a:rPr>
              <a:t> Stapleton</a:t>
            </a:r>
            <a:br>
              <a:rPr lang="en-GB" sz="3600" cap="none" dirty="0" smtClean="0">
                <a:solidFill>
                  <a:schemeClr val="tx1"/>
                </a:solidFill>
                <a:effectLst/>
                <a:latin typeface="Freestyle Script" panose="030804020302050B0404" pitchFamily="66" charset="0"/>
              </a:rPr>
            </a:br>
            <a:r>
              <a:rPr lang="en-GB" sz="3600" cap="none" dirty="0" smtClean="0">
                <a:solidFill>
                  <a:schemeClr val="tx1"/>
                </a:solidFill>
                <a:effectLst/>
                <a:latin typeface="Freestyle Script" panose="030804020302050B0404" pitchFamily="66" charset="0"/>
              </a:rPr>
              <a:t/>
            </a:r>
            <a:br>
              <a:rPr lang="en-GB" sz="3600" cap="none" dirty="0" smtClean="0">
                <a:solidFill>
                  <a:schemeClr val="tx1"/>
                </a:solidFill>
                <a:effectLst/>
                <a:latin typeface="Freestyle Script" panose="030804020302050B0404" pitchFamily="66" charset="0"/>
              </a:rPr>
            </a:br>
            <a:r>
              <a:rPr lang="en-GB" sz="3600" cap="none" dirty="0" smtClean="0">
                <a:solidFill>
                  <a:schemeClr val="tx1"/>
                </a:solidFill>
                <a:effectLst/>
                <a:latin typeface="Freestyle Script" panose="030804020302050B0404" pitchFamily="66" charset="0"/>
              </a:rPr>
              <a:t>compiled by Mark Stapleton</a:t>
            </a:r>
            <a:br>
              <a:rPr lang="en-GB" sz="3600" cap="none" dirty="0" smtClean="0">
                <a:solidFill>
                  <a:schemeClr val="tx1"/>
                </a:solidFill>
                <a:effectLst/>
                <a:latin typeface="Freestyle Script" panose="030804020302050B0404" pitchFamily="66" charset="0"/>
              </a:rPr>
            </a:br>
            <a:r>
              <a:rPr lang="en-GB" sz="3600" cap="none" dirty="0" smtClean="0">
                <a:solidFill>
                  <a:schemeClr val="tx1"/>
                </a:solidFill>
                <a:effectLst/>
                <a:latin typeface="Freestyle Script" panose="030804020302050B0404" pitchFamily="66" charset="0"/>
              </a:rPr>
              <a:t/>
            </a:r>
            <a:br>
              <a:rPr lang="en-GB" sz="3600" cap="none" dirty="0" smtClean="0">
                <a:solidFill>
                  <a:schemeClr val="tx1"/>
                </a:solidFill>
                <a:effectLst/>
                <a:latin typeface="Freestyle Script" panose="030804020302050B0404" pitchFamily="66" charset="0"/>
              </a:rPr>
            </a:br>
            <a:r>
              <a:rPr lang="en-GB" sz="1400" cap="none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© Mark </a:t>
            </a:r>
            <a:r>
              <a:rPr lang="en-GB" sz="1400" cap="none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sz="1400" cap="none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tapleton 2016</a:t>
            </a:r>
            <a:endParaRPr lang="en-GB" sz="1400" cap="none" dirty="0">
              <a:solidFill>
                <a:schemeClr val="tx1"/>
              </a:solidFill>
              <a:effectLst/>
              <a:latin typeface="Freestyle Script" panose="030804020302050B0404" pitchFamily="66" charset="0"/>
            </a:endParaRPr>
          </a:p>
        </p:txBody>
      </p:sp>
      <p:sp>
        <p:nvSpPr>
          <p:cNvPr id="3" name="TextBox 6"/>
          <p:cNvSpPr txBox="1">
            <a:spLocks noChangeArrowheads="1"/>
          </p:cNvSpPr>
          <p:nvPr/>
        </p:nvSpPr>
        <p:spPr bwMode="auto">
          <a:xfrm>
            <a:off x="8675688" y="6342063"/>
            <a:ext cx="358775" cy="338137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600" dirty="0">
                <a:latin typeface="Arial Black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8263149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Owner\Pictures\My Pictures\N IRELAND\ROWALLANE GARDENS\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564000" y="3092767"/>
            <a:ext cx="1368152" cy="1200329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GB" sz="7200" dirty="0" smtClean="0">
                <a:solidFill>
                  <a:srgbClr val="C00000"/>
                </a:solidFill>
                <a:latin typeface="Arial Black"/>
              </a:rPr>
              <a:t>†</a:t>
            </a:r>
            <a:endParaRPr lang="en-GB" sz="7200" dirty="0">
              <a:solidFill>
                <a:srgbClr val="C00000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46856" y="0"/>
            <a:ext cx="8229600" cy="1828800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dirty="0" smtClean="0">
                <a:solidFill>
                  <a:srgbClr val="FFFF00"/>
                </a:solidFill>
              </a:rPr>
              <a:t>The Bible is the story of two covenants </a:t>
            </a:r>
            <a:endParaRPr lang="en-GB" sz="5400" dirty="0">
              <a:solidFill>
                <a:srgbClr val="FFFF00"/>
              </a:solidFill>
            </a:endParaRPr>
          </a:p>
        </p:txBody>
      </p:sp>
      <p:pic>
        <p:nvPicPr>
          <p:cNvPr id="6" name="Picture 3" descr="C:\Users\Mark\Documents\My Scans\img327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" b="8325"/>
          <a:stretch/>
        </p:blipFill>
        <p:spPr bwMode="auto">
          <a:xfrm rot="21188010">
            <a:off x="254198" y="1847624"/>
            <a:ext cx="1347040" cy="1593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36000" y="1916832"/>
            <a:ext cx="3672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The Old Testament</a:t>
            </a:r>
            <a:endParaRPr lang="en-GB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0" name="Picture 3" descr="C:\Users\Mark\Documents\My Scans\img327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" b="8325"/>
          <a:stretch/>
        </p:blipFill>
        <p:spPr bwMode="auto">
          <a:xfrm rot="21188010">
            <a:off x="110182" y="4712759"/>
            <a:ext cx="1347040" cy="1593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736000" y="5805264"/>
            <a:ext cx="3672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The New Testament</a:t>
            </a:r>
            <a:endParaRPr lang="en-GB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4149080"/>
            <a:ext cx="9144000" cy="416863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The Life, Death and Resurrection of the Lord Jesus Christ</a:t>
            </a:r>
            <a:endParaRPr lang="en-GB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" name="Down Arrow 1"/>
          <p:cNvSpPr/>
          <p:nvPr/>
        </p:nvSpPr>
        <p:spPr>
          <a:xfrm>
            <a:off x="4212000" y="2492896"/>
            <a:ext cx="648072" cy="7200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Down Arrow 17"/>
          <p:cNvSpPr/>
          <p:nvPr/>
        </p:nvSpPr>
        <p:spPr>
          <a:xfrm rot="10800000">
            <a:off x="4212000" y="5013176"/>
            <a:ext cx="648072" cy="7200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ight Arrow 6"/>
          <p:cNvSpPr/>
          <p:nvPr/>
        </p:nvSpPr>
        <p:spPr>
          <a:xfrm>
            <a:off x="6300192" y="5805264"/>
            <a:ext cx="576064" cy="4616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6804248" y="5589240"/>
            <a:ext cx="2016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Christ on the Throne</a:t>
            </a:r>
            <a:endParaRPr lang="en-GB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5" name="TextBox 6"/>
          <p:cNvSpPr txBox="1">
            <a:spLocks noChangeArrowheads="1"/>
          </p:cNvSpPr>
          <p:nvPr/>
        </p:nvSpPr>
        <p:spPr bwMode="auto">
          <a:xfrm>
            <a:off x="8532440" y="6342063"/>
            <a:ext cx="502023" cy="338137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600" dirty="0" smtClean="0">
                <a:latin typeface="Arial Black" pitchFamily="34" charset="0"/>
              </a:rPr>
              <a:t>10</a:t>
            </a:r>
            <a:endParaRPr lang="en-GB" altLang="en-US" sz="16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6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 animBg="1"/>
      <p:bldP spid="7" grpId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209053" cy="6906790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1513384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GB" sz="4800" dirty="0" smtClean="0">
                <a:solidFill>
                  <a:srgbClr val="FFFF00"/>
                </a:solidFill>
              </a:rPr>
              <a:t>The Bible can be divided into 7 groups of books </a:t>
            </a:r>
            <a:endParaRPr lang="en-GB" sz="4800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15904" y="1628800"/>
            <a:ext cx="5076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OLD TESTAMENT (39 books)</a:t>
            </a:r>
            <a:endParaRPr lang="en-GB" sz="2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08" y="1967349"/>
            <a:ext cx="269979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THE </a:t>
            </a:r>
          </a:p>
          <a:p>
            <a:r>
              <a:rPr lang="en-GB" sz="2000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PENTATEUCH</a:t>
            </a:r>
          </a:p>
          <a:p>
            <a:pPr algn="ctr"/>
            <a:endParaRPr lang="en-GB" sz="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Genesis</a:t>
            </a:r>
          </a:p>
          <a:p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Exodus</a:t>
            </a:r>
          </a:p>
          <a:p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Leviticus</a:t>
            </a:r>
          </a:p>
          <a:p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Numbers</a:t>
            </a:r>
          </a:p>
          <a:p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Deuteronomy</a:t>
            </a:r>
          </a:p>
          <a:p>
            <a:pPr algn="ctr"/>
            <a:r>
              <a:rPr lang="en-GB" sz="2000" dirty="0" smtClean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(5)</a:t>
            </a:r>
          </a:p>
          <a:p>
            <a:r>
              <a:rPr lang="en-GB" sz="2000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POETRY/WISDOM</a:t>
            </a:r>
          </a:p>
          <a:p>
            <a:r>
              <a:rPr lang="en-GB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Job</a:t>
            </a:r>
          </a:p>
          <a:p>
            <a:r>
              <a:rPr lang="en-GB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Psalms</a:t>
            </a:r>
          </a:p>
          <a:p>
            <a:r>
              <a:rPr lang="en-GB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Proverbs</a:t>
            </a:r>
          </a:p>
          <a:p>
            <a:r>
              <a:rPr lang="en-GB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Ecclesiastes</a:t>
            </a:r>
          </a:p>
          <a:p>
            <a:r>
              <a:rPr lang="en-GB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Song of Solomon</a:t>
            </a:r>
          </a:p>
          <a:p>
            <a:pPr algn="ctr"/>
            <a:r>
              <a:rPr lang="en-GB" sz="2000" dirty="0" smtClean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(5)</a:t>
            </a:r>
            <a:endParaRPr lang="en-GB" sz="2000" dirty="0">
              <a:solidFill>
                <a:schemeClr val="bg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55776" y="2420888"/>
            <a:ext cx="4176464" cy="4524315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Isaiah</a:t>
            </a:r>
          </a:p>
          <a:p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Jeremiah</a:t>
            </a:r>
          </a:p>
          <a:p>
            <a:r>
              <a:rPr lang="en-GB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Lamentations</a:t>
            </a:r>
          </a:p>
          <a:p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Ezekiel</a:t>
            </a:r>
          </a:p>
          <a:p>
            <a:r>
              <a:rPr lang="en-GB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Daniel</a:t>
            </a:r>
          </a:p>
          <a:p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Hosea</a:t>
            </a:r>
          </a:p>
          <a:p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Joel</a:t>
            </a:r>
          </a:p>
          <a:p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Amos</a:t>
            </a:r>
          </a:p>
          <a:p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Obadiah</a:t>
            </a:r>
          </a:p>
          <a:p>
            <a:endParaRPr lang="en-GB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endParaRPr lang="en-GB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endParaRPr lang="en-GB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endParaRPr lang="en-GB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endParaRPr lang="en-GB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Jonah</a:t>
            </a:r>
          </a:p>
          <a:p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Micah</a:t>
            </a:r>
          </a:p>
          <a:p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Nahum</a:t>
            </a:r>
          </a:p>
          <a:p>
            <a:r>
              <a:rPr lang="en-GB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Habbakuk</a:t>
            </a:r>
            <a:endParaRPr lang="en-GB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Zephaniah</a:t>
            </a:r>
          </a:p>
          <a:p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Haggai</a:t>
            </a:r>
          </a:p>
          <a:p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Zechariah</a:t>
            </a:r>
          </a:p>
          <a:p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Malachi</a:t>
            </a:r>
          </a:p>
          <a:p>
            <a:endParaRPr lang="en-GB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r>
              <a:rPr lang="en-GB" sz="2000" dirty="0" smtClean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(17)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87824" y="1988840"/>
            <a:ext cx="2376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PROPHETS</a:t>
            </a:r>
            <a:endParaRPr lang="en-GB" sz="2000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16216" y="2420888"/>
            <a:ext cx="288032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Joshua</a:t>
            </a:r>
          </a:p>
          <a:p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Judges</a:t>
            </a:r>
          </a:p>
          <a:p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GB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Ruth</a:t>
            </a:r>
          </a:p>
          <a:p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 </a:t>
            </a:r>
            <a:r>
              <a:rPr lang="en-GB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&amp; 2 Samuel</a:t>
            </a:r>
          </a:p>
          <a:p>
            <a:r>
              <a:rPr lang="en-GB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 &amp; 2 </a:t>
            </a: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Kings</a:t>
            </a:r>
          </a:p>
          <a:p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 &amp; 2 Chronicles</a:t>
            </a:r>
          </a:p>
          <a:p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Ezra</a:t>
            </a:r>
          </a:p>
          <a:p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Nehemiah</a:t>
            </a:r>
          </a:p>
          <a:p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Esther</a:t>
            </a:r>
          </a:p>
          <a:p>
            <a:r>
              <a:rPr lang="en-GB" sz="2000" dirty="0" smtClean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(12)</a:t>
            </a:r>
          </a:p>
          <a:p>
            <a:pPr algn="ctr"/>
            <a:endParaRPr lang="en-GB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16216" y="1988840"/>
            <a:ext cx="2376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HISTORY</a:t>
            </a:r>
            <a:endParaRPr lang="en-GB" sz="2000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8532440" y="6342063"/>
            <a:ext cx="502023" cy="338554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600" dirty="0" smtClean="0">
                <a:latin typeface="Arial Black" pitchFamily="34" charset="0"/>
              </a:rPr>
              <a:t>11</a:t>
            </a:r>
            <a:endParaRPr lang="en-GB" altLang="en-US" sz="16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8725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1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1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15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1500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1500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1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1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1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1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1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1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1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1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1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1500"/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1500"/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1500"/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1500"/>
                                        <p:tgtEl>
                                          <p:spTgt spid="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1500"/>
                                        <p:tgtEl>
                                          <p:spTgt spid="8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1500"/>
                                        <p:tgtEl>
                                          <p:spTgt spid="8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0" dur="1500"/>
                                        <p:tgtEl>
                                          <p:spTgt spid="8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1500"/>
                                        <p:tgtEl>
                                          <p:spTgt spid="8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6" dur="1500"/>
                                        <p:tgtEl>
                                          <p:spTgt spid="8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1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"/>
                            </p:stCondLst>
                            <p:childTnLst>
                              <p:par>
                                <p:cTn id="1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1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1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1" dur="1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1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7" dur="1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0" dur="1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3" dur="1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6" dur="1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15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2" dur="1500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209053" cy="6906790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1513384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GB" sz="4800" dirty="0" smtClean="0">
                <a:solidFill>
                  <a:srgbClr val="FFFF00"/>
                </a:solidFill>
              </a:rPr>
              <a:t>The Bible can be divided into 7 groups of books </a:t>
            </a:r>
            <a:endParaRPr lang="en-GB" sz="4800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15904" y="1628800"/>
            <a:ext cx="5076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NEW TESTAMENT (27 books)</a:t>
            </a:r>
            <a:endParaRPr lang="en-GB" sz="2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08" y="2296031"/>
            <a:ext cx="2699792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THE GOSPELS</a:t>
            </a:r>
          </a:p>
          <a:p>
            <a:r>
              <a:rPr lang="en-GB" sz="20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</a:t>
            </a:r>
            <a:r>
              <a:rPr lang="en-GB" sz="2000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nd ACTS</a:t>
            </a:r>
          </a:p>
          <a:p>
            <a:pPr algn="ctr"/>
            <a:endParaRPr lang="en-GB" sz="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Matthew</a:t>
            </a:r>
          </a:p>
          <a:p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Mark </a:t>
            </a:r>
          </a:p>
          <a:p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Luke</a:t>
            </a:r>
          </a:p>
          <a:p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John</a:t>
            </a:r>
          </a:p>
          <a:p>
            <a:endParaRPr lang="en-GB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Acts</a:t>
            </a:r>
          </a:p>
          <a:p>
            <a:endParaRPr lang="en-GB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r>
              <a:rPr lang="en-GB" sz="2000" dirty="0" smtClean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(5)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67744" y="2708920"/>
            <a:ext cx="6552728" cy="5632311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Romans</a:t>
            </a:r>
          </a:p>
          <a:p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 &amp; 2 Corinthians</a:t>
            </a:r>
          </a:p>
          <a:p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Galatians</a:t>
            </a:r>
          </a:p>
          <a:p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Ephesians</a:t>
            </a:r>
          </a:p>
          <a:p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Philippians</a:t>
            </a:r>
          </a:p>
          <a:p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Colossians</a:t>
            </a:r>
          </a:p>
          <a:p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 &amp; 2 Thessalonians</a:t>
            </a:r>
          </a:p>
          <a:p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 &amp; 2 Timothy</a:t>
            </a:r>
            <a:endParaRPr lang="en-GB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r"/>
            <a:endParaRPr lang="en-GB" sz="2000" dirty="0" smtClean="0">
              <a:solidFill>
                <a:schemeClr val="bg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r>
              <a:rPr lang="en-GB" sz="2000" dirty="0" smtClean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(21)</a:t>
            </a:r>
            <a:endParaRPr lang="en-GB" sz="2000" dirty="0">
              <a:solidFill>
                <a:schemeClr val="bg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endParaRPr lang="en-GB" sz="2000" dirty="0" smtClean="0">
              <a:solidFill>
                <a:schemeClr val="bg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endParaRPr lang="en-GB" sz="2000" dirty="0">
              <a:solidFill>
                <a:schemeClr val="bg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endParaRPr lang="en-GB" sz="2000" dirty="0" smtClean="0">
              <a:solidFill>
                <a:schemeClr val="bg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endParaRPr lang="en-GB" sz="2000" dirty="0" smtClean="0">
              <a:solidFill>
                <a:schemeClr val="bg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endParaRPr lang="en-GB" sz="2000" dirty="0">
              <a:solidFill>
                <a:schemeClr val="bg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endParaRPr lang="en-GB" sz="2000" dirty="0" smtClean="0">
              <a:solidFill>
                <a:schemeClr val="bg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endParaRPr lang="en-GB" sz="2000" dirty="0">
              <a:solidFill>
                <a:schemeClr val="bg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endParaRPr lang="en-GB" sz="2000" dirty="0" smtClean="0">
              <a:solidFill>
                <a:schemeClr val="bg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Titus</a:t>
            </a:r>
          </a:p>
          <a:p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Philemon</a:t>
            </a:r>
          </a:p>
          <a:p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Hebrews</a:t>
            </a:r>
          </a:p>
          <a:p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James</a:t>
            </a:r>
          </a:p>
          <a:p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 &amp; 2 Peter</a:t>
            </a:r>
          </a:p>
          <a:p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1, 2 &amp; 3 John</a:t>
            </a:r>
          </a:p>
          <a:p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Jude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95736" y="2308810"/>
            <a:ext cx="3816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EPISTLES (LETTERS)</a:t>
            </a:r>
            <a:endParaRPr lang="en-GB" sz="2000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92280" y="2348880"/>
            <a:ext cx="20882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REVELATION</a:t>
            </a:r>
          </a:p>
          <a:p>
            <a:endParaRPr lang="en-GB" sz="2000" u="sng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Revelation</a:t>
            </a:r>
            <a:endParaRPr lang="en-GB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endParaRPr lang="en-GB" sz="2000" dirty="0">
              <a:solidFill>
                <a:schemeClr val="bg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r>
              <a:rPr lang="en-GB" sz="2000" dirty="0" smtClean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(1)</a:t>
            </a: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8532440" y="6342063"/>
            <a:ext cx="502023" cy="338137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600" dirty="0" smtClean="0">
                <a:latin typeface="Arial Black" pitchFamily="34" charset="0"/>
              </a:rPr>
              <a:t>12</a:t>
            </a:r>
            <a:endParaRPr lang="en-GB" altLang="en-US" sz="16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58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1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1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1500"/>
                                        <p:tgtEl>
                                          <p:spTgt spid="8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1500"/>
                                        <p:tgtEl>
                                          <p:spTgt spid="8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1500"/>
                                        <p:tgtEl>
                                          <p:spTgt spid="8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1500"/>
                                        <p:tgtEl>
                                          <p:spTgt spid="8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1500"/>
                                        <p:tgtEl>
                                          <p:spTgt spid="8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1500"/>
                                        <p:tgtEl>
                                          <p:spTgt spid="8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1500"/>
                                        <p:tgtEl>
                                          <p:spTgt spid="8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446856" y="0"/>
            <a:ext cx="8229600" cy="1828800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GB" sz="4800" dirty="0" smtClean="0">
                <a:solidFill>
                  <a:srgbClr val="C00000"/>
                </a:solidFill>
              </a:rPr>
              <a:t>The Bible reveals</a:t>
            </a:r>
          </a:p>
          <a:p>
            <a:r>
              <a:rPr lang="en-GB" sz="4800" dirty="0" smtClean="0">
                <a:solidFill>
                  <a:srgbClr val="C00000"/>
                </a:solidFill>
              </a:rPr>
              <a:t>The Lord </a:t>
            </a:r>
            <a:r>
              <a:rPr lang="en-GB" sz="4800" dirty="0">
                <a:solidFill>
                  <a:srgbClr val="C00000"/>
                </a:solidFill>
              </a:rPr>
              <a:t>J</a:t>
            </a:r>
            <a:r>
              <a:rPr lang="en-GB" sz="4800" dirty="0" smtClean="0">
                <a:solidFill>
                  <a:srgbClr val="C00000"/>
                </a:solidFill>
              </a:rPr>
              <a:t>esus </a:t>
            </a:r>
            <a:r>
              <a:rPr lang="en-GB" sz="4800" dirty="0">
                <a:solidFill>
                  <a:srgbClr val="C00000"/>
                </a:solidFill>
              </a:rPr>
              <a:t>C</a:t>
            </a:r>
            <a:r>
              <a:rPr lang="en-GB" sz="4800" dirty="0" smtClean="0">
                <a:solidFill>
                  <a:srgbClr val="C00000"/>
                </a:solidFill>
              </a:rPr>
              <a:t>hrist </a:t>
            </a:r>
            <a:endParaRPr lang="en-GB" sz="4800" dirty="0">
              <a:solidFill>
                <a:srgbClr val="C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1772816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He affirms that each division of the Old Testament testifies concerning HIM. </a:t>
            </a:r>
          </a:p>
          <a:p>
            <a:pPr algn="ctr"/>
            <a:r>
              <a:rPr lang="en-GB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Luke 24 verses 27, 44 are the Key. </a:t>
            </a:r>
            <a:endParaRPr lang="en-GB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3164775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This is our authority </a:t>
            </a:r>
            <a:r>
              <a:rPr lang="en-GB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f</a:t>
            </a:r>
            <a:r>
              <a:rPr lang="en-GB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or viewing the Old Testament as well as the New Testament as the revelation of Christ</a:t>
            </a:r>
            <a:endParaRPr lang="en-GB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0" y="4532927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The Old Testament pointed forward to Christ because it was inadequate on its own. (Hebrews 10 vs.4)</a:t>
            </a:r>
            <a:endParaRPr lang="en-GB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0" y="5517232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The Old Testament was fulfilled in every way in Christ Himself </a:t>
            </a:r>
            <a:endParaRPr lang="en-GB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8532440" y="6342063"/>
            <a:ext cx="502023" cy="338137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600" dirty="0" smtClean="0">
                <a:latin typeface="Arial Black" pitchFamily="34" charset="0"/>
              </a:rPr>
              <a:t>13</a:t>
            </a:r>
            <a:endParaRPr lang="en-GB" altLang="en-US" sz="16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29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uiExpand="1" build="allAtOnce"/>
      <p:bldP spid="22" grpId="0"/>
      <p:bldP spid="25" grpId="0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7384"/>
            <a:ext cx="9180512" cy="6885384"/>
          </a:xfrm>
        </p:spPr>
      </p:pic>
      <p:sp>
        <p:nvSpPr>
          <p:cNvPr id="3" name="TextBox 2"/>
          <p:cNvSpPr txBox="1"/>
          <p:nvPr/>
        </p:nvSpPr>
        <p:spPr>
          <a:xfrm>
            <a:off x="0" y="116632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The Old Testament </a:t>
            </a:r>
            <a:endParaRPr lang="en-GB" sz="6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982450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It is OLD but not OBSOLETE </a:t>
            </a:r>
          </a:p>
          <a:p>
            <a:pPr algn="ctr"/>
            <a:r>
              <a:rPr lang="en-GB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(i.e. worn out, discarded)</a:t>
            </a:r>
            <a:endParaRPr lang="en-GB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1988840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It is part of the whole Bible: </a:t>
            </a:r>
          </a:p>
          <a:p>
            <a:pPr algn="ctr"/>
            <a:r>
              <a:rPr lang="en-GB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the Revelation of God to man</a:t>
            </a:r>
            <a:endParaRPr lang="en-GB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20" y="1916832"/>
            <a:ext cx="9144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 smtClean="0">
                <a:solidFill>
                  <a:srgbClr val="FFFF00"/>
                </a:solidFill>
                <a:latin typeface="+mj-lt"/>
              </a:rPr>
              <a:t>The God of the Old Testament is the same God as in </a:t>
            </a:r>
          </a:p>
          <a:p>
            <a:pPr algn="ctr"/>
            <a:r>
              <a:rPr lang="en-GB" sz="4400" b="1" dirty="0" smtClean="0">
                <a:solidFill>
                  <a:srgbClr val="FFFF00"/>
                </a:solidFill>
                <a:latin typeface="+mj-lt"/>
              </a:rPr>
              <a:t>the New Testament</a:t>
            </a:r>
          </a:p>
          <a:p>
            <a:pPr algn="ctr"/>
            <a:r>
              <a:rPr lang="en-GB" sz="4400" b="1" dirty="0" smtClean="0">
                <a:solidFill>
                  <a:srgbClr val="FFFF00"/>
                </a:solidFill>
                <a:latin typeface="+mj-lt"/>
              </a:rPr>
              <a:t>Malachi 3 v.6, Hebrews 13 v.8</a:t>
            </a:r>
            <a:endParaRPr lang="en-GB" sz="44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1916832"/>
            <a:ext cx="91440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The New Testament is LATENT in the Old Testament; the </a:t>
            </a:r>
          </a:p>
          <a:p>
            <a:pPr algn="ctr"/>
            <a:r>
              <a:rPr lang="en-GB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Old Testament is PATENT (made obvious) in the </a:t>
            </a:r>
          </a:p>
          <a:p>
            <a:pPr algn="ctr"/>
            <a:r>
              <a:rPr lang="en-GB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New Testament</a:t>
            </a:r>
            <a:endParaRPr lang="en-GB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8532440" y="6342063"/>
            <a:ext cx="502023" cy="338137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600" dirty="0" smtClean="0">
                <a:latin typeface="Arial Black" pitchFamily="34" charset="0"/>
              </a:rPr>
              <a:t>14</a:t>
            </a:r>
            <a:endParaRPr lang="en-GB" altLang="en-US" sz="16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262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14" grpId="0"/>
      <p:bldP spid="14" grpId="1"/>
      <p:bldP spid="15" grpId="0"/>
      <p:bldP spid="15" grpId="1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" t="9849" r="6892" b="3063"/>
          <a:stretch/>
        </p:blipFill>
        <p:spPr>
          <a:xfrm>
            <a:off x="-36512" y="-1416"/>
            <a:ext cx="9180000" cy="6886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0" y="116632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The Old Testament </a:t>
            </a:r>
            <a:endParaRPr lang="en-GB" sz="6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36512" y="1568986"/>
            <a:ext cx="91805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 Record of Historical facts - </a:t>
            </a:r>
            <a:endParaRPr lang="en-GB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36512" y="2920876"/>
            <a:ext cx="9180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Concerned with how God dealt with His chosen people (other nations come into the history in so far as they affect Israel’s history)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17040" y="3068960"/>
            <a:ext cx="91725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Time </a:t>
            </a:r>
            <a:r>
              <a:rPr lang="en-GB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is often passed over when        God’s people are in subjection e.g. –Judges 3 vs.8, 13; 6 v.1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48468" y="2975248"/>
            <a:ext cx="92170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GB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Much </a:t>
            </a:r>
            <a:r>
              <a:rPr lang="en-GB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O.T. history </a:t>
            </a:r>
            <a:r>
              <a:rPr lang="en-GB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has now been crosschecked by </a:t>
            </a:r>
            <a:r>
              <a:rPr lang="en-GB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archaelogical</a:t>
            </a:r>
            <a:r>
              <a:rPr lang="en-GB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evidence</a:t>
            </a: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8532440" y="6342063"/>
            <a:ext cx="502023" cy="338137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600" dirty="0" smtClean="0">
                <a:latin typeface="Arial Black" pitchFamily="34" charset="0"/>
              </a:rPr>
              <a:t>15</a:t>
            </a:r>
            <a:endParaRPr lang="en-GB" altLang="en-US" sz="16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788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7" grpId="1"/>
      <p:bldP spid="9" grpId="0"/>
      <p:bldP spid="9" grpId="1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" t="7265" r="9784" b="2252"/>
          <a:stretch/>
        </p:blipFill>
        <p:spPr>
          <a:xfrm>
            <a:off x="-36512" y="0"/>
            <a:ext cx="918051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0" y="116632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The Old Testament </a:t>
            </a:r>
            <a:endParaRPr lang="en-GB" sz="6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36512" y="1412776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Prophetic utterances fulfilled</a:t>
            </a:r>
          </a:p>
          <a:p>
            <a:pPr algn="ctr"/>
            <a:r>
              <a:rPr lang="en-GB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For example:</a:t>
            </a:r>
            <a:endParaRPr lang="en-GB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36512" y="2913906"/>
            <a:ext cx="9144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70 years captivity – Jeremiah 29: 10; 32: 11</a:t>
            </a:r>
          </a:p>
          <a:p>
            <a:endParaRPr lang="en-GB" sz="32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/>
            <a:r>
              <a:rPr lang="en-GB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Birth of Christ – Isaiah 7 v.14; 9 v. 6</a:t>
            </a:r>
          </a:p>
          <a:p>
            <a:pPr algn="ctr"/>
            <a:endParaRPr lang="en-GB" sz="32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/>
            <a:r>
              <a:rPr lang="en-GB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Place of Christ’s birth – Micah 5 v. 2</a:t>
            </a:r>
          </a:p>
          <a:p>
            <a:pPr algn="ctr"/>
            <a:endParaRPr lang="en-GB" sz="32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/>
            <a:r>
              <a:rPr lang="en-GB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The suffering Messiah – Isaiah 53</a:t>
            </a:r>
          </a:p>
          <a:p>
            <a:endParaRPr lang="en-GB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endParaRPr lang="en-GB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8532440" y="6342063"/>
            <a:ext cx="502023" cy="338137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600" dirty="0" smtClean="0">
                <a:latin typeface="Arial Black" pitchFamily="34" charset="0"/>
              </a:rPr>
              <a:t>16</a:t>
            </a:r>
            <a:endParaRPr lang="en-GB" altLang="en-US" sz="16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318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142" y="-94087"/>
            <a:ext cx="9394898" cy="7046174"/>
          </a:xfrm>
        </p:spPr>
      </p:pic>
      <p:sp>
        <p:nvSpPr>
          <p:cNvPr id="5" name="TextBox 4"/>
          <p:cNvSpPr txBox="1"/>
          <p:nvPr/>
        </p:nvSpPr>
        <p:spPr>
          <a:xfrm>
            <a:off x="0" y="116632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The Old Testament </a:t>
            </a:r>
            <a:endParaRPr lang="en-GB" sz="6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52872" y="1940639"/>
            <a:ext cx="91963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Spiritual illustrations</a:t>
            </a:r>
          </a:p>
          <a:p>
            <a:pPr algn="ctr"/>
            <a:r>
              <a:rPr lang="en-GB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(God’s unchanging principles)</a:t>
            </a:r>
            <a:endParaRPr lang="en-GB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171217" y="3933056"/>
            <a:ext cx="94330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Flood = Judgement  on a godless world</a:t>
            </a:r>
            <a:endParaRPr lang="en-GB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08520" y="4005064"/>
            <a:ext cx="93610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Captivity = Judgement  on a </a:t>
            </a:r>
          </a:p>
          <a:p>
            <a:pPr algn="ctr"/>
            <a:r>
              <a:rPr lang="en-GB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disobedient people</a:t>
            </a:r>
            <a:endParaRPr lang="en-GB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468560" y="4005064"/>
            <a:ext cx="94624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Tower of Babel  = Man’s efforts </a:t>
            </a:r>
          </a:p>
          <a:p>
            <a:pPr algn="ctr"/>
            <a:r>
              <a:rPr lang="en-GB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without God</a:t>
            </a:r>
            <a:endParaRPr lang="en-GB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217989" y="4005064"/>
            <a:ext cx="9433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Brazen Serpent  = Life offered from God</a:t>
            </a:r>
            <a:endParaRPr lang="en-GB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125352" y="4005064"/>
            <a:ext cx="9433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Passover Lamb = Redemption by blood</a:t>
            </a:r>
            <a:endParaRPr lang="en-GB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200613" y="4005064"/>
            <a:ext cx="94624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Red Sea Crossing = Redemption </a:t>
            </a:r>
          </a:p>
          <a:p>
            <a:pPr algn="ctr"/>
            <a:r>
              <a:rPr lang="en-GB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by power</a:t>
            </a:r>
            <a:endParaRPr lang="en-GB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180528" y="4005064"/>
            <a:ext cx="9433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Hosea = God’s undying love for His own</a:t>
            </a:r>
            <a:endParaRPr lang="en-GB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209924" y="4006805"/>
            <a:ext cx="9433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Isaiah = God’s unapproachable Holiness</a:t>
            </a:r>
            <a:endParaRPr lang="en-GB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6"/>
          <p:cNvSpPr txBox="1">
            <a:spLocks noChangeArrowheads="1"/>
          </p:cNvSpPr>
          <p:nvPr/>
        </p:nvSpPr>
        <p:spPr bwMode="auto">
          <a:xfrm>
            <a:off x="8532440" y="6342063"/>
            <a:ext cx="502023" cy="338137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600" dirty="0" smtClean="0">
                <a:latin typeface="Arial Black" pitchFamily="34" charset="0"/>
              </a:rPr>
              <a:t>17</a:t>
            </a:r>
            <a:endParaRPr lang="en-GB" altLang="en-US" sz="16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8279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8" grpId="0"/>
      <p:bldP spid="8" grpId="1"/>
      <p:bldP spid="9" grpId="0"/>
      <p:bldP spid="9" grpId="1"/>
      <p:bldP spid="10" grpId="0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116632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The Old Testament </a:t>
            </a:r>
            <a:endParaRPr lang="en-GB" sz="6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52872" y="1196752"/>
            <a:ext cx="9196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Its Divine Authority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1988840"/>
            <a:ext cx="914348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dominant note of the prophets was – “Thus </a:t>
            </a:r>
            <a:r>
              <a:rPr lang="en-GB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saith</a:t>
            </a:r>
            <a:r>
              <a:rPr lang="en-GB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the LORD” (Jeremiah 37: 7). Note the tragic sense of bewilderment when it was not heard (Jeremiah 37: 17, Amos 5: 11-12)</a:t>
            </a:r>
            <a:endParaRPr lang="en-GB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026" y="3933056"/>
            <a:ext cx="91064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Earlier, the </a:t>
            </a:r>
            <a:r>
              <a:rPr lang="en-GB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Lawgivers’s</a:t>
            </a:r>
            <a:r>
              <a:rPr lang="en-GB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demands had been summed up in the Ten Commandments (Exodus chapter 20).</a:t>
            </a:r>
            <a:endParaRPr lang="en-GB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" y="5013176"/>
            <a:ext cx="910646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O.T was the reference book of the Lord Jesus Christ, of Peter, of Paul etc. </a:t>
            </a:r>
          </a:p>
          <a:p>
            <a:pPr algn="ctr"/>
            <a:r>
              <a:rPr lang="en-GB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(Luke 4: 7-9, 24: 44; Acts 2: 16, 2: 34-35; </a:t>
            </a:r>
          </a:p>
          <a:p>
            <a:pPr algn="ctr"/>
            <a:r>
              <a:rPr lang="en-GB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Galatians 3: 16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en-GB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Hebrews 1: 5; Isaiah 61: 1-2).</a:t>
            </a:r>
            <a:endParaRPr lang="en-GB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8532440" y="6342063"/>
            <a:ext cx="502023" cy="338137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600" dirty="0" smtClean="0">
                <a:latin typeface="Arial Black" pitchFamily="34" charset="0"/>
              </a:rPr>
              <a:t>18</a:t>
            </a:r>
            <a:endParaRPr lang="en-GB" altLang="en-US" sz="16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605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4" advAuto="1000"/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6408712"/>
          </a:xfrm>
        </p:spPr>
        <p:txBody>
          <a:bodyPr>
            <a:normAutofit/>
          </a:bodyPr>
          <a:lstStyle/>
          <a:p>
            <a:r>
              <a:rPr lang="en-GB" sz="9600" dirty="0" smtClean="0">
                <a:solidFill>
                  <a:srgbClr val="00206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God’s</a:t>
            </a:r>
            <a:r>
              <a:rPr lang="en-GB" sz="9600" dirty="0" smtClean="0">
                <a:solidFill>
                  <a:srgbClr val="002060"/>
                </a:solidFill>
                <a:latin typeface="Agency FB" panose="020B0503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en-GB" sz="9600" dirty="0" smtClean="0">
                <a:solidFill>
                  <a:srgbClr val="002060"/>
                </a:solidFill>
                <a:latin typeface="Agency FB" panose="020B0503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GB" sz="9600" dirty="0" smtClean="0">
                <a:solidFill>
                  <a:srgbClr val="002060"/>
                </a:solidFill>
                <a:latin typeface="Agency FB" panose="020B0503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Wonderful</a:t>
            </a:r>
            <a:br>
              <a:rPr lang="en-GB" sz="9600" dirty="0" smtClean="0">
                <a:solidFill>
                  <a:srgbClr val="002060"/>
                </a:solidFill>
                <a:latin typeface="Agency FB" panose="020B0503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GB" sz="9600" dirty="0" smtClean="0">
                <a:solidFill>
                  <a:srgbClr val="002060"/>
                </a:solidFill>
                <a:latin typeface="Agency FB" panose="020B0503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Word</a:t>
            </a:r>
            <a:endParaRPr lang="en-GB" sz="9600" dirty="0">
              <a:solidFill>
                <a:srgbClr val="002060"/>
              </a:solidFill>
              <a:latin typeface="Agency FB" panose="020B0503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" name="TextBox 6"/>
          <p:cNvSpPr txBox="1">
            <a:spLocks noChangeArrowheads="1"/>
          </p:cNvSpPr>
          <p:nvPr/>
        </p:nvSpPr>
        <p:spPr bwMode="auto">
          <a:xfrm>
            <a:off x="8532440" y="6342063"/>
            <a:ext cx="502023" cy="338137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600" dirty="0" smtClean="0">
                <a:latin typeface="Arial Black" pitchFamily="34" charset="0"/>
              </a:rPr>
              <a:t>19</a:t>
            </a:r>
            <a:endParaRPr lang="en-GB" altLang="en-US" sz="16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892576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3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42" b="91631" l="11733" r="899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700808"/>
            <a:ext cx="5330624" cy="39979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74" b="91874" l="12597" r="843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506" y="1800200"/>
            <a:ext cx="6012160" cy="45091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948" b="96119" l="8186" r="949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64" t="13119" r="5161" b="3656"/>
          <a:stretch/>
        </p:blipFill>
        <p:spPr>
          <a:xfrm rot="20905948">
            <a:off x="276984" y="2639688"/>
            <a:ext cx="3897114" cy="2803314"/>
          </a:xfrm>
          <a:prstGeom prst="rect">
            <a:avLst/>
          </a:prstGeom>
        </p:spPr>
      </p:pic>
      <p:pic>
        <p:nvPicPr>
          <p:cNvPr id="1026" name="Picture 2" descr="C:\Users\Owner\Pictures\My Pictures\TRANSFERS\2016-04-02\010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500" b="83677" l="6909" r="839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98" t="12103" r="14277" b="14384"/>
          <a:stretch/>
        </p:blipFill>
        <p:spPr bwMode="auto">
          <a:xfrm>
            <a:off x="4298518" y="2508042"/>
            <a:ext cx="4845482" cy="3297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63888" y="5662989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Closed? </a:t>
            </a:r>
            <a:endParaRPr lang="en-GB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35896" y="5662989"/>
            <a:ext cx="1819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Open? </a:t>
            </a:r>
            <a:endParaRPr lang="en-GB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620688"/>
            <a:ext cx="9144000" cy="1828800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GB" sz="6000" dirty="0" smtClean="0">
                <a:solidFill>
                  <a:srgbClr val="FFFF00"/>
                </a:solidFill>
              </a:rPr>
              <a:t>The </a:t>
            </a:r>
            <a:r>
              <a:rPr lang="en-GB" sz="6000" dirty="0" smtClean="0">
                <a:solidFill>
                  <a:srgbClr val="FFFF00"/>
                </a:solidFill>
              </a:rPr>
              <a:t>Bible -  </a:t>
            </a:r>
            <a:r>
              <a:rPr lang="en-GB" sz="6000" dirty="0" smtClean="0">
                <a:solidFill>
                  <a:srgbClr val="FFFF00"/>
                </a:solidFill>
              </a:rPr>
              <a:t/>
            </a:r>
            <a:br>
              <a:rPr lang="en-GB" sz="6000" dirty="0" smtClean="0">
                <a:solidFill>
                  <a:srgbClr val="FFFF00"/>
                </a:solidFill>
              </a:rPr>
            </a:br>
            <a:r>
              <a:rPr lang="en-GB" sz="6000" dirty="0" smtClean="0">
                <a:solidFill>
                  <a:srgbClr val="FFFF00"/>
                </a:solidFill>
              </a:rPr>
              <a:t>the word of God</a:t>
            </a:r>
            <a:endParaRPr lang="en-GB" sz="6000" dirty="0">
              <a:solidFill>
                <a:srgbClr val="FFFF00"/>
              </a:solidFill>
            </a:endParaRP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8675688" y="6342063"/>
            <a:ext cx="358775" cy="338137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600" dirty="0">
                <a:latin typeface="Arial Black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039642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4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4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-200000"/>
            <a:ext cx="9144000" cy="1828800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GB" sz="6000" dirty="0" smtClean="0">
                <a:solidFill>
                  <a:srgbClr val="FFFF00"/>
                </a:solidFill>
              </a:rPr>
              <a:t>The Bible </a:t>
            </a:r>
            <a:endParaRPr lang="en-GB" sz="6000" dirty="0">
              <a:solidFill>
                <a:srgbClr val="FFFF0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411760" y="2132856"/>
            <a:ext cx="4248472" cy="27363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latin typeface="Arial Black" panose="020B0A04020102020204" pitchFamily="34" charset="0"/>
              </a:rPr>
              <a:t>An appalling lack of knowledge of the Word of God, both by the </a:t>
            </a:r>
          </a:p>
          <a:p>
            <a:pPr algn="ctr"/>
            <a:r>
              <a:rPr lang="en-GB" sz="2000" dirty="0" smtClean="0">
                <a:latin typeface="Arial Black" panose="020B0A04020102020204" pitchFamily="34" charset="0"/>
              </a:rPr>
              <a:t>non-Christian and the Christian, makes the work of those spreading heresy and error so much easier </a:t>
            </a:r>
            <a:endParaRPr lang="en-GB" sz="2000" dirty="0">
              <a:latin typeface="Arial Black" panose="020B0A04020102020204" pitchFamily="34" charset="0"/>
            </a:endParaRPr>
          </a:p>
        </p:txBody>
      </p:sp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8675688" y="6342063"/>
            <a:ext cx="358775" cy="338137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600" dirty="0">
                <a:latin typeface="Arial Black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0028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35696" y="2276872"/>
            <a:ext cx="54726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Bible believing Christians assert their belief  in its -</a:t>
            </a:r>
          </a:p>
        </p:txBody>
      </p:sp>
      <p:sp>
        <p:nvSpPr>
          <p:cNvPr id="3" name="Rectangle 2"/>
          <p:cNvSpPr/>
          <p:nvPr/>
        </p:nvSpPr>
        <p:spPr>
          <a:xfrm>
            <a:off x="971600" y="3429000"/>
            <a:ext cx="2160240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Inspiration</a:t>
            </a:r>
            <a:endParaRPr lang="en-GB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491880" y="4509120"/>
            <a:ext cx="2160000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Authority</a:t>
            </a:r>
            <a:endParaRPr lang="en-GB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12160" y="5589240"/>
            <a:ext cx="2160000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Reliability</a:t>
            </a:r>
            <a:endParaRPr lang="en-GB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260648"/>
            <a:ext cx="9180512" cy="1828800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GB" sz="6000" dirty="0" smtClean="0">
                <a:solidFill>
                  <a:srgbClr val="FFFF00"/>
                </a:solidFill>
              </a:rPr>
              <a:t>The Bible</a:t>
            </a:r>
          </a:p>
          <a:p>
            <a:r>
              <a:rPr lang="en-GB" sz="6000" dirty="0">
                <a:solidFill>
                  <a:srgbClr val="FFFF00"/>
                </a:solidFill>
              </a:rPr>
              <a:t>i</a:t>
            </a:r>
            <a:r>
              <a:rPr lang="en-GB" sz="6000" dirty="0" smtClean="0">
                <a:solidFill>
                  <a:srgbClr val="FFFF00"/>
                </a:solidFill>
              </a:rPr>
              <a:t>s of infinite value </a:t>
            </a:r>
            <a:endParaRPr lang="en-GB" sz="6000" dirty="0">
              <a:solidFill>
                <a:srgbClr val="FFFF00"/>
              </a:solidFill>
            </a:endParaRPr>
          </a:p>
        </p:txBody>
      </p:sp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8675688" y="6342063"/>
            <a:ext cx="358775" cy="338137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600" dirty="0">
                <a:latin typeface="Arial Black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0852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Flowchart: Alternate Process 4"/>
          <p:cNvSpPr/>
          <p:nvPr/>
        </p:nvSpPr>
        <p:spPr>
          <a:xfrm>
            <a:off x="539552" y="2161456"/>
            <a:ext cx="2448272" cy="1195536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… is a textbook for the </a:t>
            </a:r>
            <a:r>
              <a:rPr lang="en-GB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</a:t>
            </a: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hristian</a:t>
            </a:r>
            <a:endParaRPr lang="en-GB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0" name="Flowchart: Alternate Process 9"/>
          <p:cNvSpPr/>
          <p:nvPr/>
        </p:nvSpPr>
        <p:spPr>
          <a:xfrm>
            <a:off x="3347864" y="2161456"/>
            <a:ext cx="2448272" cy="1195536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… gives life</a:t>
            </a:r>
          </a:p>
          <a:p>
            <a:pPr algn="ctr"/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 Peter 1 v.23</a:t>
            </a:r>
            <a:endParaRPr lang="en-GB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1" name="Flowchart: Alternate Process 10"/>
          <p:cNvSpPr/>
          <p:nvPr/>
        </p:nvSpPr>
        <p:spPr>
          <a:xfrm>
            <a:off x="6203358" y="2161456"/>
            <a:ext cx="2448272" cy="1195536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… maintains a living faith</a:t>
            </a:r>
            <a:endParaRPr lang="en-GB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2" name="Flowchart: Alternate Process 11"/>
          <p:cNvSpPr/>
          <p:nvPr/>
        </p:nvSpPr>
        <p:spPr>
          <a:xfrm>
            <a:off x="1619672" y="4321696"/>
            <a:ext cx="2448272" cy="1195536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… nourishes the Christian life</a:t>
            </a:r>
            <a:endParaRPr lang="en-GB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3" name="Flowchart: Alternate Process 12"/>
          <p:cNvSpPr/>
          <p:nvPr/>
        </p:nvSpPr>
        <p:spPr>
          <a:xfrm>
            <a:off x="5076056" y="4321696"/>
            <a:ext cx="2448272" cy="1195536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… is proved as we accept and test it in experience</a:t>
            </a:r>
            <a:endParaRPr lang="en-GB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0" y="260648"/>
            <a:ext cx="9180512" cy="1828800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GB" sz="6000" dirty="0" smtClean="0">
                <a:solidFill>
                  <a:srgbClr val="FFFF00"/>
                </a:solidFill>
              </a:rPr>
              <a:t>The Bible</a:t>
            </a:r>
          </a:p>
          <a:p>
            <a:r>
              <a:rPr lang="en-GB" sz="6000" dirty="0" smtClean="0">
                <a:solidFill>
                  <a:srgbClr val="FFFF00"/>
                </a:solidFill>
              </a:rPr>
              <a:t> </a:t>
            </a:r>
            <a:endParaRPr lang="en-GB" sz="6000" dirty="0">
              <a:solidFill>
                <a:srgbClr val="FFFF00"/>
              </a:solidFill>
            </a:endParaRP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8675688" y="6342063"/>
            <a:ext cx="358775" cy="338137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600" dirty="0">
                <a:latin typeface="Arial Black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57671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91680" y="3717032"/>
            <a:ext cx="57606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2 Peter 1 v.21  </a:t>
            </a:r>
          </a:p>
          <a:p>
            <a:pPr algn="ctr"/>
            <a:r>
              <a:rPr lang="en-GB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2 Timothy 3 v.15-17</a:t>
            </a:r>
            <a:endParaRPr lang="en-GB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547664" y="1916832"/>
            <a:ext cx="6048672" cy="10505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…is only rightly understood as it is  interpreted by the Holy Spirit</a:t>
            </a:r>
            <a:endParaRPr lang="en-GB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5229200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Reverence, and an expectant heart, is needed when studying the Bible, as we look to God to speak to us from it</a:t>
            </a:r>
            <a:endParaRPr lang="en-GB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260648"/>
            <a:ext cx="9180512" cy="1828800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GB" sz="6000" dirty="0" smtClean="0">
                <a:solidFill>
                  <a:srgbClr val="FFFF00"/>
                </a:solidFill>
              </a:rPr>
              <a:t>The Bible</a:t>
            </a:r>
          </a:p>
          <a:p>
            <a:r>
              <a:rPr lang="en-GB" sz="6000" dirty="0" smtClean="0">
                <a:solidFill>
                  <a:srgbClr val="FFFF00"/>
                </a:solidFill>
              </a:rPr>
              <a:t> </a:t>
            </a:r>
            <a:endParaRPr lang="en-GB" sz="6000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8675688" y="6342063"/>
            <a:ext cx="358775" cy="338137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600" dirty="0">
                <a:latin typeface="Arial Black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78572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Owner\Pictures\My Pictures\N IRELAND\FERMANAGH\1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46856" y="-27384"/>
            <a:ext cx="8229600" cy="1828800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GB" sz="6000" dirty="0" smtClean="0">
                <a:solidFill>
                  <a:srgbClr val="0070C0"/>
                </a:solidFill>
              </a:rPr>
              <a:t>The Bible </a:t>
            </a:r>
          </a:p>
          <a:p>
            <a:r>
              <a:rPr lang="en-GB" sz="6000" dirty="0" smtClean="0">
                <a:solidFill>
                  <a:srgbClr val="0070C0"/>
                </a:solidFill>
              </a:rPr>
              <a:t>is one book </a:t>
            </a:r>
            <a:endParaRPr lang="en-GB" sz="6000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03848" y="2483604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This fact will - </a:t>
            </a:r>
            <a:endParaRPr lang="en-GB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43608" y="3789040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1. Save us many difficulties and doubts</a:t>
            </a:r>
            <a:endParaRPr lang="en-GB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520" y="4725144"/>
            <a:ext cx="8604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2</a:t>
            </a:r>
            <a:r>
              <a:rPr lang="en-GB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. Increase our wonder, reverence and love for it</a:t>
            </a:r>
            <a:endParaRPr lang="en-GB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03648" y="1988840"/>
            <a:ext cx="637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This unity is clearly seen in that - </a:t>
            </a:r>
            <a:endParaRPr lang="en-GB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5499328"/>
            <a:ext cx="9252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3. Make us all the better able to use it </a:t>
            </a:r>
          </a:p>
          <a:p>
            <a:pPr algn="ctr"/>
            <a:r>
              <a:rPr lang="en-GB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(Ephesians 6 v.17)</a:t>
            </a:r>
            <a:endParaRPr lang="en-GB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33744" y="3537232"/>
            <a:ext cx="3240000" cy="19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It bears the marks of ONE </a:t>
            </a:r>
          </a:p>
          <a:p>
            <a:pPr algn="ctr"/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DIVINE </a:t>
            </a:r>
          </a:p>
          <a:p>
            <a:pPr algn="ctr"/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AUTHOR</a:t>
            </a:r>
          </a:p>
          <a:p>
            <a:pPr algn="ctr"/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2915996" y="3546504"/>
            <a:ext cx="3240000" cy="19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It has consistent lines of teaching regarding God and His dealings with men</a:t>
            </a:r>
          </a:p>
          <a:p>
            <a:pPr algn="ctr"/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2933744" y="3537232"/>
            <a:ext cx="3240000" cy="19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It consists 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of 66 individual books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(Old Testament = 39 New Testament = 27)</a:t>
            </a:r>
          </a:p>
          <a:p>
            <a:pPr algn="ctr"/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has </a:t>
            </a: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many writers  - about 40 - and covers many 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centuries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3" name="TextBox 6"/>
          <p:cNvSpPr txBox="1">
            <a:spLocks noChangeArrowheads="1"/>
          </p:cNvSpPr>
          <p:nvPr/>
        </p:nvSpPr>
        <p:spPr bwMode="auto">
          <a:xfrm>
            <a:off x="8675688" y="6342063"/>
            <a:ext cx="358775" cy="338137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600" dirty="0">
                <a:latin typeface="Arial Black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71841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7" grpId="0"/>
      <p:bldP spid="7" grpId="1"/>
      <p:bldP spid="11" grpId="0"/>
      <p:bldP spid="9" grpId="0"/>
      <p:bldP spid="9" grpId="1"/>
      <p:bldP spid="8" grpId="0" animBg="1"/>
      <p:bldP spid="8" grpId="1" animBg="1"/>
      <p:bldP spid="10" grpId="0" animBg="1"/>
      <p:bldP spid="10" grpId="1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Owner\Pictures\My Pictures\N IRELAND\ROWALLANE GARDENS\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46856" y="0"/>
            <a:ext cx="8229600" cy="1828800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dirty="0" smtClean="0">
                <a:solidFill>
                  <a:srgbClr val="FFFF00"/>
                </a:solidFill>
              </a:rPr>
              <a:t>The Bible is the story of two covenants </a:t>
            </a:r>
            <a:endParaRPr lang="en-GB" sz="5400" dirty="0">
              <a:solidFill>
                <a:srgbClr val="FFFF00"/>
              </a:solidFill>
            </a:endParaRPr>
          </a:p>
        </p:txBody>
      </p:sp>
      <p:pic>
        <p:nvPicPr>
          <p:cNvPr id="6" name="Picture 3" descr="C:\Users\Mark\Documents\My Scans\img327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" b="8325"/>
          <a:stretch/>
        </p:blipFill>
        <p:spPr bwMode="auto">
          <a:xfrm rot="21188010">
            <a:off x="254198" y="1847624"/>
            <a:ext cx="1347040" cy="1593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36000" y="1916832"/>
            <a:ext cx="3672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The Old Testament</a:t>
            </a:r>
            <a:endParaRPr lang="en-GB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19672" y="2708920"/>
            <a:ext cx="741682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God’s dealings with man on the basis of LAW</a:t>
            </a:r>
            <a:endParaRPr lang="en-GB" sz="2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0" name="Picture 3" descr="C:\Users\Mark\Documents\My Scans\img327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" b="8325"/>
          <a:stretch/>
        </p:blipFill>
        <p:spPr bwMode="auto">
          <a:xfrm rot="21188010">
            <a:off x="110182" y="4712759"/>
            <a:ext cx="1347040" cy="1593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699792" y="4767535"/>
            <a:ext cx="3672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The New Testament</a:t>
            </a:r>
            <a:endParaRPr lang="en-GB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03648" y="5575012"/>
            <a:ext cx="778524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3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God’s dealings with man on the basis of GRACE</a:t>
            </a:r>
            <a:endParaRPr lang="en-GB" sz="23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63888" y="3092767"/>
            <a:ext cx="1368152" cy="1200329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GB" sz="7200" dirty="0" smtClean="0">
                <a:solidFill>
                  <a:srgbClr val="C00000"/>
                </a:solidFill>
                <a:latin typeface="Arial Black"/>
              </a:rPr>
              <a:t>†</a:t>
            </a:r>
            <a:endParaRPr lang="en-GB" sz="7200" dirty="0">
              <a:solidFill>
                <a:srgbClr val="C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4149080"/>
            <a:ext cx="9144000" cy="416863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The Life, Death and Resurrection of the Lord Jesus Christ</a:t>
            </a:r>
            <a:endParaRPr lang="en-GB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6" name="TextBox 6"/>
          <p:cNvSpPr txBox="1">
            <a:spLocks noChangeArrowheads="1"/>
          </p:cNvSpPr>
          <p:nvPr/>
        </p:nvSpPr>
        <p:spPr bwMode="auto">
          <a:xfrm>
            <a:off x="8675688" y="6342063"/>
            <a:ext cx="358775" cy="338137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600" dirty="0">
                <a:latin typeface="Arial Black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17209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1" grpId="0"/>
      <p:bldP spid="12" grpId="0"/>
      <p:bldP spid="14" grpId="0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Owner\Pictures\My Pictures\N IRELAND\ROWALLANE GARDENS\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563888" y="3092767"/>
            <a:ext cx="1368152" cy="1200329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GB" sz="7200" dirty="0" smtClean="0">
                <a:solidFill>
                  <a:srgbClr val="C00000"/>
                </a:solidFill>
                <a:latin typeface="Arial Black"/>
              </a:rPr>
              <a:t>†</a:t>
            </a:r>
            <a:endParaRPr lang="en-GB" sz="7200" dirty="0">
              <a:solidFill>
                <a:srgbClr val="C00000"/>
              </a:solidFill>
            </a:endParaRPr>
          </a:p>
        </p:txBody>
      </p:sp>
      <p:pic>
        <p:nvPicPr>
          <p:cNvPr id="15" name="Picture 2" descr="img19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D3D2DB"/>
              </a:clrFrom>
              <a:clrTo>
                <a:srgbClr val="D3D2D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8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24" r="6342"/>
          <a:stretch>
            <a:fillRect/>
          </a:stretch>
        </p:blipFill>
        <p:spPr bwMode="auto">
          <a:xfrm>
            <a:off x="3635896" y="5467676"/>
            <a:ext cx="1872208" cy="1057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Owner\AppData\Local\Microsoft\Windows\Temporary Internet Files\Content.IE5\LFB3CCN2\14460-illustration-of-a-key-pv[1]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4" b="97884" l="875" r="98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276872"/>
            <a:ext cx="1008112" cy="476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46856" y="0"/>
            <a:ext cx="8229600" cy="1828800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dirty="0" smtClean="0">
                <a:solidFill>
                  <a:srgbClr val="FFFF00"/>
                </a:solidFill>
              </a:rPr>
              <a:t>The Bible is the story of two covenants </a:t>
            </a:r>
            <a:endParaRPr lang="en-GB" sz="5400" dirty="0">
              <a:solidFill>
                <a:srgbClr val="FFFF00"/>
              </a:solidFill>
            </a:endParaRPr>
          </a:p>
        </p:txBody>
      </p:sp>
      <p:pic>
        <p:nvPicPr>
          <p:cNvPr id="6" name="Picture 3" descr="C:\Users\Mark\Documents\My Scans\img327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" b="8325"/>
          <a:stretch/>
        </p:blipFill>
        <p:spPr bwMode="auto">
          <a:xfrm rot="21188010">
            <a:off x="254198" y="1847624"/>
            <a:ext cx="1347040" cy="1593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36000" y="1916832"/>
            <a:ext cx="3672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The Old Testament</a:t>
            </a:r>
            <a:endParaRPr lang="en-GB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19672" y="2708920"/>
            <a:ext cx="74168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To understand the Old Testament you need the Key of the New Testament – </a:t>
            </a:r>
            <a:r>
              <a:rPr lang="en-GB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</a:t>
            </a:r>
            <a:r>
              <a:rPr lang="en-GB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hrist Himself</a:t>
            </a:r>
            <a:endParaRPr lang="en-GB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0" name="Picture 3" descr="C:\Users\Mark\Documents\My Scans\img327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" b="8325"/>
          <a:stretch/>
        </p:blipFill>
        <p:spPr bwMode="auto">
          <a:xfrm rot="21188010">
            <a:off x="110182" y="4712759"/>
            <a:ext cx="1347040" cy="1593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700000" y="4767535"/>
            <a:ext cx="3672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The New Testament</a:t>
            </a:r>
            <a:endParaRPr lang="en-GB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03648" y="5575012"/>
            <a:ext cx="77852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To appreciate the New Testament you need the illustrative background of the Old Testament</a:t>
            </a:r>
            <a:endParaRPr lang="en-GB" sz="2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4149080"/>
            <a:ext cx="9144000" cy="416863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The Life, Death and Resurrection of the Lord Jesus Christ</a:t>
            </a:r>
            <a:endParaRPr lang="en-GB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7" name="TextBox 6"/>
          <p:cNvSpPr txBox="1">
            <a:spLocks noChangeArrowheads="1"/>
          </p:cNvSpPr>
          <p:nvPr/>
        </p:nvSpPr>
        <p:spPr bwMode="auto">
          <a:xfrm>
            <a:off x="8675688" y="6342063"/>
            <a:ext cx="358775" cy="338137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600" dirty="0">
                <a:latin typeface="Arial Black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593125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3148</TotalTime>
  <Words>1042</Words>
  <Application>Microsoft Office PowerPoint</Application>
  <PresentationFormat>On-screen Show (4:3)</PresentationFormat>
  <Paragraphs>238</Paragraphs>
  <Slides>19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Apex</vt:lpstr>
      <vt:lpstr>The following Biblical presentation is based on notes  by the Rev L G Stapleton  compiled by Mark Stapleton  © Mark Stapleton 2016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God’s Wonderful Word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Bible  the word of god</dc:title>
  <dc:creator>Mark</dc:creator>
  <cp:lastModifiedBy>Mark</cp:lastModifiedBy>
  <cp:revision>143</cp:revision>
  <dcterms:created xsi:type="dcterms:W3CDTF">2016-04-02T10:34:03Z</dcterms:created>
  <dcterms:modified xsi:type="dcterms:W3CDTF">2017-09-14T18:30:04Z</dcterms:modified>
</cp:coreProperties>
</file>